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2"/>
  </p:notesMasterIdLst>
  <p:sldIdLst>
    <p:sldId id="256" r:id="rId2"/>
    <p:sldId id="257" r:id="rId3"/>
    <p:sldId id="260" r:id="rId4"/>
    <p:sldId id="261" r:id="rId5"/>
    <p:sldId id="263" r:id="rId6"/>
    <p:sldId id="264" r:id="rId7"/>
    <p:sldId id="265" r:id="rId8"/>
    <p:sldId id="332" r:id="rId9"/>
    <p:sldId id="275" r:id="rId10"/>
    <p:sldId id="276" r:id="rId11"/>
    <p:sldId id="342" r:id="rId12"/>
    <p:sldId id="268" r:id="rId13"/>
    <p:sldId id="269" r:id="rId14"/>
    <p:sldId id="279" r:id="rId15"/>
    <p:sldId id="271" r:id="rId16"/>
    <p:sldId id="272" r:id="rId17"/>
    <p:sldId id="273" r:id="rId18"/>
    <p:sldId id="274" r:id="rId19"/>
    <p:sldId id="278" r:id="rId20"/>
    <p:sldId id="277" r:id="rId21"/>
    <p:sldId id="281" r:id="rId22"/>
    <p:sldId id="282" r:id="rId23"/>
    <p:sldId id="280" r:id="rId24"/>
    <p:sldId id="283" r:id="rId25"/>
    <p:sldId id="284" r:id="rId26"/>
    <p:sldId id="285" r:id="rId27"/>
    <p:sldId id="287" r:id="rId28"/>
    <p:sldId id="289" r:id="rId29"/>
    <p:sldId id="258" r:id="rId30"/>
    <p:sldId id="290" r:id="rId31"/>
    <p:sldId id="344" r:id="rId32"/>
    <p:sldId id="293" r:id="rId33"/>
    <p:sldId id="331" r:id="rId34"/>
    <p:sldId id="345" r:id="rId35"/>
    <p:sldId id="292" r:id="rId36"/>
    <p:sldId id="335" r:id="rId37"/>
    <p:sldId id="340" r:id="rId38"/>
    <p:sldId id="295" r:id="rId39"/>
    <p:sldId id="297" r:id="rId40"/>
    <p:sldId id="298" r:id="rId41"/>
    <p:sldId id="299" r:id="rId42"/>
    <p:sldId id="296" r:id="rId43"/>
    <p:sldId id="338" r:id="rId44"/>
    <p:sldId id="301" r:id="rId45"/>
    <p:sldId id="303" r:id="rId46"/>
    <p:sldId id="304" r:id="rId47"/>
    <p:sldId id="305" r:id="rId48"/>
    <p:sldId id="306" r:id="rId49"/>
    <p:sldId id="307" r:id="rId50"/>
    <p:sldId id="339" r:id="rId51"/>
    <p:sldId id="308" r:id="rId52"/>
    <p:sldId id="309" r:id="rId53"/>
    <p:sldId id="310" r:id="rId54"/>
    <p:sldId id="311" r:id="rId55"/>
    <p:sldId id="313" r:id="rId56"/>
    <p:sldId id="312" r:id="rId57"/>
    <p:sldId id="314" r:id="rId58"/>
    <p:sldId id="315" r:id="rId59"/>
    <p:sldId id="316" r:id="rId60"/>
    <p:sldId id="318" r:id="rId61"/>
    <p:sldId id="321" r:id="rId62"/>
    <p:sldId id="319" r:id="rId63"/>
    <p:sldId id="324" r:id="rId64"/>
    <p:sldId id="323" r:id="rId65"/>
    <p:sldId id="320" r:id="rId66"/>
    <p:sldId id="322" r:id="rId67"/>
    <p:sldId id="325" r:id="rId68"/>
    <p:sldId id="326" r:id="rId69"/>
    <p:sldId id="329" r:id="rId70"/>
    <p:sldId id="327" r:id="rId71"/>
  </p:sldIdLst>
  <p:sldSz cx="9144000" cy="6858000" type="screen4x3"/>
  <p:notesSz cx="7053263"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ncini, John " initials="MJ" lastIdx="1" clrIdx="0"/>
  <p:cmAuthor id="1" name="adam" initials="a" lastIdx="41" clrIdx="1">
    <p:extLst/>
  </p:cmAuthor>
  <p:cmAuthor id="2" name="GB John Mancini" initials="GBJM" lastIdx="4"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CED2DC"/>
    <a:srgbClr val="E8EAEE"/>
    <a:srgbClr val="7BF078"/>
    <a:srgbClr val="31E72D"/>
    <a:srgbClr val="98B5D8"/>
    <a:srgbClr val="6B95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66" autoAdjust="0"/>
    <p:restoredTop sz="94724" autoAdjust="0"/>
  </p:normalViewPr>
  <p:slideViewPr>
    <p:cSldViewPr snapToGrid="0" showGuides="1">
      <p:cViewPr>
        <p:scale>
          <a:sx n="75" d="100"/>
          <a:sy n="75" d="100"/>
        </p:scale>
        <p:origin x="-1632" y="-288"/>
      </p:cViewPr>
      <p:guideLst>
        <p:guide orient="horz" pos="2160"/>
        <p:guide pos="2880"/>
      </p:guideLst>
    </p:cSldViewPr>
  </p:slideViewPr>
  <p:outlineViewPr>
    <p:cViewPr>
      <p:scale>
        <a:sx n="33" d="100"/>
        <a:sy n="33" d="100"/>
      </p:scale>
      <p:origin x="0" y="-35842"/>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70258"/>
          </a:xfrm>
          <a:prstGeom prst="rect">
            <a:avLst/>
          </a:prstGeom>
        </p:spPr>
        <p:txBody>
          <a:bodyPr vert="horz" lIns="93854" tIns="46927" rIns="93854" bIns="46927" rtlCol="0"/>
          <a:lstStyle>
            <a:lvl1pPr algn="l">
              <a:defRPr sz="1200"/>
            </a:lvl1pPr>
          </a:lstStyle>
          <a:p>
            <a:endParaRPr lang="en-CA"/>
          </a:p>
        </p:txBody>
      </p:sp>
      <p:sp>
        <p:nvSpPr>
          <p:cNvPr id="3" name="Date Placeholder 2"/>
          <p:cNvSpPr>
            <a:spLocks noGrp="1"/>
          </p:cNvSpPr>
          <p:nvPr>
            <p:ph type="dt" idx="1"/>
          </p:nvPr>
        </p:nvSpPr>
        <p:spPr>
          <a:xfrm>
            <a:off x="3995217" y="0"/>
            <a:ext cx="3056414" cy="470258"/>
          </a:xfrm>
          <a:prstGeom prst="rect">
            <a:avLst/>
          </a:prstGeom>
        </p:spPr>
        <p:txBody>
          <a:bodyPr vert="horz" lIns="93854" tIns="46927" rIns="93854" bIns="46927" rtlCol="0"/>
          <a:lstStyle>
            <a:lvl1pPr algn="r">
              <a:defRPr sz="1200"/>
            </a:lvl1pPr>
          </a:lstStyle>
          <a:p>
            <a:fld id="{3F7A330C-A99C-4179-98C8-0B29F2A0DC31}" type="datetimeFigureOut">
              <a:rPr lang="en-CA" smtClean="0"/>
              <a:pPr/>
              <a:t>28/04/2016</a:t>
            </a:fld>
            <a:endParaRPr lang="en-CA"/>
          </a:p>
        </p:txBody>
      </p:sp>
      <p:sp>
        <p:nvSpPr>
          <p:cNvPr id="4" name="Slide Image Placeholder 3"/>
          <p:cNvSpPr>
            <a:spLocks noGrp="1" noRot="1" noChangeAspect="1"/>
          </p:cNvSpPr>
          <p:nvPr>
            <p:ph type="sldImg" idx="2"/>
          </p:nvPr>
        </p:nvSpPr>
        <p:spPr>
          <a:xfrm>
            <a:off x="1417638" y="1171575"/>
            <a:ext cx="4217987" cy="3163888"/>
          </a:xfrm>
          <a:prstGeom prst="rect">
            <a:avLst/>
          </a:prstGeom>
          <a:noFill/>
          <a:ln w="12700">
            <a:solidFill>
              <a:prstClr val="black"/>
            </a:solidFill>
          </a:ln>
        </p:spPr>
        <p:txBody>
          <a:bodyPr vert="horz" lIns="93854" tIns="46927" rIns="93854" bIns="46927" rtlCol="0" anchor="ctr"/>
          <a:lstStyle/>
          <a:p>
            <a:endParaRPr lang="en-CA"/>
          </a:p>
        </p:txBody>
      </p:sp>
      <p:sp>
        <p:nvSpPr>
          <p:cNvPr id="5" name="Notes Placeholder 4"/>
          <p:cNvSpPr>
            <a:spLocks noGrp="1"/>
          </p:cNvSpPr>
          <p:nvPr>
            <p:ph type="body" sz="quarter" idx="3"/>
          </p:nvPr>
        </p:nvSpPr>
        <p:spPr>
          <a:xfrm>
            <a:off x="705327" y="4510564"/>
            <a:ext cx="5642610" cy="3690461"/>
          </a:xfrm>
          <a:prstGeom prst="rect">
            <a:avLst/>
          </a:prstGeom>
        </p:spPr>
        <p:txBody>
          <a:bodyPr vert="horz" lIns="93854" tIns="46927" rIns="93854" bIns="4692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902344"/>
            <a:ext cx="3056414" cy="470257"/>
          </a:xfrm>
          <a:prstGeom prst="rect">
            <a:avLst/>
          </a:prstGeom>
        </p:spPr>
        <p:txBody>
          <a:bodyPr vert="horz" lIns="93854" tIns="46927" rIns="93854" bIns="46927" rtlCol="0" anchor="b"/>
          <a:lstStyle>
            <a:lvl1pPr algn="l">
              <a:defRPr sz="1200"/>
            </a:lvl1pPr>
          </a:lstStyle>
          <a:p>
            <a:endParaRPr lang="en-CA"/>
          </a:p>
        </p:txBody>
      </p:sp>
      <p:sp>
        <p:nvSpPr>
          <p:cNvPr id="7" name="Slide Number Placeholder 6"/>
          <p:cNvSpPr>
            <a:spLocks noGrp="1"/>
          </p:cNvSpPr>
          <p:nvPr>
            <p:ph type="sldNum" sz="quarter" idx="5"/>
          </p:nvPr>
        </p:nvSpPr>
        <p:spPr>
          <a:xfrm>
            <a:off x="3995217" y="8902344"/>
            <a:ext cx="3056414" cy="470257"/>
          </a:xfrm>
          <a:prstGeom prst="rect">
            <a:avLst/>
          </a:prstGeom>
        </p:spPr>
        <p:txBody>
          <a:bodyPr vert="horz" lIns="93854" tIns="46927" rIns="93854" bIns="46927" rtlCol="0" anchor="b"/>
          <a:lstStyle>
            <a:lvl1pPr algn="r">
              <a:defRPr sz="1200"/>
            </a:lvl1pPr>
          </a:lstStyle>
          <a:p>
            <a:fld id="{3EC8ECC8-D626-4D44-8294-15ABD0A01045}" type="slidenum">
              <a:rPr lang="en-CA" smtClean="0"/>
              <a:pPr/>
              <a:t>‹#›</a:t>
            </a:fld>
            <a:endParaRPr lang="en-CA"/>
          </a:p>
        </p:txBody>
      </p:sp>
    </p:spTree>
    <p:extLst>
      <p:ext uri="{BB962C8B-B14F-4D97-AF65-F5344CB8AC3E}">
        <p14:creationId xmlns:p14="http://schemas.microsoft.com/office/powerpoint/2010/main" val="3778839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EC8ECC8-D626-4D44-8294-15ABD0A01045}" type="slidenum">
              <a:rPr lang="en-CA" smtClean="0"/>
              <a:pPr/>
              <a:t>19</a:t>
            </a:fld>
            <a:endParaRPr lang="en-CA"/>
          </a:p>
        </p:txBody>
      </p:sp>
    </p:spTree>
    <p:extLst>
      <p:ext uri="{BB962C8B-B14F-4D97-AF65-F5344CB8AC3E}">
        <p14:creationId xmlns:p14="http://schemas.microsoft.com/office/powerpoint/2010/main" val="1943370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EC8ECC8-D626-4D44-8294-15ABD0A01045}" type="slidenum">
              <a:rPr lang="en-CA" smtClean="0"/>
              <a:pPr/>
              <a:t>46</a:t>
            </a:fld>
            <a:endParaRPr lang="en-CA"/>
          </a:p>
        </p:txBody>
      </p:sp>
    </p:spTree>
    <p:extLst>
      <p:ext uri="{BB962C8B-B14F-4D97-AF65-F5344CB8AC3E}">
        <p14:creationId xmlns:p14="http://schemas.microsoft.com/office/powerpoint/2010/main" val="36789338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EC8ECC8-D626-4D44-8294-15ABD0A01045}" type="slidenum">
              <a:rPr lang="en-CA" smtClean="0"/>
              <a:pPr/>
              <a:t>69</a:t>
            </a:fld>
            <a:endParaRPr lang="en-CA"/>
          </a:p>
        </p:txBody>
      </p:sp>
    </p:spTree>
    <p:extLst>
      <p:ext uri="{BB962C8B-B14F-4D97-AF65-F5344CB8AC3E}">
        <p14:creationId xmlns:p14="http://schemas.microsoft.com/office/powerpoint/2010/main" val="2106270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1B3E545-5ED5-42D0-B689-FD7274A87DB2}" type="datetimeFigureOut">
              <a:rPr lang="en-CA" smtClean="0"/>
              <a:pPr/>
              <a:t>28/04/2016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3ABCD70-E65B-443B-BD6E-D08D59A1894D}" type="slidenum">
              <a:rPr lang="en-CA" smtClean="0"/>
              <a:pPr/>
              <a:t>‹#›</a:t>
            </a:fld>
            <a:endParaRPr lang="en-CA"/>
          </a:p>
        </p:txBody>
      </p:sp>
      <p:sp>
        <p:nvSpPr>
          <p:cNvPr id="8" name="Text Placeholder 7"/>
          <p:cNvSpPr>
            <a:spLocks noGrp="1"/>
          </p:cNvSpPr>
          <p:nvPr>
            <p:ph type="body" sz="quarter" idx="13"/>
          </p:nvPr>
        </p:nvSpPr>
        <p:spPr>
          <a:xfrm>
            <a:off x="369888" y="6356350"/>
            <a:ext cx="8483600" cy="365125"/>
          </a:xfrm>
        </p:spPr>
        <p:txBody>
          <a:bodyPr anchor="b" anchorCtr="0">
            <a:noAutofit/>
          </a:bodyPr>
          <a:lstStyle>
            <a:lvl1pPr marL="0" indent="0">
              <a:spcBef>
                <a:spcPts val="0"/>
              </a:spcBef>
              <a:spcAft>
                <a:spcPts val="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edit Master text styles</a:t>
            </a:r>
          </a:p>
        </p:txBody>
      </p:sp>
    </p:spTree>
    <p:extLst>
      <p:ext uri="{BB962C8B-B14F-4D97-AF65-F5344CB8AC3E}">
        <p14:creationId xmlns:p14="http://schemas.microsoft.com/office/powerpoint/2010/main" val="11004021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B3E545-5ED5-42D0-B689-FD7274A87DB2}" type="datetimeFigureOut">
              <a:rPr lang="en-CA" smtClean="0"/>
              <a:pPr/>
              <a:t>28/04/2016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E3ABCD70-E65B-443B-BD6E-D08D59A1894D}" type="slidenum">
              <a:rPr lang="en-CA" smtClean="0"/>
              <a:pPr/>
              <a:t>‹#›</a:t>
            </a:fld>
            <a:endParaRPr lang="en-CA"/>
          </a:p>
        </p:txBody>
      </p:sp>
      <p:sp>
        <p:nvSpPr>
          <p:cNvPr id="5" name="Text Placeholder 7"/>
          <p:cNvSpPr>
            <a:spLocks noGrp="1"/>
          </p:cNvSpPr>
          <p:nvPr>
            <p:ph type="body" sz="quarter" idx="13"/>
          </p:nvPr>
        </p:nvSpPr>
        <p:spPr>
          <a:xfrm>
            <a:off x="369888" y="6356350"/>
            <a:ext cx="8483600" cy="365125"/>
          </a:xfrm>
        </p:spPr>
        <p:txBody>
          <a:bodyPr anchor="b" anchorCtr="0">
            <a:noAutofit/>
          </a:bodyPr>
          <a:lstStyle>
            <a:lvl1pPr marL="0" indent="0">
              <a:spcBef>
                <a:spcPts val="0"/>
              </a:spcBef>
              <a:spcAft>
                <a:spcPts val="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edit Master text styles</a:t>
            </a:r>
          </a:p>
        </p:txBody>
      </p:sp>
    </p:spTree>
    <p:extLst>
      <p:ext uri="{BB962C8B-B14F-4D97-AF65-F5344CB8AC3E}">
        <p14:creationId xmlns:p14="http://schemas.microsoft.com/office/powerpoint/2010/main" val="178116649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B3E545-5ED5-42D0-B689-FD7274A87DB2}" type="datetimeFigureOut">
              <a:rPr lang="en-CA" smtClean="0"/>
              <a:pPr/>
              <a:t>28/04/2016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3ABCD70-E65B-443B-BD6E-D08D59A1894D}" type="slidenum">
              <a:rPr lang="en-CA" smtClean="0"/>
              <a:pPr/>
              <a:t>‹#›</a:t>
            </a:fld>
            <a:endParaRPr lang="en-CA"/>
          </a:p>
        </p:txBody>
      </p:sp>
    </p:spTree>
    <p:extLst>
      <p:ext uri="{BB962C8B-B14F-4D97-AF65-F5344CB8AC3E}">
        <p14:creationId xmlns:p14="http://schemas.microsoft.com/office/powerpoint/2010/main" val="8410609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B3E545-5ED5-42D0-B689-FD7274A87DB2}" type="datetimeFigureOut">
              <a:rPr lang="en-CA" smtClean="0"/>
              <a:pPr/>
              <a:t>28/04/2016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3ABCD70-E65B-443B-BD6E-D08D59A1894D}" type="slidenum">
              <a:rPr lang="en-CA" smtClean="0"/>
              <a:pPr/>
              <a:t>‹#›</a:t>
            </a:fld>
            <a:endParaRPr lang="en-CA"/>
          </a:p>
        </p:txBody>
      </p:sp>
    </p:spTree>
    <p:extLst>
      <p:ext uri="{BB962C8B-B14F-4D97-AF65-F5344CB8AC3E}">
        <p14:creationId xmlns:p14="http://schemas.microsoft.com/office/powerpoint/2010/main" val="26123555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B3E545-5ED5-42D0-B689-FD7274A87DB2}" type="datetimeFigureOut">
              <a:rPr lang="en-CA" smtClean="0"/>
              <a:pPr/>
              <a:t>28/04/2016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3ABCD70-E65B-443B-BD6E-D08D59A1894D}" type="slidenum">
              <a:rPr lang="en-CA" smtClean="0"/>
              <a:pPr/>
              <a:t>‹#›</a:t>
            </a:fld>
            <a:endParaRPr lang="en-CA"/>
          </a:p>
        </p:txBody>
      </p:sp>
    </p:spTree>
    <p:extLst>
      <p:ext uri="{BB962C8B-B14F-4D97-AF65-F5344CB8AC3E}">
        <p14:creationId xmlns:p14="http://schemas.microsoft.com/office/powerpoint/2010/main" val="3832454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B3E545-5ED5-42D0-B689-FD7274A87DB2}" type="datetimeFigureOut">
              <a:rPr lang="en-CA" smtClean="0"/>
              <a:pPr/>
              <a:t>28/04/2016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3ABCD70-E65B-443B-BD6E-D08D59A1894D}" type="slidenum">
              <a:rPr lang="en-CA" smtClean="0"/>
              <a:pPr/>
              <a:t>‹#›</a:t>
            </a:fld>
            <a:endParaRPr lang="en-CA"/>
          </a:p>
        </p:txBody>
      </p:sp>
    </p:spTree>
    <p:extLst>
      <p:ext uri="{BB962C8B-B14F-4D97-AF65-F5344CB8AC3E}">
        <p14:creationId xmlns:p14="http://schemas.microsoft.com/office/powerpoint/2010/main" val="3236124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31B3E545-5ED5-42D0-B689-FD7274A87DB2}" type="datetimeFigureOut">
              <a:rPr lang="en-CA" smtClean="0"/>
              <a:pPr/>
              <a:t>28/04/2016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3ABCD70-E65B-443B-BD6E-D08D59A1894D}" type="slidenum">
              <a:rPr lang="en-CA" smtClean="0"/>
              <a:pPr/>
              <a:t>‹#›</a:t>
            </a:fld>
            <a:endParaRPr lang="en-CA"/>
          </a:p>
        </p:txBody>
      </p:sp>
    </p:spTree>
    <p:extLst>
      <p:ext uri="{BB962C8B-B14F-4D97-AF65-F5344CB8AC3E}">
        <p14:creationId xmlns:p14="http://schemas.microsoft.com/office/powerpoint/2010/main" val="1644005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B3E545-5ED5-42D0-B689-FD7274A87DB2}" type="datetimeFigureOut">
              <a:rPr lang="en-CA" smtClean="0"/>
              <a:pPr/>
              <a:t>28/04/2016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3ABCD70-E65B-443B-BD6E-D08D59A1894D}" type="slidenum">
              <a:rPr lang="en-CA" smtClean="0"/>
              <a:pPr/>
              <a:t>‹#›</a:t>
            </a:fld>
            <a:endParaRPr lang="en-CA"/>
          </a:p>
        </p:txBody>
      </p:sp>
      <p:sp>
        <p:nvSpPr>
          <p:cNvPr id="8" name="Text Placeholder 7"/>
          <p:cNvSpPr>
            <a:spLocks noGrp="1"/>
          </p:cNvSpPr>
          <p:nvPr>
            <p:ph type="body" sz="quarter" idx="13"/>
          </p:nvPr>
        </p:nvSpPr>
        <p:spPr>
          <a:xfrm>
            <a:off x="369888" y="6356350"/>
            <a:ext cx="8483600" cy="365125"/>
          </a:xfrm>
        </p:spPr>
        <p:txBody>
          <a:bodyPr anchor="b" anchorCtr="0">
            <a:noAutofit/>
          </a:bodyPr>
          <a:lstStyle>
            <a:lvl1pPr marL="0" indent="0">
              <a:spcBef>
                <a:spcPts val="0"/>
              </a:spcBef>
              <a:spcAft>
                <a:spcPts val="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edit Master text styles</a:t>
            </a:r>
          </a:p>
        </p:txBody>
      </p:sp>
    </p:spTree>
    <p:extLst>
      <p:ext uri="{BB962C8B-B14F-4D97-AF65-F5344CB8AC3E}">
        <p14:creationId xmlns:p14="http://schemas.microsoft.com/office/powerpoint/2010/main" val="68783693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B3E545-5ED5-42D0-B689-FD7274A87DB2}" type="datetimeFigureOut">
              <a:rPr lang="en-CA" smtClean="0"/>
              <a:pPr/>
              <a:t>28/04/2016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3ABCD70-E65B-443B-BD6E-D08D59A1894D}" type="slidenum">
              <a:rPr lang="en-CA" smtClean="0"/>
              <a:pPr/>
              <a:t>‹#›</a:t>
            </a:fld>
            <a:endParaRPr lang="en-CA"/>
          </a:p>
        </p:txBody>
      </p:sp>
    </p:spTree>
    <p:extLst>
      <p:ext uri="{BB962C8B-B14F-4D97-AF65-F5344CB8AC3E}">
        <p14:creationId xmlns:p14="http://schemas.microsoft.com/office/powerpoint/2010/main" val="1307636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69277" y="1504950"/>
            <a:ext cx="4145573" cy="48513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504950"/>
            <a:ext cx="4224338" cy="48513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1B3E545-5ED5-42D0-B689-FD7274A87DB2}" type="datetimeFigureOut">
              <a:rPr lang="en-CA" smtClean="0"/>
              <a:pPr/>
              <a:t>28/04/2016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3ABCD70-E65B-443B-BD6E-D08D59A1894D}" type="slidenum">
              <a:rPr lang="en-CA" smtClean="0"/>
              <a:pPr/>
              <a:t>‹#›</a:t>
            </a:fld>
            <a:endParaRPr lang="en-CA"/>
          </a:p>
        </p:txBody>
      </p:sp>
      <p:sp>
        <p:nvSpPr>
          <p:cNvPr id="8" name="Text Placeholder 7"/>
          <p:cNvSpPr>
            <a:spLocks noGrp="1"/>
          </p:cNvSpPr>
          <p:nvPr>
            <p:ph type="body" sz="quarter" idx="13"/>
          </p:nvPr>
        </p:nvSpPr>
        <p:spPr>
          <a:xfrm>
            <a:off x="369888" y="6356350"/>
            <a:ext cx="8483600" cy="365125"/>
          </a:xfrm>
        </p:spPr>
        <p:txBody>
          <a:bodyPr anchor="b" anchorCtr="0">
            <a:noAutofit/>
          </a:bodyPr>
          <a:lstStyle>
            <a:lvl1pPr marL="0" indent="0">
              <a:spcBef>
                <a:spcPts val="0"/>
              </a:spcBef>
              <a:spcAft>
                <a:spcPts val="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edit Master text styles</a:t>
            </a:r>
          </a:p>
        </p:txBody>
      </p:sp>
    </p:spTree>
    <p:extLst>
      <p:ext uri="{BB962C8B-B14F-4D97-AF65-F5344CB8AC3E}">
        <p14:creationId xmlns:p14="http://schemas.microsoft.com/office/powerpoint/2010/main" val="1969734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1B3E545-5ED5-42D0-B689-FD7274A87DB2}" type="datetimeFigureOut">
              <a:rPr lang="en-CA" smtClean="0"/>
              <a:pPr/>
              <a:t>28/04/2016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E3ABCD70-E65B-443B-BD6E-D08D59A1894D}" type="slidenum">
              <a:rPr lang="en-CA" smtClean="0"/>
              <a:pPr/>
              <a:t>‹#›</a:t>
            </a:fld>
            <a:endParaRPr lang="en-CA"/>
          </a:p>
        </p:txBody>
      </p:sp>
    </p:spTree>
    <p:extLst>
      <p:ext uri="{BB962C8B-B14F-4D97-AF65-F5344CB8AC3E}">
        <p14:creationId xmlns:p14="http://schemas.microsoft.com/office/powerpoint/2010/main" val="2102142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1B3E545-5ED5-42D0-B689-FD7274A87DB2}" type="datetimeFigureOut">
              <a:rPr lang="en-CA" smtClean="0"/>
              <a:pPr/>
              <a:t>28/04/2016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E3ABCD70-E65B-443B-BD6E-D08D59A1894D}" type="slidenum">
              <a:rPr lang="en-CA" smtClean="0"/>
              <a:pPr/>
              <a:t>‹#›</a:t>
            </a:fld>
            <a:endParaRPr lang="en-CA"/>
          </a:p>
        </p:txBody>
      </p:sp>
    </p:spTree>
    <p:extLst>
      <p:ext uri="{BB962C8B-B14F-4D97-AF65-F5344CB8AC3E}">
        <p14:creationId xmlns:p14="http://schemas.microsoft.com/office/powerpoint/2010/main" val="6750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1B3E545-5ED5-42D0-B689-FD7274A87DB2}" type="datetimeFigureOut">
              <a:rPr lang="en-CA" smtClean="0"/>
              <a:pPr/>
              <a:t>28/04/2016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E3ABCD70-E65B-443B-BD6E-D08D59A1894D}" type="slidenum">
              <a:rPr lang="en-CA" smtClean="0"/>
              <a:pPr/>
              <a:t>‹#›</a:t>
            </a:fld>
            <a:endParaRPr lang="en-CA"/>
          </a:p>
        </p:txBody>
      </p:sp>
      <p:sp>
        <p:nvSpPr>
          <p:cNvPr id="6" name="Text Placeholder 7"/>
          <p:cNvSpPr>
            <a:spLocks noGrp="1"/>
          </p:cNvSpPr>
          <p:nvPr>
            <p:ph type="body" sz="quarter" idx="13"/>
          </p:nvPr>
        </p:nvSpPr>
        <p:spPr>
          <a:xfrm>
            <a:off x="369888" y="6356350"/>
            <a:ext cx="8483600" cy="365125"/>
          </a:xfrm>
        </p:spPr>
        <p:txBody>
          <a:bodyPr anchor="b" anchorCtr="0">
            <a:noAutofit/>
          </a:bodyPr>
          <a:lstStyle>
            <a:lvl1pPr marL="0" indent="0">
              <a:spcBef>
                <a:spcPts val="0"/>
              </a:spcBef>
              <a:spcAft>
                <a:spcPts val="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edit Master text styles</a:t>
            </a:r>
          </a:p>
        </p:txBody>
      </p:sp>
    </p:spTree>
    <p:extLst>
      <p:ext uri="{BB962C8B-B14F-4D97-AF65-F5344CB8AC3E}">
        <p14:creationId xmlns:p14="http://schemas.microsoft.com/office/powerpoint/2010/main" val="273016055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B3E545-5ED5-42D0-B689-FD7274A87DB2}" type="datetimeFigureOut">
              <a:rPr lang="en-CA" smtClean="0"/>
              <a:pPr/>
              <a:t>28/04/2016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E3ABCD70-E65B-443B-BD6E-D08D59A1894D}" type="slidenum">
              <a:rPr lang="en-CA" smtClean="0"/>
              <a:pPr/>
              <a:t>‹#›</a:t>
            </a:fld>
            <a:endParaRPr lang="en-CA"/>
          </a:p>
        </p:txBody>
      </p:sp>
    </p:spTree>
    <p:extLst>
      <p:ext uri="{BB962C8B-B14F-4D97-AF65-F5344CB8AC3E}">
        <p14:creationId xmlns:p14="http://schemas.microsoft.com/office/powerpoint/2010/main" val="220308557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9277" y="365127"/>
            <a:ext cx="8484577" cy="883382"/>
          </a:xfrm>
          <a:prstGeom prst="rect">
            <a:avLst/>
          </a:prstGeom>
        </p:spPr>
        <p:txBody>
          <a:bodyPr vert="horz" lIns="91440" tIns="45720" rIns="91440" bIns="45720" rtlCol="0" anchor="b" anchorCtr="0">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69277" y="1562099"/>
            <a:ext cx="8484577" cy="4794251"/>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B3E545-5ED5-42D0-B689-FD7274A87DB2}" type="datetimeFigureOut">
              <a:rPr lang="en-CA" smtClean="0"/>
              <a:pPr/>
              <a:t>28/04/2016</a:t>
            </a:fld>
            <a:endParaRPr lang="en-C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ABCD70-E65B-443B-BD6E-D08D59A1894D}" type="slidenum">
              <a:rPr lang="en-CA" smtClean="0"/>
              <a:pPr/>
              <a:t>‹#›</a:t>
            </a:fld>
            <a:endParaRPr lang="en-CA"/>
          </a:p>
        </p:txBody>
      </p:sp>
      <p:cxnSp>
        <p:nvCxnSpPr>
          <p:cNvPr id="7" name="Straight Connector 6"/>
          <p:cNvCxnSpPr/>
          <p:nvPr userDrawn="1"/>
        </p:nvCxnSpPr>
        <p:spPr>
          <a:xfrm>
            <a:off x="491558" y="1315659"/>
            <a:ext cx="8362296" cy="0"/>
          </a:xfrm>
          <a:prstGeom prst="line">
            <a:avLst/>
          </a:prstGeom>
          <a:ln w="76200">
            <a:gradFill flip="none" rotWithShape="1">
              <a:gsLst>
                <a:gs pos="0">
                  <a:schemeClr val="bg1"/>
                </a:gs>
                <a:gs pos="74000">
                  <a:schemeClr val="accent2"/>
                </a:gs>
                <a:gs pos="83000">
                  <a:schemeClr val="accent2"/>
                </a:gs>
                <a:gs pos="100000">
                  <a:schemeClr val="accent2"/>
                </a:gs>
              </a:gsLst>
              <a:lin ang="1080000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83833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3" r:id="rId4"/>
    <p:sldLayoutId id="2147483664" r:id="rId5"/>
    <p:sldLayoutId id="2147483665" r:id="rId6"/>
    <p:sldLayoutId id="2147483666" r:id="rId7"/>
    <p:sldLayoutId id="2147483673" r:id="rId8"/>
    <p:sldLayoutId id="2147483667" r:id="rId9"/>
    <p:sldLayoutId id="2147483674" r:id="rId10"/>
    <p:sldLayoutId id="2147483668" r:id="rId11"/>
    <p:sldLayoutId id="2147483669" r:id="rId12"/>
    <p:sldLayoutId id="2147483670" r:id="rId13"/>
    <p:sldLayoutId id="2147483671" r:id="rId14"/>
  </p:sldLayoutIdLst>
  <p:timing>
    <p:tnLst>
      <p:par>
        <p:cTn id="1" dur="indefinite" restart="never" nodeType="tmRoot"/>
      </p:par>
    </p:tnLst>
  </p:timing>
  <p:txStyles>
    <p:titleStyle>
      <a:lvl1pPr algn="l" defTabSz="914400" rtl="0" eaLnBrk="1" latinLnBrk="0" hangingPunct="1">
        <a:lnSpc>
          <a:spcPct val="90000"/>
        </a:lnSpc>
        <a:spcBef>
          <a:spcPct val="0"/>
        </a:spcBef>
        <a:buNone/>
        <a:defRPr sz="3200" b="1" kern="1200">
          <a:solidFill>
            <a:schemeClr val="accent1"/>
          </a:solidFill>
          <a:latin typeface="+mj-lt"/>
          <a:ea typeface="+mj-ea"/>
          <a:cs typeface="+mj-cs"/>
        </a:defRPr>
      </a:lvl1pPr>
    </p:titleStyle>
    <p:bodyStyle>
      <a:lvl1pPr marL="2286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2400" kern="1200">
          <a:solidFill>
            <a:schemeClr val="accent6"/>
          </a:solidFill>
          <a:latin typeface="+mn-lt"/>
          <a:ea typeface="+mn-ea"/>
          <a:cs typeface="+mn-cs"/>
        </a:defRPr>
      </a:lvl1pPr>
      <a:lvl2pPr marL="685800" indent="-228600" algn="l" defTabSz="914400" rtl="0" eaLnBrk="1" latinLnBrk="0" hangingPunct="1">
        <a:lnSpc>
          <a:spcPct val="100000"/>
        </a:lnSpc>
        <a:spcBef>
          <a:spcPts val="200"/>
        </a:spcBef>
        <a:spcAft>
          <a:spcPts val="200"/>
        </a:spcAft>
        <a:buClr>
          <a:schemeClr val="tx2"/>
        </a:buClr>
        <a:buFont typeface="Arial Narrow" panose="020B0606020202030204" pitchFamily="34" charset="0"/>
        <a:buChar char="−"/>
        <a:defRPr sz="2000" kern="1200">
          <a:solidFill>
            <a:schemeClr val="accent6"/>
          </a:solidFill>
          <a:latin typeface="+mn-lt"/>
          <a:ea typeface="+mn-ea"/>
          <a:cs typeface="+mn-cs"/>
        </a:defRPr>
      </a:lvl2pPr>
      <a:lvl3pPr marL="11430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800" kern="1200">
          <a:solidFill>
            <a:schemeClr val="accent6"/>
          </a:solidFill>
          <a:latin typeface="+mn-lt"/>
          <a:ea typeface="+mn-ea"/>
          <a:cs typeface="+mn-cs"/>
        </a:defRPr>
      </a:lvl3pPr>
      <a:lvl4pPr marL="16002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accent6"/>
          </a:solidFill>
          <a:latin typeface="+mn-lt"/>
          <a:ea typeface="+mn-ea"/>
          <a:cs typeface="+mn-cs"/>
        </a:defRPr>
      </a:lvl4pPr>
      <a:lvl5pPr marL="20574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hyperlink" Target="http://dx.doi.org/10.1016/j.cjca.2016.01.003" TargetMode="External"/><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hyperlink" Target="http://dx.doi.org/10.1016/j.cjca.2016.01.003" TargetMode="Externa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hyperlink" Target="http://dx.doi.org/10.1016/j.cjca.2016.01.003" TargetMode="External"/><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10.xml"/></Relationships>
</file>

<file path=ppt/slides/_rels/slide42.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3" Type="http://schemas.openxmlformats.org/officeDocument/2006/relationships/hyperlink" Target="http://dx.doi.org/10.1016/j.cjca.2016.01.003"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10.xml"/></Relationships>
</file>

<file path=ppt/slides/_rels/slide48.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hyperlink" Target="http://dx.doi.org/10.1016/j.cjca.2016.01.003" TargetMode="External"/><Relationship Id="rId1" Type="http://schemas.openxmlformats.org/officeDocument/2006/relationships/slideLayout" Target="../slideLayouts/slideLayout8.xml"/></Relationships>
</file>

<file path=ppt/slides/_rels/slide50.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8.xml"/></Relationships>
</file>

<file path=ppt/slides/_rels/slide56.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8.xml"/></Relationships>
</file>

<file path=ppt/slides/_rels/slide58.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8.xml"/></Relationships>
</file>

<file path=ppt/slides/_rels/slide59.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8.xml"/></Relationships>
</file>

<file path=ppt/slides/_rels/slide61.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8.xml"/></Relationships>
</file>

<file path=ppt/slides/_rels/slide63.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10.xml"/></Relationships>
</file>

<file path=ppt/slides/_rels/slide64.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10.xml"/></Relationships>
</file>

<file path=ppt/slides/_rels/slide6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dx.doi.org/10.1016/j.cjca.2016.01.003" TargetMode="External"/><Relationship Id="rId1" Type="http://schemas.openxmlformats.org/officeDocument/2006/relationships/slideLayout" Target="../slideLayouts/slideLayout5.xml"/></Relationships>
</file>

<file path=ppt/slides/_rels/slide68.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3" Type="http://schemas.openxmlformats.org/officeDocument/2006/relationships/hyperlink" Target="http://dx.doi.org/10.1016/j.cjca.2016.01.003"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dx.doi.org/10.1016/j.cjca.2016.01.003"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52709"/>
            <a:ext cx="7772400" cy="2387600"/>
          </a:xfrm>
        </p:spPr>
        <p:txBody>
          <a:bodyPr/>
          <a:lstStyle/>
          <a:p>
            <a:r>
              <a:rPr lang="en-CA" sz="3600" dirty="0" smtClean="0">
                <a:effectLst>
                  <a:outerShdw blurRad="50800" dist="38100" dir="2700000" algn="tl" rotWithShape="0">
                    <a:prstClr val="black">
                      <a:alpha val="40000"/>
                    </a:prstClr>
                  </a:outerShdw>
                </a:effectLst>
              </a:rPr>
              <a:t>Diagnosis, Prevention and Management of Statin Adverse Effects and Intolerance: </a:t>
            </a:r>
            <a:br>
              <a:rPr lang="en-CA" sz="3600" dirty="0" smtClean="0">
                <a:effectLst>
                  <a:outerShdw blurRad="50800" dist="38100" dir="2700000" algn="tl" rotWithShape="0">
                    <a:prstClr val="black">
                      <a:alpha val="40000"/>
                    </a:prstClr>
                  </a:outerShdw>
                </a:effectLst>
              </a:rPr>
            </a:br>
            <a:r>
              <a:rPr lang="en-CA" sz="3600" dirty="0" smtClean="0">
                <a:solidFill>
                  <a:schemeClr val="accent2"/>
                </a:solidFill>
                <a:effectLst>
                  <a:outerShdw blurRad="50800" dist="38100" dir="2700000" algn="tl" rotWithShape="0">
                    <a:prstClr val="black">
                      <a:alpha val="40000"/>
                    </a:prstClr>
                  </a:outerShdw>
                </a:effectLst>
              </a:rPr>
              <a:t>Canadian Consensus </a:t>
            </a:r>
            <a:br>
              <a:rPr lang="en-CA" sz="3600" dirty="0" smtClean="0">
                <a:solidFill>
                  <a:schemeClr val="accent2"/>
                </a:solidFill>
                <a:effectLst>
                  <a:outerShdw blurRad="50800" dist="38100" dir="2700000" algn="tl" rotWithShape="0">
                    <a:prstClr val="black">
                      <a:alpha val="40000"/>
                    </a:prstClr>
                  </a:outerShdw>
                </a:effectLst>
              </a:rPr>
            </a:br>
            <a:r>
              <a:rPr lang="en-CA" sz="3600" dirty="0" smtClean="0">
                <a:solidFill>
                  <a:schemeClr val="accent2"/>
                </a:solidFill>
                <a:effectLst>
                  <a:outerShdw blurRad="50800" dist="38100" dir="2700000" algn="tl" rotWithShape="0">
                    <a:prstClr val="black">
                      <a:alpha val="40000"/>
                    </a:prstClr>
                  </a:outerShdw>
                </a:effectLst>
              </a:rPr>
              <a:t>Working Group Update (2016)</a:t>
            </a:r>
            <a:endParaRPr lang="en-CA" sz="3600" dirty="0">
              <a:solidFill>
                <a:schemeClr val="accent2"/>
              </a:solidFill>
              <a:effectLst>
                <a:outerShdw blurRad="50800" dist="38100" dir="2700000" algn="tl" rotWithShape="0">
                  <a:prstClr val="black">
                    <a:alpha val="40000"/>
                  </a:prstClr>
                </a:outerShdw>
              </a:effectLst>
            </a:endParaRPr>
          </a:p>
        </p:txBody>
      </p:sp>
      <p:sp>
        <p:nvSpPr>
          <p:cNvPr id="3" name="Subtitle 2"/>
          <p:cNvSpPr>
            <a:spLocks noGrp="1"/>
          </p:cNvSpPr>
          <p:nvPr>
            <p:ph type="subTitle" idx="1"/>
          </p:nvPr>
        </p:nvSpPr>
        <p:spPr>
          <a:xfrm>
            <a:off x="685800" y="3602038"/>
            <a:ext cx="7659210" cy="1655762"/>
          </a:xfrm>
        </p:spPr>
        <p:txBody>
          <a:bodyPr>
            <a:normAutofit/>
          </a:bodyPr>
          <a:lstStyle/>
          <a:p>
            <a:r>
              <a:rPr lang="en-CA" sz="1800" dirty="0" smtClean="0"/>
              <a:t>G.B. John Mancini, MD, Steven Baker, MD, Jean Bergeron, MD, David Fitchett, MD, </a:t>
            </a:r>
            <a:br>
              <a:rPr lang="en-CA" sz="1800" dirty="0" smtClean="0"/>
            </a:br>
            <a:r>
              <a:rPr lang="en-CA" sz="1800" dirty="0" smtClean="0"/>
              <a:t>Jiri Frohlich, MD, Jacques Genest, MD, Milan Gupta, MD, Robert A. Hegele, MD, </a:t>
            </a:r>
            <a:br>
              <a:rPr lang="en-CA" sz="1800" dirty="0" smtClean="0"/>
            </a:br>
            <a:r>
              <a:rPr lang="en-CA" sz="1800" dirty="0" smtClean="0"/>
              <a:t>Dominic Ng, MD, Glen J. Pearson, PharmD, Janet Pope, MD, A. </a:t>
            </a:r>
            <a:r>
              <a:rPr lang="en-CA" sz="1800" dirty="0" err="1" smtClean="0"/>
              <a:t>Yashar</a:t>
            </a:r>
            <a:r>
              <a:rPr lang="en-CA" sz="1800" dirty="0" smtClean="0"/>
              <a:t> </a:t>
            </a:r>
            <a:r>
              <a:rPr lang="en-CA" sz="1800" dirty="0" err="1" smtClean="0"/>
              <a:t>Tashakkor</a:t>
            </a:r>
            <a:r>
              <a:rPr lang="en-CA" sz="1800" dirty="0" smtClean="0"/>
              <a:t>, MD</a:t>
            </a:r>
          </a:p>
          <a:p>
            <a:endParaRPr lang="en-CA" sz="1800" dirty="0"/>
          </a:p>
        </p:txBody>
      </p:sp>
      <p:sp>
        <p:nvSpPr>
          <p:cNvPr id="9" name="Text Placeholder 8"/>
          <p:cNvSpPr>
            <a:spLocks noGrp="1"/>
          </p:cNvSpPr>
          <p:nvPr>
            <p:ph type="body" sz="quarter" idx="13"/>
          </p:nvPr>
        </p:nvSpPr>
        <p:spPr/>
        <p:txBody>
          <a:bodyPr/>
          <a:lstStyle/>
          <a:p>
            <a:r>
              <a:rPr lang="en-CA" dirty="0"/>
              <a:t>Mancini et al, DOI: </a:t>
            </a:r>
            <a:r>
              <a:rPr lang="en-CA" dirty="0">
                <a:hlinkClick r:id="rId2"/>
              </a:rPr>
              <a:t>http://</a:t>
            </a:r>
            <a:r>
              <a:rPr lang="en-CA" dirty="0" smtClean="0">
                <a:hlinkClick r:id="rId2"/>
              </a:rPr>
              <a:t>dx.doi.org/10.1016/j.cjca.2016.01.003</a:t>
            </a:r>
            <a:endParaRPr lang="en-CA" dirty="0"/>
          </a:p>
        </p:txBody>
      </p:sp>
      <p:cxnSp>
        <p:nvCxnSpPr>
          <p:cNvPr id="4" name="Straight Connector 3"/>
          <p:cNvCxnSpPr/>
          <p:nvPr/>
        </p:nvCxnSpPr>
        <p:spPr>
          <a:xfrm>
            <a:off x="798990" y="3521173"/>
            <a:ext cx="7659210" cy="0"/>
          </a:xfrm>
          <a:prstGeom prst="line">
            <a:avLst/>
          </a:prstGeom>
          <a:ln w="76200">
            <a:gradFill flip="none" rotWithShape="1">
              <a:gsLst>
                <a:gs pos="0">
                  <a:schemeClr val="bg1"/>
                </a:gs>
                <a:gs pos="74000">
                  <a:schemeClr val="accent2"/>
                </a:gs>
                <a:gs pos="83000">
                  <a:schemeClr val="accent2"/>
                </a:gs>
                <a:gs pos="100000">
                  <a:schemeClr val="accent2"/>
                </a:gs>
              </a:gsLst>
              <a:lin ang="1080000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44341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Predisposing Factors for Statin-Associated Adverse Effects: </a:t>
            </a:r>
            <a:r>
              <a:rPr lang="en-CA" dirty="0">
                <a:solidFill>
                  <a:schemeClr val="accent2"/>
                </a:solidFill>
              </a:rPr>
              <a:t>Endogenous</a:t>
            </a:r>
            <a:r>
              <a:rPr lang="en-CA" dirty="0"/>
              <a:t> </a:t>
            </a:r>
            <a:r>
              <a:rPr lang="en-CA" dirty="0" smtClean="0">
                <a:solidFill>
                  <a:schemeClr val="accent2"/>
                </a:solidFill>
              </a:rPr>
              <a:t>Factors (1)</a:t>
            </a:r>
            <a:endParaRPr lang="en-CA" dirty="0">
              <a:solidFill>
                <a:schemeClr val="accent2"/>
              </a:solidFill>
            </a:endParaRPr>
          </a:p>
        </p:txBody>
      </p:sp>
      <p:sp>
        <p:nvSpPr>
          <p:cNvPr id="3" name="Content Placeholder 2"/>
          <p:cNvSpPr>
            <a:spLocks noGrp="1"/>
          </p:cNvSpPr>
          <p:nvPr>
            <p:ph idx="1"/>
          </p:nvPr>
        </p:nvSpPr>
        <p:spPr>
          <a:xfrm>
            <a:off x="369277" y="1405304"/>
            <a:ext cx="8484577" cy="4794251"/>
          </a:xfrm>
        </p:spPr>
        <p:txBody>
          <a:bodyPr/>
          <a:lstStyle/>
          <a:p>
            <a:pPr marL="361950" indent="-274638"/>
            <a:r>
              <a:rPr lang="en-CA" sz="1800" dirty="0">
                <a:solidFill>
                  <a:prstClr val="black"/>
                </a:solidFill>
              </a:rPr>
              <a:t>Advanced age (older than 80 years)</a:t>
            </a:r>
          </a:p>
          <a:p>
            <a:pPr marL="361950" indent="-274638"/>
            <a:r>
              <a:rPr lang="en-CA" sz="1800" dirty="0">
                <a:solidFill>
                  <a:prstClr val="black"/>
                </a:solidFill>
              </a:rPr>
              <a:t>Female sex</a:t>
            </a:r>
          </a:p>
          <a:p>
            <a:pPr marL="361950" indent="-274638"/>
            <a:r>
              <a:rPr lang="en-CA" sz="1800" dirty="0">
                <a:solidFill>
                  <a:prstClr val="black"/>
                </a:solidFill>
              </a:rPr>
              <a:t>Asian ethnicity</a:t>
            </a:r>
          </a:p>
          <a:p>
            <a:pPr marL="361950" indent="-274638"/>
            <a:r>
              <a:rPr lang="en-CA" sz="1800" dirty="0">
                <a:solidFill>
                  <a:prstClr val="black"/>
                </a:solidFill>
              </a:rPr>
              <a:t>Low body mass index, small body frame, frailty</a:t>
            </a:r>
          </a:p>
          <a:p>
            <a:pPr marL="361950" indent="-274638"/>
            <a:r>
              <a:rPr lang="en-CA" sz="1800" dirty="0">
                <a:solidFill>
                  <a:prstClr val="black"/>
                </a:solidFill>
              </a:rPr>
              <a:t>History of pre-existing/unexplained muscle/joint/tendon pain</a:t>
            </a:r>
          </a:p>
          <a:p>
            <a:pPr marL="361950" indent="-274638"/>
            <a:r>
              <a:rPr lang="en-CA" sz="1800" dirty="0">
                <a:solidFill>
                  <a:prstClr val="black"/>
                </a:solidFill>
              </a:rPr>
              <a:t>History of </a:t>
            </a:r>
            <a:r>
              <a:rPr lang="en-CA" sz="1800" dirty="0" err="1">
                <a:solidFill>
                  <a:prstClr val="black"/>
                </a:solidFill>
              </a:rPr>
              <a:t>creatine</a:t>
            </a:r>
            <a:r>
              <a:rPr lang="en-CA" sz="1800" dirty="0">
                <a:solidFill>
                  <a:prstClr val="black"/>
                </a:solidFill>
              </a:rPr>
              <a:t> kinase elevation</a:t>
            </a:r>
          </a:p>
          <a:p>
            <a:pPr marL="361950" indent="-274638"/>
            <a:r>
              <a:rPr lang="en-CA" sz="1800" dirty="0">
                <a:solidFill>
                  <a:prstClr val="black"/>
                </a:solidFill>
              </a:rPr>
              <a:t>Family history of myopathy</a:t>
            </a:r>
          </a:p>
          <a:p>
            <a:pPr marL="361950" indent="-274638"/>
            <a:r>
              <a:rPr lang="en-CA" sz="1800" dirty="0">
                <a:solidFill>
                  <a:prstClr val="black"/>
                </a:solidFill>
              </a:rPr>
              <a:t>Family history of myopathy with statin </a:t>
            </a:r>
            <a:r>
              <a:rPr lang="en-CA" sz="1800" dirty="0" smtClean="0">
                <a:solidFill>
                  <a:prstClr val="black"/>
                </a:solidFill>
              </a:rPr>
              <a:t>therapy</a:t>
            </a:r>
          </a:p>
          <a:p>
            <a:pPr marL="361950" indent="-274638"/>
            <a:r>
              <a:rPr lang="en-CA" sz="1800" dirty="0" smtClean="0">
                <a:solidFill>
                  <a:prstClr val="black"/>
                </a:solidFill>
              </a:rPr>
              <a:t>Severe </a:t>
            </a:r>
            <a:r>
              <a:rPr lang="en-CA" sz="1800" dirty="0">
                <a:solidFill>
                  <a:prstClr val="black"/>
                </a:solidFill>
              </a:rPr>
              <a:t>renal disease</a:t>
            </a:r>
          </a:p>
          <a:p>
            <a:pPr marL="361950" indent="-274638"/>
            <a:r>
              <a:rPr lang="en-CA" sz="1800" dirty="0">
                <a:solidFill>
                  <a:prstClr val="black"/>
                </a:solidFill>
              </a:rPr>
              <a:t>Acute/decompensated hepatic disease</a:t>
            </a:r>
          </a:p>
          <a:p>
            <a:pPr marL="361950" indent="-274638"/>
            <a:r>
              <a:rPr lang="en-CA" sz="1800" dirty="0">
                <a:solidFill>
                  <a:prstClr val="black"/>
                </a:solidFill>
              </a:rPr>
              <a:t>Hypertension/heart failure (renal side effects mainly)</a:t>
            </a:r>
          </a:p>
          <a:p>
            <a:pPr marL="361950" indent="-274638"/>
            <a:r>
              <a:rPr lang="en-CA" sz="1800" dirty="0">
                <a:solidFill>
                  <a:prstClr val="black"/>
                </a:solidFill>
              </a:rPr>
              <a:t>Hypothyroidism (untreated)</a:t>
            </a:r>
          </a:p>
          <a:p>
            <a:pPr marL="361950" indent="-274638"/>
            <a:r>
              <a:rPr lang="en-CA" sz="1800" dirty="0">
                <a:solidFill>
                  <a:prstClr val="black"/>
                </a:solidFill>
              </a:rPr>
              <a:t>Diabetes mellitus</a:t>
            </a:r>
          </a:p>
          <a:p>
            <a:pPr marL="361950" indent="-274638"/>
            <a:r>
              <a:rPr lang="en-CA" sz="1800" dirty="0" smtClean="0">
                <a:solidFill>
                  <a:prstClr val="black"/>
                </a:solidFill>
              </a:rPr>
              <a:t>Neuromuscular Diseases</a:t>
            </a:r>
          </a:p>
          <a:p>
            <a:pPr marL="361950" indent="-274638"/>
            <a:r>
              <a:rPr lang="en-CA" sz="1800" dirty="0" smtClean="0">
                <a:solidFill>
                  <a:prstClr val="black"/>
                </a:solidFill>
              </a:rPr>
              <a:t>Genetic </a:t>
            </a:r>
            <a:r>
              <a:rPr lang="en-CA" sz="1800" dirty="0">
                <a:solidFill>
                  <a:prstClr val="black"/>
                </a:solidFill>
              </a:rPr>
              <a:t>polymorphisms </a:t>
            </a:r>
          </a:p>
          <a:p>
            <a:pPr marL="361950" indent="-274638"/>
            <a:endParaRPr lang="en-CA" sz="1200" dirty="0">
              <a:solidFill>
                <a:prstClr val="black"/>
              </a:solidFill>
            </a:endParaRPr>
          </a:p>
        </p:txBody>
      </p:sp>
      <p:sp>
        <p:nvSpPr>
          <p:cNvPr id="4" name="Text Placeholder 3"/>
          <p:cNvSpPr>
            <a:spLocks noGrp="1"/>
          </p:cNvSpPr>
          <p:nvPr>
            <p:ph type="body" sz="quarter" idx="13"/>
          </p:nvPr>
        </p:nvSpPr>
        <p:spPr/>
        <p:txBody>
          <a:bodyPr/>
          <a:lstStyle/>
          <a:p>
            <a:r>
              <a:rPr lang="en-CA" dirty="0" smtClean="0">
                <a:solidFill>
                  <a:prstClr val="black"/>
                </a:solidFill>
              </a:rPr>
              <a:t>.</a:t>
            </a:r>
            <a:r>
              <a:rPr lang="en-CA" dirty="0">
                <a:solidFill>
                  <a:prstClr val="black"/>
                </a:solidFill>
              </a:rPr>
              <a:t/>
            </a:r>
            <a:br>
              <a:rPr lang="en-CA" dirty="0">
                <a:solidFill>
                  <a:prstClr val="black"/>
                </a:solidFill>
              </a:rPr>
            </a:br>
            <a:r>
              <a:rPr lang="en-CA" dirty="0">
                <a:solidFill>
                  <a:prstClr val="black"/>
                </a:solidFill>
              </a:rPr>
              <a:t/>
            </a:r>
            <a:br>
              <a:rPr lang="en-CA" dirty="0">
                <a:solidFill>
                  <a:prstClr val="black"/>
                </a:solidFill>
              </a:rPr>
            </a:br>
            <a:r>
              <a:rPr lang="en-CA" dirty="0"/>
              <a:t>Mancini et al, DOI: </a:t>
            </a:r>
            <a:r>
              <a:rPr lang="en-CA" dirty="0">
                <a:hlinkClick r:id="rId2"/>
              </a:rPr>
              <a:t>http://</a:t>
            </a:r>
            <a:r>
              <a:rPr lang="en-CA" dirty="0" smtClean="0">
                <a:hlinkClick r:id="rId2"/>
              </a:rPr>
              <a:t>dx.doi.org/10.1016/j.cjca.2016.01.003</a:t>
            </a:r>
            <a:r>
              <a:rPr lang="en-CA" dirty="0" smtClean="0">
                <a:solidFill>
                  <a:prstClr val="black"/>
                </a:solidFill>
              </a:rPr>
              <a:t>       Adapted from Mancini G.B. et al. </a:t>
            </a:r>
            <a:r>
              <a:rPr lang="en-CA" i="1" dirty="0" smtClean="0">
                <a:solidFill>
                  <a:prstClr val="black"/>
                </a:solidFill>
              </a:rPr>
              <a:t>Can J </a:t>
            </a:r>
            <a:r>
              <a:rPr lang="en-CA" i="1" dirty="0" err="1" smtClean="0">
                <a:solidFill>
                  <a:prstClr val="black"/>
                </a:solidFill>
              </a:rPr>
              <a:t>Cardiol</a:t>
            </a:r>
            <a:r>
              <a:rPr lang="en-CA" i="1" dirty="0" smtClean="0">
                <a:solidFill>
                  <a:prstClr val="black"/>
                </a:solidFill>
              </a:rPr>
              <a:t>. </a:t>
            </a:r>
            <a:r>
              <a:rPr lang="en-CA" dirty="0" smtClean="0">
                <a:solidFill>
                  <a:prstClr val="black"/>
                </a:solidFill>
              </a:rPr>
              <a:t>2013;29:1553-1568</a:t>
            </a:r>
            <a:endParaRPr lang="en-CA" dirty="0"/>
          </a:p>
        </p:txBody>
      </p:sp>
    </p:spTree>
    <p:extLst>
      <p:ext uri="{BB962C8B-B14F-4D97-AF65-F5344CB8AC3E}">
        <p14:creationId xmlns:p14="http://schemas.microsoft.com/office/powerpoint/2010/main" val="36661677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Predisposing Factors for Statin-Associated Adverse Effects: </a:t>
            </a:r>
            <a:r>
              <a:rPr lang="en-CA" dirty="0">
                <a:solidFill>
                  <a:schemeClr val="accent2"/>
                </a:solidFill>
              </a:rPr>
              <a:t>Endogenous</a:t>
            </a:r>
            <a:r>
              <a:rPr lang="en-CA" dirty="0"/>
              <a:t> </a:t>
            </a:r>
            <a:r>
              <a:rPr lang="en-CA" dirty="0" smtClean="0">
                <a:solidFill>
                  <a:schemeClr val="accent2"/>
                </a:solidFill>
              </a:rPr>
              <a:t>Factors (2)</a:t>
            </a:r>
            <a:endParaRPr lang="en-CA" dirty="0">
              <a:solidFill>
                <a:schemeClr val="accent2"/>
              </a:solidFill>
            </a:endParaRPr>
          </a:p>
        </p:txBody>
      </p:sp>
      <p:sp>
        <p:nvSpPr>
          <p:cNvPr id="4" name="Text Placeholder 3"/>
          <p:cNvSpPr>
            <a:spLocks noGrp="1"/>
          </p:cNvSpPr>
          <p:nvPr>
            <p:ph type="body" sz="quarter" idx="13"/>
          </p:nvPr>
        </p:nvSpPr>
        <p:spPr/>
        <p:txBody>
          <a:bodyPr/>
          <a:lstStyle/>
          <a:p>
            <a:r>
              <a:rPr lang="en-CA" dirty="0">
                <a:solidFill>
                  <a:prstClr val="black"/>
                </a:solidFill>
              </a:rPr>
              <a:t>Adapted from Mancini G.B. et al. </a:t>
            </a:r>
            <a:r>
              <a:rPr lang="en-CA" i="1" dirty="0">
                <a:solidFill>
                  <a:prstClr val="black"/>
                </a:solidFill>
              </a:rPr>
              <a:t>Can J </a:t>
            </a:r>
            <a:r>
              <a:rPr lang="en-CA" i="1" dirty="0" err="1">
                <a:solidFill>
                  <a:prstClr val="black"/>
                </a:solidFill>
              </a:rPr>
              <a:t>Cardiol</a:t>
            </a:r>
            <a:r>
              <a:rPr lang="en-CA" i="1" dirty="0">
                <a:solidFill>
                  <a:prstClr val="black"/>
                </a:solidFill>
              </a:rPr>
              <a:t>. </a:t>
            </a:r>
            <a:r>
              <a:rPr lang="en-CA" dirty="0">
                <a:solidFill>
                  <a:prstClr val="black"/>
                </a:solidFill>
              </a:rPr>
              <a:t>2013;29:1553-1568.</a:t>
            </a:r>
            <a:br>
              <a:rPr lang="en-CA" dirty="0">
                <a:solidFill>
                  <a:prstClr val="black"/>
                </a:solidFill>
              </a:rPr>
            </a:br>
            <a:r>
              <a:rPr lang="en-CA" dirty="0">
                <a:solidFill>
                  <a:prstClr val="black"/>
                </a:solidFill>
              </a:rPr>
              <a:t/>
            </a:r>
            <a:br>
              <a:rPr lang="en-CA" dirty="0">
                <a:solidFill>
                  <a:prstClr val="black"/>
                </a:solidFill>
              </a:rPr>
            </a:br>
            <a:r>
              <a:rPr lang="en-CA" dirty="0"/>
              <a:t>Mancini et al, DOI: </a:t>
            </a:r>
            <a:r>
              <a:rPr lang="en-CA" dirty="0">
                <a:hlinkClick r:id="rId2"/>
              </a:rPr>
              <a:t>http://dx.doi.org/10.1016/j.cjca.2016.01.003</a:t>
            </a:r>
            <a:endParaRPr lang="en-CA" dirty="0"/>
          </a:p>
        </p:txBody>
      </p:sp>
      <p:sp>
        <p:nvSpPr>
          <p:cNvPr id="6" name="Rectangle 5"/>
          <p:cNvSpPr/>
          <p:nvPr/>
        </p:nvSpPr>
        <p:spPr>
          <a:xfrm>
            <a:off x="4665344" y="2208747"/>
            <a:ext cx="4067174" cy="3805973"/>
          </a:xfrm>
          <a:prstGeom prst="rect">
            <a:avLst/>
          </a:prstGeom>
          <a:solidFill>
            <a:schemeClr val="accent1">
              <a:alpha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Rectangle 6"/>
          <p:cNvSpPr/>
          <p:nvPr/>
        </p:nvSpPr>
        <p:spPr>
          <a:xfrm>
            <a:off x="447676" y="2208747"/>
            <a:ext cx="4067174" cy="3805973"/>
          </a:xfrm>
          <a:prstGeom prst="rect">
            <a:avLst/>
          </a:prstGeom>
          <a:solidFill>
            <a:schemeClr val="accent1">
              <a:alpha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Rectangle 7"/>
          <p:cNvSpPr/>
          <p:nvPr/>
        </p:nvSpPr>
        <p:spPr>
          <a:xfrm>
            <a:off x="4665344" y="1685528"/>
            <a:ext cx="4067174" cy="523220"/>
          </a:xfrm>
          <a:prstGeom prst="rect">
            <a:avLst/>
          </a:prstGeom>
          <a:ln w="57150">
            <a:noFill/>
          </a:ln>
          <a:effectLst>
            <a:outerShdw blurRad="50800" dist="38100" dir="5400000" algn="t" rotWithShape="0">
              <a:prstClr val="black">
                <a:alpha val="40000"/>
              </a:prstClr>
            </a:outerShdw>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CA"/>
          </a:p>
        </p:txBody>
      </p:sp>
      <p:sp>
        <p:nvSpPr>
          <p:cNvPr id="9" name="Content Placeholder 5"/>
          <p:cNvSpPr txBox="1">
            <a:spLocks/>
          </p:cNvSpPr>
          <p:nvPr/>
        </p:nvSpPr>
        <p:spPr>
          <a:xfrm>
            <a:off x="444525" y="2347287"/>
            <a:ext cx="4070326" cy="1762125"/>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2400" kern="1200">
                <a:solidFill>
                  <a:schemeClr val="accent6"/>
                </a:solidFill>
                <a:latin typeface="+mn-lt"/>
                <a:ea typeface="+mn-ea"/>
                <a:cs typeface="+mn-cs"/>
              </a:defRPr>
            </a:lvl1pPr>
            <a:lvl2pPr marL="685800" indent="-228600" algn="l" defTabSz="914400" rtl="0" eaLnBrk="1" latinLnBrk="0" hangingPunct="1">
              <a:lnSpc>
                <a:spcPct val="100000"/>
              </a:lnSpc>
              <a:spcBef>
                <a:spcPts val="200"/>
              </a:spcBef>
              <a:spcAft>
                <a:spcPts val="200"/>
              </a:spcAft>
              <a:buClr>
                <a:schemeClr val="tx2"/>
              </a:buClr>
              <a:buFont typeface="Arial Narrow" panose="020B0606020202030204" pitchFamily="34" charset="0"/>
              <a:buChar char="−"/>
              <a:defRPr sz="2000" kern="1200">
                <a:solidFill>
                  <a:schemeClr val="accent6"/>
                </a:solidFill>
                <a:latin typeface="+mn-lt"/>
                <a:ea typeface="+mn-ea"/>
                <a:cs typeface="+mn-cs"/>
              </a:defRPr>
            </a:lvl2pPr>
            <a:lvl3pPr marL="11430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800" kern="1200">
                <a:solidFill>
                  <a:schemeClr val="accent6"/>
                </a:solidFill>
                <a:latin typeface="+mn-lt"/>
                <a:ea typeface="+mn-ea"/>
                <a:cs typeface="+mn-cs"/>
              </a:defRPr>
            </a:lvl3pPr>
            <a:lvl4pPr marL="16002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accent6"/>
                </a:solidFill>
                <a:latin typeface="+mn-lt"/>
                <a:ea typeface="+mn-ea"/>
                <a:cs typeface="+mn-cs"/>
              </a:defRPr>
            </a:lvl4pPr>
            <a:lvl5pPr marL="20574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1950" lvl="0" indent="-274638">
              <a:buClr>
                <a:srgbClr val="376092"/>
              </a:buClr>
            </a:pPr>
            <a:r>
              <a:rPr lang="en-CA" sz="1400" dirty="0">
                <a:solidFill>
                  <a:prstClr val="black"/>
                </a:solidFill>
              </a:rPr>
              <a:t>A</a:t>
            </a:r>
            <a:r>
              <a:rPr lang="en-CA" sz="1400" dirty="0" smtClean="0">
                <a:solidFill>
                  <a:prstClr val="black"/>
                </a:solidFill>
              </a:rPr>
              <a:t>cid </a:t>
            </a:r>
            <a:r>
              <a:rPr lang="en-CA" sz="1400" dirty="0">
                <a:solidFill>
                  <a:prstClr val="black"/>
                </a:solidFill>
              </a:rPr>
              <a:t>maltase deficiency, amyotrophic lateral sclerosis, carnitine </a:t>
            </a:r>
            <a:r>
              <a:rPr lang="en-CA" sz="1400" dirty="0" err="1">
                <a:solidFill>
                  <a:prstClr val="black"/>
                </a:solidFill>
              </a:rPr>
              <a:t>palmitoyl</a:t>
            </a:r>
            <a:r>
              <a:rPr lang="en-CA" sz="1400" dirty="0">
                <a:solidFill>
                  <a:prstClr val="black"/>
                </a:solidFill>
              </a:rPr>
              <a:t> transferase II deficiency, cytoplasmic body myopathy, dermatomyositis, hyaline inclusion myopathy, inclusion body myositis, </a:t>
            </a:r>
            <a:r>
              <a:rPr lang="en-CA" sz="1400" dirty="0" err="1">
                <a:solidFill>
                  <a:prstClr val="black"/>
                </a:solidFill>
              </a:rPr>
              <a:t>McCardle</a:t>
            </a:r>
            <a:r>
              <a:rPr lang="en-CA" sz="1400" dirty="0">
                <a:solidFill>
                  <a:prstClr val="black"/>
                </a:solidFill>
              </a:rPr>
              <a:t> disease, malignant hyperthermia, mitochondrial myopathy [MELAS: mitochondrial myopathy, encephalopathy, lactic acidosis, and stroke-like episodes], muscle phosphorylase B kinase deficiency, myasthenia gravis, </a:t>
            </a:r>
            <a:r>
              <a:rPr lang="en-CA" sz="1400" dirty="0" err="1">
                <a:solidFill>
                  <a:prstClr val="black"/>
                </a:solidFill>
              </a:rPr>
              <a:t>myoadenylate</a:t>
            </a:r>
            <a:r>
              <a:rPr lang="en-CA" sz="1400" dirty="0">
                <a:solidFill>
                  <a:prstClr val="black"/>
                </a:solidFill>
              </a:rPr>
              <a:t> deaminase deficiency, myotonic dystrophy types I and II, necrotizing myopathy, peripheral neuropathy [length-dependent, </a:t>
            </a:r>
            <a:r>
              <a:rPr lang="en-CA" sz="1400" dirty="0" err="1">
                <a:solidFill>
                  <a:prstClr val="black"/>
                </a:solidFill>
              </a:rPr>
              <a:t>mononeuritis</a:t>
            </a:r>
            <a:r>
              <a:rPr lang="en-CA" sz="1400" dirty="0">
                <a:solidFill>
                  <a:prstClr val="black"/>
                </a:solidFill>
              </a:rPr>
              <a:t> multiplex], polymyositis [idiopathic, paraneoplastic], recurrent acute </a:t>
            </a:r>
            <a:r>
              <a:rPr lang="en-CA" sz="1400" dirty="0" err="1">
                <a:solidFill>
                  <a:prstClr val="black"/>
                </a:solidFill>
              </a:rPr>
              <a:t>myoglobinuria</a:t>
            </a:r>
            <a:r>
              <a:rPr lang="en-CA" sz="1400" dirty="0">
                <a:solidFill>
                  <a:prstClr val="black"/>
                </a:solidFill>
              </a:rPr>
              <a:t> [Lipin-1 mutation], rippling muscle disease (sporadic, autoimmune), </a:t>
            </a:r>
            <a:r>
              <a:rPr lang="en-CA" sz="1400" dirty="0" err="1">
                <a:solidFill>
                  <a:prstClr val="black"/>
                </a:solidFill>
              </a:rPr>
              <a:t>spinobulbar</a:t>
            </a:r>
            <a:r>
              <a:rPr lang="en-CA" sz="1400" dirty="0">
                <a:solidFill>
                  <a:prstClr val="black"/>
                </a:solidFill>
              </a:rPr>
              <a:t> muscular </a:t>
            </a:r>
            <a:r>
              <a:rPr lang="en-CA" sz="1400" dirty="0" smtClean="0">
                <a:solidFill>
                  <a:prstClr val="black"/>
                </a:solidFill>
              </a:rPr>
              <a:t>atrophy</a:t>
            </a:r>
            <a:endParaRPr lang="en-CA" sz="1400" dirty="0">
              <a:solidFill>
                <a:prstClr val="black"/>
              </a:solidFill>
            </a:endParaRPr>
          </a:p>
        </p:txBody>
      </p:sp>
      <p:sp>
        <p:nvSpPr>
          <p:cNvPr id="10" name="Content Placeholder 6"/>
          <p:cNvSpPr txBox="1">
            <a:spLocks/>
          </p:cNvSpPr>
          <p:nvPr/>
        </p:nvSpPr>
        <p:spPr>
          <a:xfrm>
            <a:off x="4665344" y="2347287"/>
            <a:ext cx="4067174" cy="1762125"/>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2400" kern="1200">
                <a:solidFill>
                  <a:schemeClr val="accent6"/>
                </a:solidFill>
                <a:latin typeface="+mn-lt"/>
                <a:ea typeface="+mn-ea"/>
                <a:cs typeface="+mn-cs"/>
              </a:defRPr>
            </a:lvl1pPr>
            <a:lvl2pPr marL="685800" indent="-228600" algn="l" defTabSz="914400" rtl="0" eaLnBrk="1" latinLnBrk="0" hangingPunct="1">
              <a:lnSpc>
                <a:spcPct val="100000"/>
              </a:lnSpc>
              <a:spcBef>
                <a:spcPts val="200"/>
              </a:spcBef>
              <a:spcAft>
                <a:spcPts val="200"/>
              </a:spcAft>
              <a:buClr>
                <a:schemeClr val="tx2"/>
              </a:buClr>
              <a:buFont typeface="Arial Narrow" panose="020B0606020202030204" pitchFamily="34" charset="0"/>
              <a:buChar char="−"/>
              <a:defRPr sz="2000" kern="1200">
                <a:solidFill>
                  <a:schemeClr val="accent6"/>
                </a:solidFill>
                <a:latin typeface="+mn-lt"/>
                <a:ea typeface="+mn-ea"/>
                <a:cs typeface="+mn-cs"/>
              </a:defRPr>
            </a:lvl2pPr>
            <a:lvl3pPr marL="11430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800" kern="1200">
                <a:solidFill>
                  <a:schemeClr val="accent6"/>
                </a:solidFill>
                <a:latin typeface="+mn-lt"/>
                <a:ea typeface="+mn-ea"/>
                <a:cs typeface="+mn-cs"/>
              </a:defRPr>
            </a:lvl3pPr>
            <a:lvl4pPr marL="16002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accent6"/>
                </a:solidFill>
                <a:latin typeface="+mn-lt"/>
                <a:ea typeface="+mn-ea"/>
                <a:cs typeface="+mn-cs"/>
              </a:defRPr>
            </a:lvl4pPr>
            <a:lvl5pPr marL="20574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1950" lvl="0" indent="-274638">
              <a:buClr>
                <a:srgbClr val="376092"/>
              </a:buClr>
            </a:pPr>
            <a:r>
              <a:rPr lang="en-CA" sz="1400" dirty="0">
                <a:solidFill>
                  <a:prstClr val="black"/>
                </a:solidFill>
              </a:rPr>
              <a:t>S</a:t>
            </a:r>
            <a:r>
              <a:rPr lang="en-CA" sz="1400" dirty="0" smtClean="0">
                <a:solidFill>
                  <a:prstClr val="black"/>
                </a:solidFill>
              </a:rPr>
              <a:t>pecific </a:t>
            </a:r>
            <a:r>
              <a:rPr lang="en-CA" sz="1400" dirty="0">
                <a:solidFill>
                  <a:prstClr val="black"/>
                </a:solidFill>
              </a:rPr>
              <a:t>cytochrome P isoenzymes</a:t>
            </a:r>
            <a:r>
              <a:rPr lang="en-CA" sz="1400" i="1" dirty="0">
                <a:solidFill>
                  <a:prstClr val="black"/>
                </a:solidFill>
              </a:rPr>
              <a:t>, SLCO1B1</a:t>
            </a:r>
            <a:r>
              <a:rPr lang="en-CA" sz="1400" dirty="0">
                <a:solidFill>
                  <a:prstClr val="black"/>
                </a:solidFill>
              </a:rPr>
              <a:t> gene variants, “eyes shut” homolog [EYS] on chromosome 6, C34353T polymorphism in </a:t>
            </a:r>
            <a:r>
              <a:rPr lang="en-CA" sz="1400" i="1" dirty="0">
                <a:solidFill>
                  <a:prstClr val="black"/>
                </a:solidFill>
              </a:rPr>
              <a:t>ABCB1, ABCG2</a:t>
            </a:r>
            <a:r>
              <a:rPr lang="en-CA" sz="1400" dirty="0">
                <a:solidFill>
                  <a:prstClr val="black"/>
                </a:solidFill>
              </a:rPr>
              <a:t> polymorphisms, ryanodine receptor (</a:t>
            </a:r>
            <a:r>
              <a:rPr lang="en-CA" sz="1400" i="1" dirty="0">
                <a:solidFill>
                  <a:prstClr val="black"/>
                </a:solidFill>
              </a:rPr>
              <a:t>RYR1</a:t>
            </a:r>
            <a:r>
              <a:rPr lang="en-CA" sz="1400" dirty="0">
                <a:solidFill>
                  <a:prstClr val="black"/>
                </a:solidFill>
              </a:rPr>
              <a:t>) gene, brain-derived neurotrophic factor [BDNF] Val66Met variant, Lipin-1 </a:t>
            </a:r>
            <a:r>
              <a:rPr lang="en-CA" sz="1400" i="1" dirty="0">
                <a:solidFill>
                  <a:prstClr val="black"/>
                </a:solidFill>
              </a:rPr>
              <a:t>[LIPIN1]</a:t>
            </a:r>
            <a:r>
              <a:rPr lang="en-CA" sz="1400" dirty="0">
                <a:solidFill>
                  <a:prstClr val="black"/>
                </a:solidFill>
              </a:rPr>
              <a:t> mutation, rs9806699 variant in glycine </a:t>
            </a:r>
            <a:r>
              <a:rPr lang="en-CA" sz="1400" dirty="0" err="1">
                <a:solidFill>
                  <a:prstClr val="black"/>
                </a:solidFill>
              </a:rPr>
              <a:t>amidinotransferase</a:t>
            </a:r>
            <a:r>
              <a:rPr lang="en-CA" sz="1400" dirty="0">
                <a:solidFill>
                  <a:prstClr val="black"/>
                </a:solidFill>
              </a:rPr>
              <a:t> </a:t>
            </a:r>
            <a:r>
              <a:rPr lang="en-CA" sz="1400" i="1" dirty="0">
                <a:solidFill>
                  <a:prstClr val="black"/>
                </a:solidFill>
              </a:rPr>
              <a:t>[GATM</a:t>
            </a:r>
            <a:r>
              <a:rPr lang="en-CA" sz="1400" i="1" dirty="0" smtClean="0">
                <a:solidFill>
                  <a:prstClr val="black"/>
                </a:solidFill>
              </a:rPr>
              <a:t>]</a:t>
            </a:r>
            <a:endParaRPr lang="en-CA" sz="1400" dirty="0">
              <a:solidFill>
                <a:prstClr val="black"/>
              </a:solidFill>
            </a:endParaRPr>
          </a:p>
        </p:txBody>
      </p:sp>
      <p:sp>
        <p:nvSpPr>
          <p:cNvPr id="11" name="Rectangle 10"/>
          <p:cNvSpPr/>
          <p:nvPr/>
        </p:nvSpPr>
        <p:spPr>
          <a:xfrm>
            <a:off x="447676" y="1685528"/>
            <a:ext cx="4067174" cy="523220"/>
          </a:xfrm>
          <a:prstGeom prst="rect">
            <a:avLst/>
          </a:prstGeom>
          <a:ln w="57150">
            <a:noFill/>
          </a:ln>
          <a:effectLst>
            <a:outerShdw blurRad="50800" dist="38100" dir="5400000" algn="t" rotWithShape="0">
              <a:prstClr val="black">
                <a:alpha val="40000"/>
              </a:prstClr>
            </a:outerShdw>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CA"/>
          </a:p>
        </p:txBody>
      </p:sp>
      <p:sp>
        <p:nvSpPr>
          <p:cNvPr id="12" name="TextBox 11"/>
          <p:cNvSpPr txBox="1"/>
          <p:nvPr/>
        </p:nvSpPr>
        <p:spPr>
          <a:xfrm>
            <a:off x="541020" y="1685528"/>
            <a:ext cx="4030980" cy="523220"/>
          </a:xfrm>
          <a:prstGeom prst="rect">
            <a:avLst/>
          </a:prstGeom>
          <a:noFill/>
        </p:spPr>
        <p:txBody>
          <a:bodyPr wrap="square" rtlCol="0">
            <a:spAutoFit/>
          </a:bodyPr>
          <a:lstStyle/>
          <a:p>
            <a:pPr algn="ctr"/>
            <a:r>
              <a:rPr lang="en-CA" sz="2800" dirty="0">
                <a:solidFill>
                  <a:schemeClr val="bg1"/>
                </a:solidFill>
              </a:rPr>
              <a:t>Neuromuscular diseases</a:t>
            </a:r>
          </a:p>
        </p:txBody>
      </p:sp>
      <p:sp>
        <p:nvSpPr>
          <p:cNvPr id="13" name="TextBox 12"/>
          <p:cNvSpPr txBox="1"/>
          <p:nvPr/>
        </p:nvSpPr>
        <p:spPr>
          <a:xfrm>
            <a:off x="4640578" y="1685528"/>
            <a:ext cx="3903347" cy="523220"/>
          </a:xfrm>
          <a:prstGeom prst="rect">
            <a:avLst/>
          </a:prstGeom>
          <a:noFill/>
        </p:spPr>
        <p:txBody>
          <a:bodyPr wrap="square" rtlCol="0">
            <a:spAutoFit/>
          </a:bodyPr>
          <a:lstStyle/>
          <a:p>
            <a:pPr algn="ctr"/>
            <a:r>
              <a:rPr lang="en-CA" sz="2800" dirty="0">
                <a:solidFill>
                  <a:schemeClr val="bg1"/>
                </a:solidFill>
              </a:rPr>
              <a:t>Genetic polymorphisms </a:t>
            </a:r>
          </a:p>
        </p:txBody>
      </p:sp>
    </p:spTree>
    <p:extLst>
      <p:ext uri="{BB962C8B-B14F-4D97-AF65-F5344CB8AC3E}">
        <p14:creationId xmlns:p14="http://schemas.microsoft.com/office/powerpoint/2010/main" val="33243347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Predisposing Factors for Statin-Associated Adverse Effects: </a:t>
            </a:r>
            <a:r>
              <a:rPr lang="en-CA" dirty="0" smtClean="0">
                <a:solidFill>
                  <a:schemeClr val="accent2"/>
                </a:solidFill>
              </a:rPr>
              <a:t>Exogenous</a:t>
            </a:r>
            <a:r>
              <a:rPr lang="en-CA" dirty="0" smtClean="0"/>
              <a:t> </a:t>
            </a:r>
            <a:r>
              <a:rPr lang="en-CA" dirty="0" smtClean="0">
                <a:solidFill>
                  <a:schemeClr val="accent2"/>
                </a:solidFill>
              </a:rPr>
              <a:t>Factors</a:t>
            </a:r>
            <a:endParaRPr lang="en-CA" dirty="0">
              <a:solidFill>
                <a:schemeClr val="accent2"/>
              </a:solidFill>
            </a:endParaRPr>
          </a:p>
        </p:txBody>
      </p:sp>
      <p:sp>
        <p:nvSpPr>
          <p:cNvPr id="3" name="Content Placeholder 2"/>
          <p:cNvSpPr>
            <a:spLocks noGrp="1"/>
          </p:cNvSpPr>
          <p:nvPr>
            <p:ph sz="half" idx="1"/>
          </p:nvPr>
        </p:nvSpPr>
        <p:spPr>
          <a:xfrm>
            <a:off x="369277" y="1504950"/>
            <a:ext cx="4459898" cy="4851399"/>
          </a:xfrm>
        </p:spPr>
        <p:txBody>
          <a:bodyPr/>
          <a:lstStyle/>
          <a:p>
            <a:pPr marL="361950" indent="-274638"/>
            <a:r>
              <a:rPr lang="en-CA" sz="2200" dirty="0" smtClean="0">
                <a:solidFill>
                  <a:prstClr val="black"/>
                </a:solidFill>
              </a:rPr>
              <a:t>High </a:t>
            </a:r>
            <a:r>
              <a:rPr lang="en-CA" sz="2200" dirty="0">
                <a:solidFill>
                  <a:prstClr val="black"/>
                </a:solidFill>
              </a:rPr>
              <a:t>statin dose</a:t>
            </a:r>
          </a:p>
          <a:p>
            <a:pPr marL="361950" indent="-274638"/>
            <a:r>
              <a:rPr lang="en-CA" sz="2200" dirty="0">
                <a:solidFill>
                  <a:prstClr val="black"/>
                </a:solidFill>
              </a:rPr>
              <a:t>Alcohol abuse</a:t>
            </a:r>
          </a:p>
          <a:p>
            <a:pPr marL="361950" indent="-274638"/>
            <a:r>
              <a:rPr lang="en-CA" sz="2200" dirty="0">
                <a:solidFill>
                  <a:prstClr val="black"/>
                </a:solidFill>
              </a:rPr>
              <a:t>Illicit drug use (cocaine, amphetamines)</a:t>
            </a:r>
          </a:p>
          <a:p>
            <a:pPr marL="361950" indent="-274638"/>
            <a:r>
              <a:rPr lang="en-CA" sz="2200" dirty="0">
                <a:solidFill>
                  <a:prstClr val="black"/>
                </a:solidFill>
              </a:rPr>
              <a:t>Antipsychotics</a:t>
            </a:r>
          </a:p>
          <a:p>
            <a:pPr marL="361950" indent="-274638"/>
            <a:r>
              <a:rPr lang="en-CA" sz="2200" dirty="0">
                <a:solidFill>
                  <a:srgbClr val="000000"/>
                </a:solidFill>
              </a:rPr>
              <a:t>Fibrates</a:t>
            </a:r>
            <a:r>
              <a:rPr lang="en-CA" sz="2200" dirty="0">
                <a:solidFill>
                  <a:prstClr val="black"/>
                </a:solidFill>
              </a:rPr>
              <a:t> </a:t>
            </a:r>
            <a:r>
              <a:rPr lang="en-CA" sz="2200" dirty="0" smtClean="0">
                <a:solidFill>
                  <a:prstClr val="black"/>
                </a:solidFill>
              </a:rPr>
              <a:t>(</a:t>
            </a:r>
            <a:r>
              <a:rPr lang="en-CA" sz="2200" dirty="0" smtClean="0">
                <a:solidFill>
                  <a:schemeClr val="tx1"/>
                </a:solidFill>
              </a:rPr>
              <a:t>primarily </a:t>
            </a:r>
            <a:r>
              <a:rPr lang="en-CA" sz="2200" dirty="0" smtClean="0">
                <a:solidFill>
                  <a:prstClr val="black"/>
                </a:solidFill>
              </a:rPr>
              <a:t>gemfibrozil</a:t>
            </a:r>
            <a:r>
              <a:rPr lang="en-CA" sz="2200" dirty="0">
                <a:solidFill>
                  <a:prstClr val="black"/>
                </a:solidFill>
              </a:rPr>
              <a:t>)</a:t>
            </a:r>
          </a:p>
          <a:p>
            <a:pPr marL="361950" indent="-274638"/>
            <a:r>
              <a:rPr lang="en-CA" sz="2200" dirty="0">
                <a:solidFill>
                  <a:prstClr val="black"/>
                </a:solidFill>
              </a:rPr>
              <a:t>Nicotinic acid</a:t>
            </a:r>
          </a:p>
          <a:p>
            <a:pPr marL="361950" indent="-274638"/>
            <a:r>
              <a:rPr lang="en-CA" sz="2200" dirty="0">
                <a:solidFill>
                  <a:prstClr val="black"/>
                </a:solidFill>
              </a:rPr>
              <a:t>Amiodarone</a:t>
            </a:r>
          </a:p>
          <a:p>
            <a:pPr marL="361950" indent="-274638"/>
            <a:r>
              <a:rPr lang="en-CA" sz="2200" dirty="0">
                <a:solidFill>
                  <a:prstClr val="black"/>
                </a:solidFill>
              </a:rPr>
              <a:t>Verapamil</a:t>
            </a:r>
          </a:p>
          <a:p>
            <a:pPr marL="361950" indent="-274638"/>
            <a:r>
              <a:rPr lang="en-CA" sz="2200" dirty="0" smtClean="0">
                <a:solidFill>
                  <a:prstClr val="black"/>
                </a:solidFill>
              </a:rPr>
              <a:t>Warfarin</a:t>
            </a:r>
          </a:p>
          <a:p>
            <a:pPr marL="361950" indent="-274638"/>
            <a:r>
              <a:rPr lang="en-CA" sz="2200" dirty="0">
                <a:solidFill>
                  <a:prstClr val="black"/>
                </a:solidFill>
              </a:rPr>
              <a:t>Polypharmacy </a:t>
            </a:r>
            <a:r>
              <a:rPr lang="en-CA" sz="2200" dirty="0" smtClean="0">
                <a:solidFill>
                  <a:prstClr val="black"/>
                </a:solidFill>
              </a:rPr>
              <a:t>therapy</a:t>
            </a:r>
            <a:endParaRPr lang="en-CA" sz="2200" dirty="0">
              <a:solidFill>
                <a:prstClr val="black"/>
              </a:solidFill>
            </a:endParaRPr>
          </a:p>
        </p:txBody>
      </p:sp>
      <p:sp>
        <p:nvSpPr>
          <p:cNvPr id="5" name="Content Placeholder 4"/>
          <p:cNvSpPr>
            <a:spLocks noGrp="1"/>
          </p:cNvSpPr>
          <p:nvPr>
            <p:ph sz="half" idx="2"/>
          </p:nvPr>
        </p:nvSpPr>
        <p:spPr>
          <a:xfrm>
            <a:off x="4629150" y="1504950"/>
            <a:ext cx="4352618" cy="4851399"/>
          </a:xfrm>
        </p:spPr>
        <p:txBody>
          <a:bodyPr/>
          <a:lstStyle/>
          <a:p>
            <a:pPr marL="361950" indent="-274638"/>
            <a:r>
              <a:rPr lang="en-CA" sz="2200" dirty="0">
                <a:solidFill>
                  <a:prstClr val="black"/>
                </a:solidFill>
              </a:rPr>
              <a:t>Cyclosporine</a:t>
            </a:r>
          </a:p>
          <a:p>
            <a:pPr marL="361950" indent="-274638"/>
            <a:r>
              <a:rPr lang="en-CA" sz="2200" dirty="0">
                <a:solidFill>
                  <a:prstClr val="black"/>
                </a:solidFill>
              </a:rPr>
              <a:t>Macrolide antibiotics</a:t>
            </a:r>
          </a:p>
          <a:p>
            <a:pPr marL="361950" indent="-274638"/>
            <a:r>
              <a:rPr lang="en-CA" sz="2200" dirty="0">
                <a:solidFill>
                  <a:prstClr val="black"/>
                </a:solidFill>
              </a:rPr>
              <a:t>Azole antifungals</a:t>
            </a:r>
          </a:p>
          <a:p>
            <a:pPr marL="361950" indent="-274638"/>
            <a:r>
              <a:rPr lang="en-CA" sz="2200" dirty="0" smtClean="0">
                <a:solidFill>
                  <a:schemeClr val="tx1"/>
                </a:solidFill>
              </a:rPr>
              <a:t>First generation </a:t>
            </a:r>
            <a:r>
              <a:rPr lang="en-CA" sz="2200" dirty="0">
                <a:solidFill>
                  <a:prstClr val="black"/>
                </a:solidFill>
              </a:rPr>
              <a:t>p</a:t>
            </a:r>
            <a:r>
              <a:rPr lang="en-CA" sz="2200" dirty="0" smtClean="0">
                <a:solidFill>
                  <a:prstClr val="black"/>
                </a:solidFill>
              </a:rPr>
              <a:t>rotease </a:t>
            </a:r>
            <a:r>
              <a:rPr lang="en-CA" sz="2200" dirty="0">
                <a:solidFill>
                  <a:prstClr val="black"/>
                </a:solidFill>
              </a:rPr>
              <a:t>inhibitors</a:t>
            </a:r>
          </a:p>
          <a:p>
            <a:pPr marL="361950" indent="-274638"/>
            <a:r>
              <a:rPr lang="en-CA" sz="2200" dirty="0" err="1">
                <a:solidFill>
                  <a:prstClr val="black"/>
                </a:solidFill>
              </a:rPr>
              <a:t>Nefazodone</a:t>
            </a:r>
            <a:endParaRPr lang="en-CA" sz="2200" dirty="0">
              <a:solidFill>
                <a:prstClr val="black"/>
              </a:solidFill>
            </a:endParaRPr>
          </a:p>
          <a:p>
            <a:pPr marL="361950" indent="-274638"/>
            <a:r>
              <a:rPr lang="en-CA" sz="2200" dirty="0">
                <a:solidFill>
                  <a:prstClr val="black"/>
                </a:solidFill>
              </a:rPr>
              <a:t>Large quantities of grapefruit (&gt; 1 quart per day), pomegranate juice (?)</a:t>
            </a:r>
          </a:p>
          <a:p>
            <a:pPr marL="361950" indent="-274638"/>
            <a:r>
              <a:rPr lang="en-CA" sz="2200" dirty="0">
                <a:solidFill>
                  <a:prstClr val="black"/>
                </a:solidFill>
              </a:rPr>
              <a:t>Surgery with severe metabolic demands</a:t>
            </a:r>
          </a:p>
          <a:p>
            <a:pPr marL="361950" indent="-274638"/>
            <a:r>
              <a:rPr lang="en-CA" sz="2200" dirty="0">
                <a:solidFill>
                  <a:prstClr val="black"/>
                </a:solidFill>
              </a:rPr>
              <a:t>Heavy and/or </a:t>
            </a:r>
            <a:r>
              <a:rPr lang="en-CA" sz="2200">
                <a:solidFill>
                  <a:prstClr val="black"/>
                </a:solidFill>
              </a:rPr>
              <a:t>unaccustomed </a:t>
            </a:r>
            <a:r>
              <a:rPr lang="en-CA" sz="2200" smtClean="0">
                <a:solidFill>
                  <a:prstClr val="black"/>
                </a:solidFill>
              </a:rPr>
              <a:t>exercise</a:t>
            </a:r>
            <a:endParaRPr lang="en-CA" sz="2200" dirty="0" smtClean="0">
              <a:solidFill>
                <a:prstClr val="black"/>
              </a:solidFill>
            </a:endParaRPr>
          </a:p>
        </p:txBody>
      </p:sp>
      <p:sp>
        <p:nvSpPr>
          <p:cNvPr id="4" name="Text Placeholder 3"/>
          <p:cNvSpPr>
            <a:spLocks noGrp="1"/>
          </p:cNvSpPr>
          <p:nvPr>
            <p:ph type="body" sz="quarter" idx="13"/>
          </p:nvPr>
        </p:nvSpPr>
        <p:spPr/>
        <p:txBody>
          <a:bodyPr/>
          <a:lstStyle/>
          <a:p>
            <a:r>
              <a:rPr lang="en-CA" dirty="0" smtClean="0">
                <a:solidFill>
                  <a:prstClr val="black"/>
                </a:solidFill>
              </a:rPr>
              <a:t>Adapted from Mancini G.B. </a:t>
            </a:r>
            <a:r>
              <a:rPr lang="en-CA" dirty="0">
                <a:solidFill>
                  <a:prstClr val="black"/>
                </a:solidFill>
              </a:rPr>
              <a:t>et al. </a:t>
            </a:r>
            <a:r>
              <a:rPr lang="en-CA" i="1" dirty="0">
                <a:solidFill>
                  <a:prstClr val="black"/>
                </a:solidFill>
              </a:rPr>
              <a:t>Can J </a:t>
            </a:r>
            <a:r>
              <a:rPr lang="en-CA" i="1" dirty="0" err="1" smtClean="0">
                <a:solidFill>
                  <a:prstClr val="black"/>
                </a:solidFill>
              </a:rPr>
              <a:t>Cardiol</a:t>
            </a:r>
            <a:r>
              <a:rPr lang="en-CA" i="1" dirty="0" smtClean="0">
                <a:solidFill>
                  <a:prstClr val="black"/>
                </a:solidFill>
              </a:rPr>
              <a:t>. </a:t>
            </a:r>
            <a:r>
              <a:rPr lang="en-CA" dirty="0" smtClean="0">
                <a:solidFill>
                  <a:prstClr val="black"/>
                </a:solidFill>
              </a:rPr>
              <a:t>2013;29:1553-1568.</a:t>
            </a:r>
            <a:br>
              <a:rPr lang="en-CA" dirty="0" smtClean="0">
                <a:solidFill>
                  <a:prstClr val="black"/>
                </a:solidFill>
              </a:rPr>
            </a:br>
            <a:r>
              <a:rPr lang="en-CA" dirty="0" smtClean="0">
                <a:solidFill>
                  <a:prstClr val="black"/>
                </a:solidFill>
              </a:rPr>
              <a:t/>
            </a:r>
            <a:br>
              <a:rPr lang="en-CA" dirty="0" smtClean="0">
                <a:solidFill>
                  <a:prstClr val="black"/>
                </a:solidFill>
              </a:rPr>
            </a:br>
            <a:r>
              <a:rPr lang="en-CA" dirty="0" smtClean="0"/>
              <a:t>Mancini </a:t>
            </a:r>
            <a:r>
              <a:rPr lang="en-CA" dirty="0"/>
              <a:t>et al, DOI: </a:t>
            </a:r>
            <a:r>
              <a:rPr lang="en-CA" dirty="0">
                <a:hlinkClick r:id="rId2"/>
              </a:rPr>
              <a:t>http://</a:t>
            </a:r>
            <a:r>
              <a:rPr lang="en-CA" dirty="0" smtClean="0">
                <a:hlinkClick r:id="rId2"/>
              </a:rPr>
              <a:t>dx.doi.org/10.1016/j.cjca.2016.01.003</a:t>
            </a:r>
            <a:endParaRPr lang="en-CA" dirty="0"/>
          </a:p>
        </p:txBody>
      </p:sp>
    </p:spTree>
    <p:extLst>
      <p:ext uri="{BB962C8B-B14F-4D97-AF65-F5344CB8AC3E}">
        <p14:creationId xmlns:p14="http://schemas.microsoft.com/office/powerpoint/2010/main" val="36445751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CA" dirty="0"/>
              <a:t>Genetic </a:t>
            </a:r>
            <a:r>
              <a:rPr lang="en-CA" dirty="0" smtClean="0"/>
              <a:t>Risk </a:t>
            </a:r>
            <a:r>
              <a:rPr lang="en-CA" dirty="0"/>
              <a:t>for </a:t>
            </a:r>
            <a:r>
              <a:rPr lang="en-CA" dirty="0" smtClean="0"/>
              <a:t>Goal-inhibiting Statin </a:t>
            </a:r>
            <a:r>
              <a:rPr lang="en-CA" dirty="0"/>
              <a:t>I</a:t>
            </a:r>
            <a:r>
              <a:rPr lang="en-CA" dirty="0" smtClean="0"/>
              <a:t>ntolerance</a:t>
            </a:r>
            <a:endParaRPr lang="en-CA" dirty="0"/>
          </a:p>
        </p:txBody>
      </p:sp>
      <p:sp>
        <p:nvSpPr>
          <p:cNvPr id="7" name="Content Placeholder 6"/>
          <p:cNvSpPr>
            <a:spLocks noGrp="1"/>
          </p:cNvSpPr>
          <p:nvPr>
            <p:ph idx="1"/>
          </p:nvPr>
        </p:nvSpPr>
        <p:spPr/>
        <p:txBody>
          <a:bodyPr/>
          <a:lstStyle/>
          <a:p>
            <a:pPr>
              <a:spcBef>
                <a:spcPts val="600"/>
              </a:spcBef>
              <a:spcAft>
                <a:spcPts val="600"/>
              </a:spcAft>
            </a:pPr>
            <a:r>
              <a:rPr lang="en-CA" dirty="0"/>
              <a:t>B</a:t>
            </a:r>
            <a:r>
              <a:rPr lang="en-CA" dirty="0" smtClean="0"/>
              <a:t>oth </a:t>
            </a:r>
            <a:r>
              <a:rPr lang="en-CA" dirty="0"/>
              <a:t>common and rare genetic variants have been studied</a:t>
            </a:r>
          </a:p>
          <a:p>
            <a:pPr>
              <a:spcBef>
                <a:spcPts val="600"/>
              </a:spcBef>
              <a:spcAft>
                <a:spcPts val="600"/>
              </a:spcAft>
            </a:pPr>
            <a:r>
              <a:rPr lang="en-CA" dirty="0"/>
              <a:t>R</a:t>
            </a:r>
            <a:r>
              <a:rPr lang="en-CA" dirty="0" smtClean="0"/>
              <a:t>eported </a:t>
            </a:r>
            <a:r>
              <a:rPr lang="en-CA" dirty="0"/>
              <a:t>genes encode proteins that regulate:</a:t>
            </a:r>
          </a:p>
          <a:p>
            <a:pPr lvl="1">
              <a:spcBef>
                <a:spcPts val="600"/>
              </a:spcBef>
              <a:spcAft>
                <a:spcPts val="600"/>
              </a:spcAft>
            </a:pPr>
            <a:r>
              <a:rPr lang="en-CA" dirty="0" smtClean="0"/>
              <a:t>Statin </a:t>
            </a:r>
            <a:r>
              <a:rPr lang="en-CA" dirty="0"/>
              <a:t>pharmacokinetics (e.g. drug receptors, transporters and metabolizing enzymes)</a:t>
            </a:r>
          </a:p>
          <a:p>
            <a:pPr lvl="1">
              <a:spcBef>
                <a:spcPts val="600"/>
              </a:spcBef>
              <a:spcAft>
                <a:spcPts val="600"/>
              </a:spcAft>
            </a:pPr>
            <a:r>
              <a:rPr lang="en-CA" dirty="0" smtClean="0"/>
              <a:t>Statin </a:t>
            </a:r>
            <a:r>
              <a:rPr lang="en-CA" dirty="0"/>
              <a:t>pharmacodynamics (e.g. muscle metabolizing enzymes) </a:t>
            </a:r>
          </a:p>
          <a:p>
            <a:pPr>
              <a:spcBef>
                <a:spcPts val="600"/>
              </a:spcBef>
              <a:spcAft>
                <a:spcPts val="600"/>
              </a:spcAft>
            </a:pPr>
            <a:r>
              <a:rPr lang="en-CA" dirty="0"/>
              <a:t>N</a:t>
            </a:r>
            <a:r>
              <a:rPr lang="en-CA" dirty="0" smtClean="0"/>
              <a:t>one </a:t>
            </a:r>
            <a:r>
              <a:rPr lang="en-CA" dirty="0"/>
              <a:t>consistently replicated or “ready for prime time” clinical use</a:t>
            </a:r>
          </a:p>
          <a:p>
            <a:pPr>
              <a:spcBef>
                <a:spcPts val="600"/>
              </a:spcBef>
              <a:spcAft>
                <a:spcPts val="600"/>
              </a:spcAft>
            </a:pPr>
            <a:endParaRPr lang="en-CA" dirty="0"/>
          </a:p>
        </p:txBody>
      </p:sp>
      <p:sp>
        <p:nvSpPr>
          <p:cNvPr id="8" name="Text Placeholder 7"/>
          <p:cNvSpPr>
            <a:spLocks noGrp="1"/>
          </p:cNvSpPr>
          <p:nvPr>
            <p:ph type="body" sz="quarter" idx="13"/>
          </p:nvPr>
        </p:nvSpPr>
        <p:spPr/>
        <p:txBody>
          <a:bodyPr/>
          <a:lstStyle/>
          <a:p>
            <a:r>
              <a:rPr lang="en-CA" dirty="0"/>
              <a:t>Mancini et al, DOI: </a:t>
            </a:r>
            <a:r>
              <a:rPr lang="en-CA" dirty="0">
                <a:hlinkClick r:id="rId2"/>
              </a:rPr>
              <a:t>http://</a:t>
            </a:r>
            <a:r>
              <a:rPr lang="en-CA" dirty="0" smtClean="0">
                <a:hlinkClick r:id="rId2"/>
              </a:rPr>
              <a:t>dx.doi.org/10.1016/j.cjca.2016.01.003</a:t>
            </a:r>
            <a:endParaRPr lang="en-CA" dirty="0"/>
          </a:p>
        </p:txBody>
      </p:sp>
    </p:spTree>
    <p:extLst>
      <p:ext uri="{BB962C8B-B14F-4D97-AF65-F5344CB8AC3E}">
        <p14:creationId xmlns:p14="http://schemas.microsoft.com/office/powerpoint/2010/main" val="2341701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CA" dirty="0"/>
              <a:t>Patient Counselling: </a:t>
            </a:r>
            <a:r>
              <a:rPr lang="en-CA" dirty="0">
                <a:solidFill>
                  <a:schemeClr val="accent2"/>
                </a:solidFill>
              </a:rPr>
              <a:t>Avoid Nocebo Effects</a:t>
            </a:r>
          </a:p>
        </p:txBody>
      </p:sp>
      <p:sp>
        <p:nvSpPr>
          <p:cNvPr id="7" name="Content Placeholder 6"/>
          <p:cNvSpPr>
            <a:spLocks noGrp="1"/>
          </p:cNvSpPr>
          <p:nvPr>
            <p:ph sz="half" idx="1"/>
          </p:nvPr>
        </p:nvSpPr>
        <p:spPr/>
        <p:txBody>
          <a:bodyPr/>
          <a:lstStyle/>
          <a:p>
            <a:pPr>
              <a:spcBef>
                <a:spcPts val="600"/>
              </a:spcBef>
              <a:spcAft>
                <a:spcPts val="600"/>
              </a:spcAft>
            </a:pPr>
            <a:r>
              <a:rPr lang="en-CA" sz="2800" dirty="0"/>
              <a:t>Immediate impact of side effects negatively alters perceived long-term CV risk reduction benefit and may often outweigh </a:t>
            </a:r>
            <a:r>
              <a:rPr lang="en-CA" sz="2800" dirty="0" smtClean="0"/>
              <a:t>them</a:t>
            </a:r>
            <a:endParaRPr lang="en-CA" sz="2800" dirty="0"/>
          </a:p>
        </p:txBody>
      </p:sp>
      <p:sp>
        <p:nvSpPr>
          <p:cNvPr id="2" name="Content Placeholder 1"/>
          <p:cNvSpPr>
            <a:spLocks noGrp="1"/>
          </p:cNvSpPr>
          <p:nvPr>
            <p:ph sz="half" idx="2"/>
          </p:nvPr>
        </p:nvSpPr>
        <p:spPr>
          <a:xfrm>
            <a:off x="4629149" y="1504950"/>
            <a:ext cx="4371975" cy="4851399"/>
          </a:xfrm>
        </p:spPr>
        <p:txBody>
          <a:bodyPr/>
          <a:lstStyle/>
          <a:p>
            <a:r>
              <a:rPr lang="en-CA" sz="2800" dirty="0"/>
              <a:t>Prepare patients for repository of data on internet, social media, long list of side effects distributed by </a:t>
            </a:r>
            <a:r>
              <a:rPr lang="en-CA" sz="2800" dirty="0" smtClean="0"/>
              <a:t>pharmacies </a:t>
            </a:r>
            <a:r>
              <a:rPr lang="en-CA" sz="2800" dirty="0" err="1" smtClean="0"/>
              <a:t>etc</a:t>
            </a:r>
            <a:endParaRPr lang="en-CA" sz="2800" dirty="0" smtClean="0"/>
          </a:p>
          <a:p>
            <a:r>
              <a:rPr lang="en-CA" sz="2800" dirty="0" smtClean="0"/>
              <a:t>Encourage patient to discuss any concerns with health care provider before jumping to any conclusions or making any treatment changes</a:t>
            </a:r>
            <a:endParaRPr lang="en-CA" sz="2800" dirty="0"/>
          </a:p>
          <a:p>
            <a:pPr marL="0" indent="0">
              <a:buNone/>
            </a:pPr>
            <a:endParaRPr lang="en-CA" sz="2800" dirty="0"/>
          </a:p>
        </p:txBody>
      </p:sp>
      <p:sp>
        <p:nvSpPr>
          <p:cNvPr id="8" name="Text Placeholder 7"/>
          <p:cNvSpPr>
            <a:spLocks noGrp="1"/>
          </p:cNvSpPr>
          <p:nvPr>
            <p:ph type="body" sz="quarter" idx="13"/>
          </p:nvPr>
        </p:nvSpPr>
        <p:spPr/>
        <p:txBody>
          <a:bodyPr/>
          <a:lstStyle/>
          <a:p>
            <a:r>
              <a:rPr lang="en-CA" dirty="0"/>
              <a:t>Mancini et al, DOI: </a:t>
            </a:r>
            <a:r>
              <a:rPr lang="en-CA" dirty="0">
                <a:hlinkClick r:id="rId2"/>
              </a:rPr>
              <a:t>http://</a:t>
            </a:r>
            <a:r>
              <a:rPr lang="en-CA" dirty="0" smtClean="0">
                <a:hlinkClick r:id="rId2"/>
              </a:rPr>
              <a:t>dx.doi.org/10.1016/j.cjca.2016.01.003</a:t>
            </a:r>
            <a:endParaRPr lang="en-CA" dirty="0"/>
          </a:p>
        </p:txBody>
      </p:sp>
    </p:spTree>
    <p:extLst>
      <p:ext uri="{BB962C8B-B14F-4D97-AF65-F5344CB8AC3E}">
        <p14:creationId xmlns:p14="http://schemas.microsoft.com/office/powerpoint/2010/main" val="1783816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38150" y="5210670"/>
            <a:ext cx="7981949" cy="971550"/>
          </a:xfrm>
          <a:prstGeom prst="rect">
            <a:avLst/>
          </a:prstGeom>
          <a:ln w="57150">
            <a:solidFill>
              <a:schemeClr val="bg1"/>
            </a:solidFill>
          </a:ln>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CA"/>
          </a:p>
        </p:txBody>
      </p:sp>
      <p:sp>
        <p:nvSpPr>
          <p:cNvPr id="6" name="Title 5"/>
          <p:cNvSpPr>
            <a:spLocks noGrp="1"/>
          </p:cNvSpPr>
          <p:nvPr>
            <p:ph type="title"/>
          </p:nvPr>
        </p:nvSpPr>
        <p:spPr/>
        <p:txBody>
          <a:bodyPr/>
          <a:lstStyle/>
          <a:p>
            <a:r>
              <a:rPr lang="en-CA" dirty="0" smtClean="0">
                <a:solidFill>
                  <a:schemeClr val="tx2"/>
                </a:solidFill>
              </a:rPr>
              <a:t>Silver </a:t>
            </a:r>
            <a:r>
              <a:rPr lang="en-CA" dirty="0">
                <a:solidFill>
                  <a:schemeClr val="tx2"/>
                </a:solidFill>
              </a:rPr>
              <a:t>Bullets that Don’t Yet Hit the Target!</a:t>
            </a:r>
          </a:p>
        </p:txBody>
      </p:sp>
      <p:sp>
        <p:nvSpPr>
          <p:cNvPr id="7" name="Content Placeholder 6"/>
          <p:cNvSpPr>
            <a:spLocks noGrp="1"/>
          </p:cNvSpPr>
          <p:nvPr>
            <p:ph idx="1"/>
          </p:nvPr>
        </p:nvSpPr>
        <p:spPr>
          <a:xfrm>
            <a:off x="369277" y="1562099"/>
            <a:ext cx="8484577" cy="2228851"/>
          </a:xfrm>
        </p:spPr>
        <p:txBody>
          <a:bodyPr/>
          <a:lstStyle/>
          <a:p>
            <a:pPr>
              <a:spcBef>
                <a:spcPts val="600"/>
              </a:spcBef>
              <a:spcAft>
                <a:spcPts val="600"/>
              </a:spcAft>
            </a:pPr>
            <a:r>
              <a:rPr lang="en-CA" dirty="0" smtClean="0"/>
              <a:t>Some patients attempt to try to “treat” myalgia </a:t>
            </a:r>
            <a:r>
              <a:rPr lang="en-CA" dirty="0"/>
              <a:t>with </a:t>
            </a:r>
            <a:r>
              <a:rPr lang="en-CA" dirty="0" smtClean="0"/>
              <a:t>supplements while taking statins but patients should be counselled that none have definitely been proven to do so:</a:t>
            </a:r>
          </a:p>
          <a:p>
            <a:pPr lvl="1">
              <a:spcBef>
                <a:spcPts val="600"/>
              </a:spcBef>
              <a:spcAft>
                <a:spcPts val="600"/>
              </a:spcAft>
            </a:pPr>
            <a:r>
              <a:rPr lang="en-CA" dirty="0" smtClean="0"/>
              <a:t>Coenzyme </a:t>
            </a:r>
            <a:r>
              <a:rPr lang="en-CA" dirty="0"/>
              <a:t>Q10</a:t>
            </a:r>
          </a:p>
          <a:p>
            <a:pPr lvl="1">
              <a:spcBef>
                <a:spcPts val="600"/>
              </a:spcBef>
              <a:spcAft>
                <a:spcPts val="600"/>
              </a:spcAft>
            </a:pPr>
            <a:r>
              <a:rPr lang="en-CA" dirty="0"/>
              <a:t>Vitamin D</a:t>
            </a:r>
          </a:p>
          <a:p>
            <a:pPr lvl="1">
              <a:spcBef>
                <a:spcPts val="600"/>
              </a:spcBef>
              <a:spcAft>
                <a:spcPts val="600"/>
              </a:spcAft>
            </a:pPr>
            <a:r>
              <a:rPr lang="en-CA" dirty="0"/>
              <a:t>Red yeast rice </a:t>
            </a:r>
            <a:r>
              <a:rPr lang="en-CA" dirty="0" smtClean="0"/>
              <a:t>(N.B </a:t>
            </a:r>
            <a:r>
              <a:rPr lang="en-CA" dirty="0"/>
              <a:t>unregulated lovastatin-like drug in the </a:t>
            </a:r>
            <a:r>
              <a:rPr lang="en-CA" dirty="0" smtClean="0"/>
              <a:t>rice fungus</a:t>
            </a:r>
            <a:r>
              <a:rPr lang="en-CA" dirty="0"/>
              <a:t>)</a:t>
            </a:r>
          </a:p>
          <a:p>
            <a:pPr lvl="1">
              <a:spcBef>
                <a:spcPts val="600"/>
              </a:spcBef>
              <a:spcAft>
                <a:spcPts val="600"/>
              </a:spcAft>
            </a:pPr>
            <a:r>
              <a:rPr lang="en-CA" dirty="0" err="1" smtClean="0"/>
              <a:t>Berberol</a:t>
            </a:r>
            <a:r>
              <a:rPr lang="en-CA" dirty="0" smtClean="0"/>
              <a:t> (plant extract)</a:t>
            </a:r>
          </a:p>
          <a:p>
            <a:pPr lvl="1">
              <a:spcBef>
                <a:spcPts val="600"/>
              </a:spcBef>
              <a:spcAft>
                <a:spcPts val="600"/>
              </a:spcAft>
            </a:pPr>
            <a:r>
              <a:rPr lang="en-CA" dirty="0" smtClean="0"/>
              <a:t>Glucosamine </a:t>
            </a:r>
            <a:endParaRPr lang="en-CA" dirty="0"/>
          </a:p>
        </p:txBody>
      </p:sp>
      <p:sp>
        <p:nvSpPr>
          <p:cNvPr id="8" name="Text Placeholder 7"/>
          <p:cNvSpPr>
            <a:spLocks noGrp="1"/>
          </p:cNvSpPr>
          <p:nvPr>
            <p:ph type="body" sz="quarter" idx="13"/>
          </p:nvPr>
        </p:nvSpPr>
        <p:spPr/>
        <p:txBody>
          <a:bodyPr/>
          <a:lstStyle/>
          <a:p>
            <a:r>
              <a:rPr lang="en-CA" dirty="0"/>
              <a:t>Mancini et al, DOI: </a:t>
            </a:r>
            <a:r>
              <a:rPr lang="en-CA" dirty="0">
                <a:hlinkClick r:id="rId2"/>
              </a:rPr>
              <a:t>http://</a:t>
            </a:r>
            <a:r>
              <a:rPr lang="en-CA" dirty="0" smtClean="0">
                <a:hlinkClick r:id="rId2"/>
              </a:rPr>
              <a:t>dx.doi.org/10.1016/j.cjca.2016.01.003</a:t>
            </a:r>
            <a:endParaRPr lang="en-CA" dirty="0"/>
          </a:p>
        </p:txBody>
      </p:sp>
      <p:sp>
        <p:nvSpPr>
          <p:cNvPr id="2" name="TextBox 1"/>
          <p:cNvSpPr txBox="1"/>
          <p:nvPr/>
        </p:nvSpPr>
        <p:spPr>
          <a:xfrm>
            <a:off x="438150" y="5217074"/>
            <a:ext cx="7981950" cy="954107"/>
          </a:xfrm>
          <a:prstGeom prst="rect">
            <a:avLst/>
          </a:prstGeom>
          <a:noFill/>
        </p:spPr>
        <p:txBody>
          <a:bodyPr wrap="square" rtlCol="0">
            <a:spAutoFit/>
          </a:bodyPr>
          <a:lstStyle/>
          <a:p>
            <a:pPr algn="ctr"/>
            <a:r>
              <a:rPr lang="en-CA" sz="2800" dirty="0" smtClean="0">
                <a:solidFill>
                  <a:schemeClr val="bg1"/>
                </a:solidFill>
              </a:rPr>
              <a:t>IDENTIFY</a:t>
            </a:r>
            <a:r>
              <a:rPr lang="en-CA" sz="2800" dirty="0" smtClean="0"/>
              <a:t> </a:t>
            </a:r>
            <a:r>
              <a:rPr lang="en-CA" sz="2800" u="sng" dirty="0">
                <a:solidFill>
                  <a:schemeClr val="accent2"/>
                </a:solidFill>
              </a:rPr>
              <a:t>ALL</a:t>
            </a:r>
            <a:r>
              <a:rPr lang="en-CA" sz="2800" dirty="0"/>
              <a:t> </a:t>
            </a:r>
            <a:r>
              <a:rPr lang="en-CA" sz="2800" dirty="0">
                <a:solidFill>
                  <a:schemeClr val="bg1"/>
                </a:solidFill>
              </a:rPr>
              <a:t>SUPPLEMENTS USED BY THE PATIENT AND READ THEIR LABELS </a:t>
            </a:r>
            <a:r>
              <a:rPr lang="en-CA" sz="2800" dirty="0" smtClean="0">
                <a:solidFill>
                  <a:schemeClr val="bg1"/>
                </a:solidFill>
              </a:rPr>
              <a:t>CAREFULLY</a:t>
            </a:r>
            <a:endParaRPr lang="en-CA" sz="2800" dirty="0">
              <a:solidFill>
                <a:schemeClr val="bg1"/>
              </a:solidFill>
            </a:endParaRPr>
          </a:p>
        </p:txBody>
      </p:sp>
    </p:spTree>
    <p:extLst>
      <p:ext uri="{BB962C8B-B14F-4D97-AF65-F5344CB8AC3E}">
        <p14:creationId xmlns:p14="http://schemas.microsoft.com/office/powerpoint/2010/main" val="2993316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left)">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CA" dirty="0"/>
              <a:t>Challenge/De-challenge/Re-challenge: </a:t>
            </a:r>
            <a:r>
              <a:rPr lang="en-CA" dirty="0" smtClean="0"/>
              <a:t/>
            </a:r>
            <a:br>
              <a:rPr lang="en-CA" dirty="0" smtClean="0"/>
            </a:br>
            <a:r>
              <a:rPr lang="en-CA" dirty="0" smtClean="0">
                <a:solidFill>
                  <a:schemeClr val="accent2"/>
                </a:solidFill>
              </a:rPr>
              <a:t>A </a:t>
            </a:r>
            <a:r>
              <a:rPr lang="en-CA" dirty="0">
                <a:solidFill>
                  <a:schemeClr val="accent2"/>
                </a:solidFill>
              </a:rPr>
              <a:t>C</a:t>
            </a:r>
            <a:r>
              <a:rPr lang="en-CA" dirty="0" smtClean="0">
                <a:solidFill>
                  <a:schemeClr val="accent2"/>
                </a:solidFill>
              </a:rPr>
              <a:t>ornerstone </a:t>
            </a:r>
            <a:r>
              <a:rPr lang="en-CA" dirty="0">
                <a:solidFill>
                  <a:schemeClr val="accent2"/>
                </a:solidFill>
              </a:rPr>
              <a:t>for </a:t>
            </a:r>
            <a:r>
              <a:rPr lang="en-CA" dirty="0" smtClean="0">
                <a:solidFill>
                  <a:schemeClr val="accent2"/>
                </a:solidFill>
              </a:rPr>
              <a:t>Documenting </a:t>
            </a:r>
            <a:r>
              <a:rPr lang="en-CA" dirty="0">
                <a:solidFill>
                  <a:schemeClr val="accent2"/>
                </a:solidFill>
              </a:rPr>
              <a:t>GISI</a:t>
            </a:r>
          </a:p>
        </p:txBody>
      </p:sp>
      <p:sp>
        <p:nvSpPr>
          <p:cNvPr id="7" name="Content Placeholder 6"/>
          <p:cNvSpPr>
            <a:spLocks noGrp="1"/>
          </p:cNvSpPr>
          <p:nvPr>
            <p:ph idx="1"/>
          </p:nvPr>
        </p:nvSpPr>
        <p:spPr/>
        <p:txBody>
          <a:bodyPr/>
          <a:lstStyle/>
          <a:p>
            <a:pPr>
              <a:spcBef>
                <a:spcPts val="400"/>
              </a:spcBef>
              <a:spcAft>
                <a:spcPts val="400"/>
              </a:spcAft>
            </a:pPr>
            <a:r>
              <a:rPr lang="en-CA" dirty="0" smtClean="0"/>
              <a:t>Everyone has the potential to develop toxicity at a high enough dose of statins but currently available dosage maximums have been shown to be extremely safe</a:t>
            </a:r>
            <a:endParaRPr lang="en-CA" dirty="0"/>
          </a:p>
          <a:p>
            <a:pPr>
              <a:spcBef>
                <a:spcPts val="400"/>
              </a:spcBef>
              <a:spcAft>
                <a:spcPts val="400"/>
              </a:spcAft>
            </a:pPr>
            <a:r>
              <a:rPr lang="en-CA" dirty="0"/>
              <a:t>The terms “complete” and “partial” intolerance refer to approved dosages</a:t>
            </a:r>
          </a:p>
          <a:p>
            <a:pPr>
              <a:spcBef>
                <a:spcPts val="400"/>
              </a:spcBef>
              <a:spcAft>
                <a:spcPts val="400"/>
              </a:spcAft>
            </a:pPr>
            <a:r>
              <a:rPr lang="en-CA" dirty="0"/>
              <a:t>“Complete intolerance”: inability to tolerate any statin</a:t>
            </a:r>
          </a:p>
          <a:p>
            <a:pPr>
              <a:spcBef>
                <a:spcPts val="400"/>
              </a:spcBef>
              <a:spcAft>
                <a:spcPts val="400"/>
              </a:spcAft>
            </a:pPr>
            <a:r>
              <a:rPr lang="en-CA" dirty="0"/>
              <a:t>“Partial intolerance”: ability to tolerate a statin at </a:t>
            </a:r>
            <a:r>
              <a:rPr lang="en-CA" dirty="0" smtClean="0"/>
              <a:t>some dose</a:t>
            </a:r>
            <a:endParaRPr lang="en-CA" dirty="0"/>
          </a:p>
        </p:txBody>
      </p:sp>
      <p:sp>
        <p:nvSpPr>
          <p:cNvPr id="8" name="Text Placeholder 7"/>
          <p:cNvSpPr>
            <a:spLocks noGrp="1"/>
          </p:cNvSpPr>
          <p:nvPr>
            <p:ph type="body" sz="quarter" idx="13"/>
          </p:nvPr>
        </p:nvSpPr>
        <p:spPr/>
        <p:txBody>
          <a:bodyPr/>
          <a:lstStyle/>
          <a:p>
            <a:r>
              <a:rPr lang="en-CA" dirty="0"/>
              <a:t>Mancini et al, DOI: </a:t>
            </a:r>
            <a:r>
              <a:rPr lang="en-CA" dirty="0">
                <a:hlinkClick r:id="rId2"/>
              </a:rPr>
              <a:t>http://</a:t>
            </a:r>
            <a:r>
              <a:rPr lang="en-CA" dirty="0" smtClean="0">
                <a:hlinkClick r:id="rId2"/>
              </a:rPr>
              <a:t>dx.doi.org/10.1016/j.cjca.2016.01.003</a:t>
            </a:r>
            <a:endParaRPr lang="en-CA" dirty="0"/>
          </a:p>
        </p:txBody>
      </p:sp>
    </p:spTree>
    <p:extLst>
      <p:ext uri="{BB962C8B-B14F-4D97-AF65-F5344CB8AC3E}">
        <p14:creationId xmlns:p14="http://schemas.microsoft.com/office/powerpoint/2010/main" val="35833755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CA" dirty="0"/>
              <a:t>Getting to </a:t>
            </a:r>
            <a:r>
              <a:rPr lang="en-CA" dirty="0">
                <a:solidFill>
                  <a:schemeClr val="accent2"/>
                </a:solidFill>
              </a:rPr>
              <a:t>Goal</a:t>
            </a:r>
            <a:r>
              <a:rPr lang="en-CA" dirty="0"/>
              <a:t> Pragmatically</a:t>
            </a:r>
          </a:p>
        </p:txBody>
      </p:sp>
      <p:sp>
        <p:nvSpPr>
          <p:cNvPr id="7" name="Content Placeholder 6"/>
          <p:cNvSpPr>
            <a:spLocks noGrp="1"/>
          </p:cNvSpPr>
          <p:nvPr>
            <p:ph idx="1"/>
          </p:nvPr>
        </p:nvSpPr>
        <p:spPr/>
        <p:txBody>
          <a:bodyPr/>
          <a:lstStyle/>
          <a:p>
            <a:pPr>
              <a:spcBef>
                <a:spcPts val="600"/>
              </a:spcBef>
              <a:spcAft>
                <a:spcPts val="600"/>
              </a:spcAft>
            </a:pPr>
            <a:r>
              <a:rPr lang="en-CA" dirty="0"/>
              <a:t>Atorvastatin and </a:t>
            </a:r>
            <a:r>
              <a:rPr lang="en-CA" dirty="0" err="1"/>
              <a:t>rosuvastatin</a:t>
            </a:r>
            <a:r>
              <a:rPr lang="en-CA" dirty="0"/>
              <a:t> are the most potent statins</a:t>
            </a:r>
          </a:p>
          <a:p>
            <a:pPr>
              <a:spcBef>
                <a:spcPts val="600"/>
              </a:spcBef>
              <a:spcAft>
                <a:spcPts val="600"/>
              </a:spcAft>
            </a:pPr>
            <a:r>
              <a:rPr lang="en-CA" dirty="0"/>
              <a:t>They are both available in a broad dosage range</a:t>
            </a:r>
          </a:p>
          <a:p>
            <a:pPr>
              <a:spcBef>
                <a:spcPts val="600"/>
              </a:spcBef>
              <a:spcAft>
                <a:spcPts val="600"/>
              </a:spcAft>
            </a:pPr>
            <a:r>
              <a:rPr lang="en-CA" dirty="0"/>
              <a:t>They are both </a:t>
            </a:r>
            <a:r>
              <a:rPr lang="en-CA" dirty="0" smtClean="0"/>
              <a:t>more useful than other </a:t>
            </a:r>
            <a:r>
              <a:rPr lang="en-CA" dirty="0" err="1" smtClean="0"/>
              <a:t>statins</a:t>
            </a:r>
            <a:r>
              <a:rPr lang="en-CA" dirty="0" smtClean="0"/>
              <a:t> in alternate day or intermittent </a:t>
            </a:r>
            <a:r>
              <a:rPr lang="en-CA" dirty="0"/>
              <a:t>dosing </a:t>
            </a:r>
            <a:r>
              <a:rPr lang="en-CA" dirty="0" smtClean="0"/>
              <a:t>strategies due to longer half life</a:t>
            </a:r>
            <a:endParaRPr lang="en-CA" dirty="0"/>
          </a:p>
          <a:p>
            <a:pPr>
              <a:spcBef>
                <a:spcPts val="600"/>
              </a:spcBef>
              <a:spcAft>
                <a:spcPts val="600"/>
              </a:spcAft>
            </a:pPr>
            <a:r>
              <a:rPr lang="en-CA" dirty="0"/>
              <a:t>They are most likely to achieve goal and so their failure to do so </a:t>
            </a:r>
            <a:r>
              <a:rPr lang="en-CA" dirty="0" smtClean="0"/>
              <a:t/>
            </a:r>
            <a:br>
              <a:rPr lang="en-CA" dirty="0" smtClean="0"/>
            </a:br>
            <a:r>
              <a:rPr lang="en-CA" dirty="0" smtClean="0"/>
              <a:t>IS </a:t>
            </a:r>
            <a:r>
              <a:rPr lang="en-CA" dirty="0"/>
              <a:t>A STRONG INDICATION FOR ADDING ANOTHER </a:t>
            </a:r>
            <a:r>
              <a:rPr lang="en-CA" dirty="0" smtClean="0"/>
              <a:t>AGENT to either:</a:t>
            </a:r>
            <a:endParaRPr lang="en-CA" dirty="0"/>
          </a:p>
          <a:p>
            <a:pPr lvl="1">
              <a:spcBef>
                <a:spcPts val="600"/>
              </a:spcBef>
              <a:spcAft>
                <a:spcPts val="600"/>
              </a:spcAft>
            </a:pPr>
            <a:r>
              <a:rPr lang="en-CA" dirty="0" smtClean="0"/>
              <a:t>the </a:t>
            </a:r>
            <a:r>
              <a:rPr lang="en-CA" dirty="0"/>
              <a:t>maximally tolerated dose and dosing frequency of either atorvastatin or </a:t>
            </a:r>
            <a:r>
              <a:rPr lang="en-CA" dirty="0" err="1"/>
              <a:t>rosuvastatin</a:t>
            </a:r>
            <a:endParaRPr lang="en-CA" dirty="0"/>
          </a:p>
          <a:p>
            <a:pPr marL="457200" lvl="1" indent="0">
              <a:spcBef>
                <a:spcPts val="600"/>
              </a:spcBef>
              <a:spcAft>
                <a:spcPts val="600"/>
              </a:spcAft>
              <a:buNone/>
            </a:pPr>
            <a:r>
              <a:rPr lang="en-CA" b="1" u="sng" dirty="0" smtClean="0">
                <a:solidFill>
                  <a:schemeClr val="accent2"/>
                </a:solidFill>
              </a:rPr>
              <a:t>OR</a:t>
            </a:r>
            <a:endParaRPr lang="en-CA" b="1" u="sng" dirty="0">
              <a:solidFill>
                <a:schemeClr val="accent2"/>
              </a:solidFill>
            </a:endParaRPr>
          </a:p>
          <a:p>
            <a:pPr lvl="1">
              <a:spcBef>
                <a:spcPts val="600"/>
              </a:spcBef>
              <a:spcAft>
                <a:spcPts val="600"/>
              </a:spcAft>
            </a:pPr>
            <a:r>
              <a:rPr lang="en-CA" dirty="0" smtClean="0"/>
              <a:t>the </a:t>
            </a:r>
            <a:r>
              <a:rPr lang="en-CA" dirty="0"/>
              <a:t>maximally tolerated dose of less potent statins (</a:t>
            </a:r>
            <a:r>
              <a:rPr lang="en-CA" dirty="0" smtClean="0"/>
              <a:t>e.g. </a:t>
            </a:r>
            <a:r>
              <a:rPr lang="en-CA" dirty="0" err="1"/>
              <a:t>fluvastatin</a:t>
            </a:r>
            <a:r>
              <a:rPr lang="en-CA" dirty="0"/>
              <a:t>, lovastatin, pravastatin, simvastatin) as the main, “statin-based” component of LDL-C therapy</a:t>
            </a:r>
          </a:p>
        </p:txBody>
      </p:sp>
      <p:sp>
        <p:nvSpPr>
          <p:cNvPr id="8" name="Text Placeholder 7"/>
          <p:cNvSpPr>
            <a:spLocks noGrp="1"/>
          </p:cNvSpPr>
          <p:nvPr>
            <p:ph type="body" sz="quarter" idx="13"/>
          </p:nvPr>
        </p:nvSpPr>
        <p:spPr/>
        <p:txBody>
          <a:bodyPr/>
          <a:lstStyle/>
          <a:p>
            <a:r>
              <a:rPr lang="en-CA" dirty="0"/>
              <a:t>Mancini et al, DOI: </a:t>
            </a:r>
            <a:r>
              <a:rPr lang="en-CA" dirty="0">
                <a:hlinkClick r:id="rId2"/>
              </a:rPr>
              <a:t>http://</a:t>
            </a:r>
            <a:r>
              <a:rPr lang="en-CA" dirty="0" smtClean="0">
                <a:hlinkClick r:id="rId2"/>
              </a:rPr>
              <a:t>dx.doi.org/10.1016/j.cjca.2016.01.003</a:t>
            </a:r>
            <a:endParaRPr lang="en-CA" dirty="0"/>
          </a:p>
        </p:txBody>
      </p:sp>
    </p:spTree>
    <p:extLst>
      <p:ext uri="{BB962C8B-B14F-4D97-AF65-F5344CB8AC3E}">
        <p14:creationId xmlns:p14="http://schemas.microsoft.com/office/powerpoint/2010/main" val="35888627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4665344" y="2250756"/>
            <a:ext cx="4067174" cy="2664143"/>
          </a:xfrm>
          <a:prstGeom prst="rect">
            <a:avLst/>
          </a:prstGeom>
          <a:solidFill>
            <a:schemeClr val="accent1">
              <a:alpha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Rectangle 13"/>
          <p:cNvSpPr/>
          <p:nvPr/>
        </p:nvSpPr>
        <p:spPr>
          <a:xfrm>
            <a:off x="447676" y="2250756"/>
            <a:ext cx="4067174" cy="2664143"/>
          </a:xfrm>
          <a:prstGeom prst="rect">
            <a:avLst/>
          </a:prstGeom>
          <a:solidFill>
            <a:schemeClr val="accent1">
              <a:alpha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Rectangle 12"/>
          <p:cNvSpPr/>
          <p:nvPr/>
        </p:nvSpPr>
        <p:spPr>
          <a:xfrm>
            <a:off x="4665344" y="1727537"/>
            <a:ext cx="4067174" cy="523220"/>
          </a:xfrm>
          <a:prstGeom prst="rect">
            <a:avLst/>
          </a:prstGeom>
          <a:ln w="57150">
            <a:noFill/>
          </a:ln>
          <a:effectLst>
            <a:outerShdw blurRad="50800" dist="38100" dir="5400000" algn="t" rotWithShape="0">
              <a:prstClr val="black">
                <a:alpha val="40000"/>
              </a:prstClr>
            </a:outerShdw>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CA"/>
          </a:p>
        </p:txBody>
      </p:sp>
      <p:sp>
        <p:nvSpPr>
          <p:cNvPr id="5" name="Title 4"/>
          <p:cNvSpPr>
            <a:spLocks noGrp="1"/>
          </p:cNvSpPr>
          <p:nvPr>
            <p:ph type="title"/>
          </p:nvPr>
        </p:nvSpPr>
        <p:spPr/>
        <p:txBody>
          <a:bodyPr/>
          <a:lstStyle/>
          <a:p>
            <a:r>
              <a:rPr lang="en-CA" dirty="0"/>
              <a:t>When Statins Don’t Allow Goal </a:t>
            </a:r>
            <a:r>
              <a:rPr lang="en-CA" dirty="0" smtClean="0"/>
              <a:t>Attainment: </a:t>
            </a:r>
            <a:br>
              <a:rPr lang="en-CA" dirty="0" smtClean="0"/>
            </a:br>
            <a:r>
              <a:rPr lang="en-CA" dirty="0" smtClean="0">
                <a:solidFill>
                  <a:schemeClr val="accent2"/>
                </a:solidFill>
              </a:rPr>
              <a:t>What </a:t>
            </a:r>
            <a:r>
              <a:rPr lang="en-CA" dirty="0">
                <a:solidFill>
                  <a:schemeClr val="accent2"/>
                </a:solidFill>
              </a:rPr>
              <a:t>are the Options?</a:t>
            </a:r>
          </a:p>
        </p:txBody>
      </p:sp>
      <p:sp>
        <p:nvSpPr>
          <p:cNvPr id="6" name="Content Placeholder 5"/>
          <p:cNvSpPr>
            <a:spLocks noGrp="1"/>
          </p:cNvSpPr>
          <p:nvPr>
            <p:ph sz="half" idx="1"/>
          </p:nvPr>
        </p:nvSpPr>
        <p:spPr>
          <a:xfrm>
            <a:off x="444524" y="2389296"/>
            <a:ext cx="4145573" cy="1762125"/>
          </a:xfrm>
        </p:spPr>
        <p:txBody>
          <a:bodyPr/>
          <a:lstStyle/>
          <a:p>
            <a:r>
              <a:rPr lang="en-CA" dirty="0" smtClean="0">
                <a:solidFill>
                  <a:schemeClr val="accent6"/>
                </a:solidFill>
              </a:rPr>
              <a:t>Ezetimibe</a:t>
            </a:r>
            <a:endParaRPr lang="en-CA" dirty="0">
              <a:solidFill>
                <a:schemeClr val="accent6"/>
              </a:solidFill>
            </a:endParaRPr>
          </a:p>
          <a:p>
            <a:r>
              <a:rPr lang="en-CA" dirty="0" smtClean="0">
                <a:solidFill>
                  <a:schemeClr val="accent6"/>
                </a:solidFill>
              </a:rPr>
              <a:t>Resins</a:t>
            </a:r>
          </a:p>
          <a:p>
            <a:r>
              <a:rPr lang="en-CA" dirty="0" smtClean="0">
                <a:solidFill>
                  <a:schemeClr val="accent6"/>
                </a:solidFill>
              </a:rPr>
              <a:t>Niacin</a:t>
            </a:r>
            <a:endParaRPr lang="en-CA" dirty="0">
              <a:solidFill>
                <a:schemeClr val="accent6"/>
              </a:solidFill>
            </a:endParaRPr>
          </a:p>
          <a:p>
            <a:r>
              <a:rPr lang="en-CA" dirty="0" smtClean="0">
                <a:solidFill>
                  <a:schemeClr val="accent6"/>
                </a:solidFill>
              </a:rPr>
              <a:t>(Fibrates</a:t>
            </a:r>
            <a:r>
              <a:rPr lang="en-CA" dirty="0">
                <a:solidFill>
                  <a:schemeClr val="accent6"/>
                </a:solidFill>
              </a:rPr>
              <a:t>)</a:t>
            </a:r>
          </a:p>
          <a:p>
            <a:endParaRPr lang="en-CA" dirty="0">
              <a:solidFill>
                <a:schemeClr val="accent6"/>
              </a:solidFill>
            </a:endParaRPr>
          </a:p>
        </p:txBody>
      </p:sp>
      <p:sp>
        <p:nvSpPr>
          <p:cNvPr id="7" name="Content Placeholder 6"/>
          <p:cNvSpPr>
            <a:spLocks noGrp="1"/>
          </p:cNvSpPr>
          <p:nvPr>
            <p:ph sz="half" idx="2"/>
          </p:nvPr>
        </p:nvSpPr>
        <p:spPr>
          <a:xfrm>
            <a:off x="4665344" y="2389296"/>
            <a:ext cx="4224338" cy="1762125"/>
          </a:xfrm>
        </p:spPr>
        <p:txBody>
          <a:bodyPr/>
          <a:lstStyle/>
          <a:p>
            <a:r>
              <a:rPr lang="en-CA" dirty="0" smtClean="0">
                <a:solidFill>
                  <a:schemeClr val="accent6"/>
                </a:solidFill>
              </a:rPr>
              <a:t>PCSK9 </a:t>
            </a:r>
            <a:r>
              <a:rPr lang="en-CA" dirty="0">
                <a:solidFill>
                  <a:schemeClr val="accent6"/>
                </a:solidFill>
              </a:rPr>
              <a:t>inhibitors (ASCVD, </a:t>
            </a:r>
            <a:r>
              <a:rPr lang="en-CA" dirty="0" smtClean="0">
                <a:solidFill>
                  <a:schemeClr val="accent6"/>
                </a:solidFill>
              </a:rPr>
              <a:t>FH)</a:t>
            </a:r>
          </a:p>
          <a:p>
            <a:r>
              <a:rPr lang="en-CA" dirty="0" smtClean="0">
                <a:solidFill>
                  <a:schemeClr val="accent6"/>
                </a:solidFill>
              </a:rPr>
              <a:t>Lomitapide </a:t>
            </a:r>
            <a:r>
              <a:rPr lang="en-CA" dirty="0">
                <a:solidFill>
                  <a:schemeClr val="accent6"/>
                </a:solidFill>
              </a:rPr>
              <a:t>(</a:t>
            </a:r>
            <a:r>
              <a:rPr lang="en-CA" dirty="0" smtClean="0">
                <a:solidFill>
                  <a:schemeClr val="accent6"/>
                </a:solidFill>
              </a:rPr>
              <a:t>HoFH)</a:t>
            </a:r>
          </a:p>
          <a:p>
            <a:r>
              <a:rPr lang="en-CA" dirty="0" err="1" smtClean="0">
                <a:solidFill>
                  <a:schemeClr val="accent6"/>
                </a:solidFill>
              </a:rPr>
              <a:t>Mipomersen</a:t>
            </a:r>
            <a:r>
              <a:rPr lang="en-CA" dirty="0" smtClean="0">
                <a:solidFill>
                  <a:schemeClr val="accent6"/>
                </a:solidFill>
              </a:rPr>
              <a:t>* </a:t>
            </a:r>
            <a:r>
              <a:rPr lang="en-CA" dirty="0">
                <a:solidFill>
                  <a:schemeClr val="accent6"/>
                </a:solidFill>
              </a:rPr>
              <a:t>(</a:t>
            </a:r>
            <a:r>
              <a:rPr lang="en-CA" dirty="0" smtClean="0">
                <a:solidFill>
                  <a:schemeClr val="accent6"/>
                </a:solidFill>
              </a:rPr>
              <a:t>HoFH)</a:t>
            </a:r>
          </a:p>
          <a:p>
            <a:r>
              <a:rPr lang="en-CA" dirty="0" smtClean="0">
                <a:solidFill>
                  <a:schemeClr val="accent6"/>
                </a:solidFill>
              </a:rPr>
              <a:t>LDL-C </a:t>
            </a:r>
            <a:r>
              <a:rPr lang="en-CA" dirty="0"/>
              <a:t>a</a:t>
            </a:r>
            <a:r>
              <a:rPr lang="en-CA" dirty="0" smtClean="0">
                <a:solidFill>
                  <a:schemeClr val="accent6"/>
                </a:solidFill>
              </a:rPr>
              <a:t>pheresis </a:t>
            </a:r>
            <a:r>
              <a:rPr lang="en-CA" dirty="0">
                <a:solidFill>
                  <a:schemeClr val="accent6"/>
                </a:solidFill>
              </a:rPr>
              <a:t>(FH, high risk/recurrent CVE)</a:t>
            </a:r>
          </a:p>
          <a:p>
            <a:endParaRPr lang="en-CA" dirty="0">
              <a:solidFill>
                <a:schemeClr val="accent6"/>
              </a:solidFill>
            </a:endParaRPr>
          </a:p>
        </p:txBody>
      </p:sp>
      <p:sp>
        <p:nvSpPr>
          <p:cNvPr id="8" name="Text Placeholder 7"/>
          <p:cNvSpPr>
            <a:spLocks noGrp="1"/>
          </p:cNvSpPr>
          <p:nvPr>
            <p:ph type="body" sz="quarter" idx="13"/>
          </p:nvPr>
        </p:nvSpPr>
        <p:spPr/>
        <p:txBody>
          <a:bodyPr/>
          <a:lstStyle/>
          <a:p>
            <a:r>
              <a:rPr lang="en-CA" dirty="0"/>
              <a:t>ASCVD; Arteriosclerotic </a:t>
            </a:r>
            <a:r>
              <a:rPr lang="en-CA" dirty="0" smtClean="0"/>
              <a:t>Cardiovascular Disease</a:t>
            </a:r>
            <a:r>
              <a:rPr lang="en-CA" dirty="0"/>
              <a:t>. FH; Familial </a:t>
            </a:r>
            <a:r>
              <a:rPr lang="en-US" dirty="0" smtClean="0"/>
              <a:t>Hypercholesterolemia.</a:t>
            </a:r>
            <a:r>
              <a:rPr lang="en-CA" dirty="0" smtClean="0"/>
              <a:t> HoFH</a:t>
            </a:r>
            <a:r>
              <a:rPr lang="en-CA" dirty="0"/>
              <a:t>; Homozygous F</a:t>
            </a:r>
            <a:r>
              <a:rPr lang="en-CA" dirty="0" smtClean="0"/>
              <a:t>amilial Hypercholesterolemia. CVE; Cardiovascular Event.  </a:t>
            </a:r>
            <a:br>
              <a:rPr lang="en-CA" dirty="0" smtClean="0"/>
            </a:br>
            <a:r>
              <a:rPr lang="en-CA" dirty="0" smtClean="0"/>
              <a:t>*Currently not available in Canada</a:t>
            </a:r>
            <a:endParaRPr lang="en-CA" dirty="0"/>
          </a:p>
          <a:p>
            <a:r>
              <a:rPr lang="en-CA" dirty="0" smtClean="0"/>
              <a:t>Mancini </a:t>
            </a:r>
            <a:r>
              <a:rPr lang="en-CA" dirty="0"/>
              <a:t>et al, DOI: </a:t>
            </a:r>
            <a:r>
              <a:rPr lang="en-CA" dirty="0">
                <a:hlinkClick r:id="rId2"/>
              </a:rPr>
              <a:t>http://</a:t>
            </a:r>
            <a:r>
              <a:rPr lang="en-CA" dirty="0" smtClean="0">
                <a:hlinkClick r:id="rId2"/>
              </a:rPr>
              <a:t>dx.doi.org/10.1016/j.cjca.2016.01.003</a:t>
            </a:r>
            <a:endParaRPr lang="en-CA" dirty="0"/>
          </a:p>
        </p:txBody>
      </p:sp>
      <p:sp>
        <p:nvSpPr>
          <p:cNvPr id="10" name="Rectangle 9"/>
          <p:cNvSpPr/>
          <p:nvPr/>
        </p:nvSpPr>
        <p:spPr>
          <a:xfrm>
            <a:off x="447676" y="1727537"/>
            <a:ext cx="4067174" cy="523220"/>
          </a:xfrm>
          <a:prstGeom prst="rect">
            <a:avLst/>
          </a:prstGeom>
          <a:ln w="57150">
            <a:noFill/>
          </a:ln>
          <a:effectLst>
            <a:outerShdw blurRad="50800" dist="38100" dir="5400000" algn="t" rotWithShape="0">
              <a:prstClr val="black">
                <a:alpha val="40000"/>
              </a:prstClr>
            </a:outerShdw>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CA"/>
          </a:p>
        </p:txBody>
      </p:sp>
      <p:sp>
        <p:nvSpPr>
          <p:cNvPr id="11" name="TextBox 10"/>
          <p:cNvSpPr txBox="1"/>
          <p:nvPr/>
        </p:nvSpPr>
        <p:spPr>
          <a:xfrm>
            <a:off x="541020" y="1727537"/>
            <a:ext cx="4030980" cy="523220"/>
          </a:xfrm>
          <a:prstGeom prst="rect">
            <a:avLst/>
          </a:prstGeom>
          <a:noFill/>
        </p:spPr>
        <p:txBody>
          <a:bodyPr wrap="square" rtlCol="0">
            <a:spAutoFit/>
          </a:bodyPr>
          <a:lstStyle/>
          <a:p>
            <a:pPr algn="ctr"/>
            <a:r>
              <a:rPr lang="en-CA" sz="2800" dirty="0" smtClean="0">
                <a:solidFill>
                  <a:schemeClr val="bg1"/>
                </a:solidFill>
              </a:rPr>
              <a:t>Readily Available</a:t>
            </a:r>
            <a:endParaRPr lang="en-CA" sz="2800" dirty="0">
              <a:solidFill>
                <a:schemeClr val="bg1"/>
              </a:solidFill>
            </a:endParaRPr>
          </a:p>
        </p:txBody>
      </p:sp>
      <p:sp>
        <p:nvSpPr>
          <p:cNvPr id="12" name="TextBox 11"/>
          <p:cNvSpPr txBox="1"/>
          <p:nvPr/>
        </p:nvSpPr>
        <p:spPr>
          <a:xfrm>
            <a:off x="4640578" y="1727537"/>
            <a:ext cx="3903347" cy="523220"/>
          </a:xfrm>
          <a:prstGeom prst="rect">
            <a:avLst/>
          </a:prstGeom>
          <a:noFill/>
        </p:spPr>
        <p:txBody>
          <a:bodyPr wrap="square" rtlCol="0">
            <a:spAutoFit/>
          </a:bodyPr>
          <a:lstStyle/>
          <a:p>
            <a:pPr algn="ctr"/>
            <a:r>
              <a:rPr lang="en-CA" sz="2800" dirty="0" smtClean="0">
                <a:solidFill>
                  <a:schemeClr val="bg1"/>
                </a:solidFill>
              </a:rPr>
              <a:t>Limited Access</a:t>
            </a:r>
            <a:endParaRPr lang="en-CA" sz="2800" dirty="0">
              <a:solidFill>
                <a:schemeClr val="bg1"/>
              </a:solidFill>
            </a:endParaRPr>
          </a:p>
        </p:txBody>
      </p:sp>
    </p:spTree>
    <p:extLst>
      <p:ext uri="{BB962C8B-B14F-4D97-AF65-F5344CB8AC3E}">
        <p14:creationId xmlns:p14="http://schemas.microsoft.com/office/powerpoint/2010/main" val="3984866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p:txBody>
          <a:bodyPr/>
          <a:lstStyle/>
          <a:p>
            <a:r>
              <a:rPr lang="en-CA" dirty="0"/>
              <a:t>Mancini et al, DOI: </a:t>
            </a:r>
            <a:r>
              <a:rPr lang="en-CA" dirty="0">
                <a:hlinkClick r:id="rId3"/>
              </a:rPr>
              <a:t>http://</a:t>
            </a:r>
            <a:r>
              <a:rPr lang="en-CA" dirty="0" smtClean="0">
                <a:hlinkClick r:id="rId3"/>
              </a:rPr>
              <a:t>dx.doi.org/10.1016/j.cjca.2016.01.003</a:t>
            </a:r>
            <a:endParaRPr lang="en-CA" dirty="0"/>
          </a:p>
        </p:txBody>
      </p:sp>
      <p:sp>
        <p:nvSpPr>
          <p:cNvPr id="7" name="TextBox 6"/>
          <p:cNvSpPr txBox="1"/>
          <p:nvPr/>
        </p:nvSpPr>
        <p:spPr>
          <a:xfrm>
            <a:off x="0" y="1428750"/>
            <a:ext cx="9144000" cy="1138773"/>
          </a:xfrm>
          <a:prstGeom prst="rect">
            <a:avLst/>
          </a:prstGeom>
          <a:noFill/>
        </p:spPr>
        <p:txBody>
          <a:bodyPr wrap="square" rtlCol="0">
            <a:spAutoFit/>
          </a:bodyPr>
          <a:lstStyle/>
          <a:p>
            <a:pPr algn="ctr"/>
            <a:r>
              <a:rPr lang="en-CA" sz="6800" b="1" dirty="0" smtClean="0">
                <a:solidFill>
                  <a:schemeClr val="tx2"/>
                </a:solidFill>
                <a:effectLst>
                  <a:outerShdw blurRad="50800" dist="38100" dir="2700000" algn="tl" rotWithShape="0">
                    <a:prstClr val="black">
                      <a:alpha val="40000"/>
                    </a:prstClr>
                  </a:outerShdw>
                </a:effectLst>
              </a:rPr>
              <a:t>GISI in a NUTSHELL</a:t>
            </a:r>
            <a:endParaRPr lang="en-CA" sz="6800" b="1" dirty="0">
              <a:solidFill>
                <a:schemeClr val="tx2"/>
              </a:solidFill>
              <a:effectLst>
                <a:outerShdw blurRad="50800" dist="38100" dir="2700000" algn="tl" rotWithShape="0">
                  <a:prstClr val="black">
                    <a:alpha val="40000"/>
                  </a:prstClr>
                </a:outerShdw>
              </a:effectLst>
            </a:endParaRPr>
          </a:p>
        </p:txBody>
      </p:sp>
      <p:cxnSp>
        <p:nvCxnSpPr>
          <p:cNvPr id="8" name="Straight Connector 7"/>
          <p:cNvCxnSpPr/>
          <p:nvPr/>
        </p:nvCxnSpPr>
        <p:spPr>
          <a:xfrm>
            <a:off x="1333500" y="2567523"/>
            <a:ext cx="6905625" cy="0"/>
          </a:xfrm>
          <a:prstGeom prst="line">
            <a:avLst/>
          </a:prstGeom>
          <a:ln w="76200">
            <a:gradFill flip="none" rotWithShape="1">
              <a:gsLst>
                <a:gs pos="0">
                  <a:schemeClr val="bg1"/>
                </a:gs>
                <a:gs pos="74000">
                  <a:schemeClr val="accent2"/>
                </a:gs>
                <a:gs pos="83000">
                  <a:schemeClr val="accent2"/>
                </a:gs>
                <a:gs pos="100000">
                  <a:schemeClr val="accent2"/>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0" y="2676525"/>
            <a:ext cx="9144000" cy="830997"/>
          </a:xfrm>
          <a:prstGeom prst="rect">
            <a:avLst/>
          </a:prstGeom>
          <a:noFill/>
        </p:spPr>
        <p:txBody>
          <a:bodyPr wrap="square" rtlCol="0">
            <a:spAutoFit/>
          </a:bodyPr>
          <a:lstStyle/>
          <a:p>
            <a:pPr algn="ctr"/>
            <a:r>
              <a:rPr lang="en-CA" sz="4800" dirty="0" smtClean="0">
                <a:solidFill>
                  <a:schemeClr val="accent6"/>
                </a:solidFill>
              </a:rPr>
              <a:t>START</a:t>
            </a:r>
            <a:r>
              <a:rPr lang="en-CA" sz="4800" dirty="0" smtClean="0">
                <a:solidFill>
                  <a:schemeClr val="accent2"/>
                </a:solidFill>
              </a:rPr>
              <a:t>/</a:t>
            </a:r>
            <a:r>
              <a:rPr lang="en-CA" sz="4800" dirty="0" smtClean="0">
                <a:solidFill>
                  <a:schemeClr val="accent6"/>
                </a:solidFill>
              </a:rPr>
              <a:t>STOP</a:t>
            </a:r>
            <a:endParaRPr lang="en-CA" sz="4800" dirty="0">
              <a:solidFill>
                <a:schemeClr val="accent6"/>
              </a:solidFill>
            </a:endParaRPr>
          </a:p>
        </p:txBody>
      </p:sp>
      <p:sp>
        <p:nvSpPr>
          <p:cNvPr id="12" name="TextBox 11"/>
          <p:cNvSpPr txBox="1"/>
          <p:nvPr/>
        </p:nvSpPr>
        <p:spPr>
          <a:xfrm>
            <a:off x="0" y="3477042"/>
            <a:ext cx="9144000" cy="830997"/>
          </a:xfrm>
          <a:prstGeom prst="rect">
            <a:avLst/>
          </a:prstGeom>
          <a:noFill/>
        </p:spPr>
        <p:txBody>
          <a:bodyPr wrap="square" rtlCol="0">
            <a:spAutoFit/>
          </a:bodyPr>
          <a:lstStyle/>
          <a:p>
            <a:pPr algn="ctr"/>
            <a:r>
              <a:rPr lang="en-CA" sz="4800" dirty="0" smtClean="0">
                <a:solidFill>
                  <a:schemeClr val="accent6"/>
                </a:solidFill>
              </a:rPr>
              <a:t>LOWER</a:t>
            </a:r>
            <a:endParaRPr lang="en-CA" sz="4800" dirty="0">
              <a:solidFill>
                <a:schemeClr val="accent6"/>
              </a:solidFill>
            </a:endParaRPr>
          </a:p>
        </p:txBody>
      </p:sp>
      <p:sp>
        <p:nvSpPr>
          <p:cNvPr id="13" name="TextBox 12"/>
          <p:cNvSpPr txBox="1"/>
          <p:nvPr/>
        </p:nvSpPr>
        <p:spPr>
          <a:xfrm>
            <a:off x="0" y="4277559"/>
            <a:ext cx="9144000" cy="830997"/>
          </a:xfrm>
          <a:prstGeom prst="rect">
            <a:avLst/>
          </a:prstGeom>
          <a:noFill/>
        </p:spPr>
        <p:txBody>
          <a:bodyPr wrap="square" rtlCol="0">
            <a:spAutoFit/>
          </a:bodyPr>
          <a:lstStyle/>
          <a:p>
            <a:pPr algn="ctr"/>
            <a:r>
              <a:rPr lang="en-CA" sz="4800" dirty="0" smtClean="0">
                <a:solidFill>
                  <a:schemeClr val="accent6"/>
                </a:solidFill>
              </a:rPr>
              <a:t>ADD</a:t>
            </a:r>
            <a:endParaRPr lang="en-CA" sz="4800" dirty="0">
              <a:solidFill>
                <a:schemeClr val="accent6"/>
              </a:solidFill>
            </a:endParaRPr>
          </a:p>
        </p:txBody>
      </p:sp>
      <p:cxnSp>
        <p:nvCxnSpPr>
          <p:cNvPr id="15" name="Straight Connector 14"/>
          <p:cNvCxnSpPr/>
          <p:nvPr/>
        </p:nvCxnSpPr>
        <p:spPr>
          <a:xfrm>
            <a:off x="3200400" y="3492282"/>
            <a:ext cx="2686050" cy="0"/>
          </a:xfrm>
          <a:prstGeom prst="line">
            <a:avLst/>
          </a:prstGeom>
          <a:ln w="28575">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752850" y="4292799"/>
            <a:ext cx="1533525" cy="0"/>
          </a:xfrm>
          <a:prstGeom prst="line">
            <a:avLst/>
          </a:prstGeom>
          <a:ln w="28575">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029075" y="5093316"/>
            <a:ext cx="942975" cy="0"/>
          </a:xfrm>
          <a:prstGeom prst="line">
            <a:avLst/>
          </a:prstGeom>
          <a:ln w="28575">
            <a:solidFill>
              <a:schemeClr val="accent2"/>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7313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a:t>Background</a:t>
            </a:r>
          </a:p>
        </p:txBody>
      </p:sp>
      <p:sp>
        <p:nvSpPr>
          <p:cNvPr id="5" name="Content Placeholder 4"/>
          <p:cNvSpPr>
            <a:spLocks noGrp="1"/>
          </p:cNvSpPr>
          <p:nvPr>
            <p:ph idx="1"/>
          </p:nvPr>
        </p:nvSpPr>
        <p:spPr/>
        <p:txBody>
          <a:bodyPr>
            <a:normAutofit fontScale="85000" lnSpcReduction="10000"/>
          </a:bodyPr>
          <a:lstStyle/>
          <a:p>
            <a:pPr>
              <a:spcBef>
                <a:spcPts val="400"/>
              </a:spcBef>
              <a:spcAft>
                <a:spcPts val="400"/>
              </a:spcAft>
            </a:pPr>
            <a:r>
              <a:rPr lang="en-CA" b="1" dirty="0">
                <a:solidFill>
                  <a:srgbClr val="282928"/>
                </a:solidFill>
              </a:rPr>
              <a:t>The Canadian Consensus Working Group (CCWG) has published consensus statements in 2011 and 2013 regarding statin-associated adverse effects and intolerance.</a:t>
            </a:r>
          </a:p>
          <a:p>
            <a:pPr>
              <a:spcBef>
                <a:spcPts val="400"/>
              </a:spcBef>
              <a:spcAft>
                <a:spcPts val="400"/>
              </a:spcAft>
            </a:pPr>
            <a:r>
              <a:rPr lang="en-CA" b="1" dirty="0" smtClean="0"/>
              <a:t>The </a:t>
            </a:r>
            <a:r>
              <a:rPr lang="en-CA" b="1" dirty="0"/>
              <a:t>Cardiovascular Imaging Research Core Laboratory (CIRCL), University of British Columbia maintained an updated library of relevant citations from the time of the 2013 publication to December 2015, </a:t>
            </a:r>
            <a:r>
              <a:rPr lang="en-CA" b="1" dirty="0">
                <a:solidFill>
                  <a:schemeClr val="tx1"/>
                </a:solidFill>
              </a:rPr>
              <a:t>this 2</a:t>
            </a:r>
            <a:r>
              <a:rPr lang="en-CA" b="1" dirty="0"/>
              <a:t>016 update is based on the latter reference base</a:t>
            </a:r>
            <a:r>
              <a:rPr lang="en-CA" b="1" dirty="0" smtClean="0"/>
              <a:t>.</a:t>
            </a:r>
            <a:endParaRPr lang="en-CA" b="1" dirty="0" smtClean="0">
              <a:solidFill>
                <a:srgbClr val="282928"/>
              </a:solidFill>
            </a:endParaRPr>
          </a:p>
          <a:p>
            <a:pPr>
              <a:spcBef>
                <a:spcPts val="400"/>
              </a:spcBef>
              <a:spcAft>
                <a:spcPts val="400"/>
              </a:spcAft>
            </a:pPr>
            <a:r>
              <a:rPr lang="en-CA" b="1" dirty="0" smtClean="0">
                <a:solidFill>
                  <a:srgbClr val="282928"/>
                </a:solidFill>
              </a:rPr>
              <a:t>Authors </a:t>
            </a:r>
            <a:r>
              <a:rPr lang="en-CA" b="1" dirty="0">
                <a:solidFill>
                  <a:srgbClr val="282928"/>
                </a:solidFill>
              </a:rPr>
              <a:t>were assigned sections, created summaries and representative slides, presented to each other at a single </a:t>
            </a:r>
            <a:r>
              <a:rPr lang="en-CA" b="1" dirty="0" smtClean="0">
                <a:solidFill>
                  <a:srgbClr val="282928"/>
                </a:solidFill>
              </a:rPr>
              <a:t>face-to-face </a:t>
            </a:r>
            <a:r>
              <a:rPr lang="en-CA" b="1" dirty="0">
                <a:solidFill>
                  <a:srgbClr val="282928"/>
                </a:solidFill>
              </a:rPr>
              <a:t>meeting and then reviewed, critiqued and finalized a collated document for peer review and publication (CJC 2016).</a:t>
            </a:r>
          </a:p>
          <a:p>
            <a:pPr>
              <a:spcBef>
                <a:spcPts val="400"/>
              </a:spcBef>
              <a:spcAft>
                <a:spcPts val="400"/>
              </a:spcAft>
            </a:pPr>
            <a:r>
              <a:rPr lang="en-CA" b="1" dirty="0">
                <a:solidFill>
                  <a:srgbClr val="282928"/>
                </a:solidFill>
              </a:rPr>
              <a:t>Logistical support for the meeting was provided by Bridge Medical Communications, Ontario </a:t>
            </a:r>
            <a:r>
              <a:rPr lang="en-CA" b="1" dirty="0" smtClean="0">
                <a:solidFill>
                  <a:srgbClr val="282928"/>
                </a:solidFill>
              </a:rPr>
              <a:t>Canada through </a:t>
            </a:r>
            <a:r>
              <a:rPr lang="en-CA" b="1" dirty="0">
                <a:solidFill>
                  <a:srgbClr val="282928"/>
                </a:solidFill>
              </a:rPr>
              <a:t>a contract with AMGEN, Canada.</a:t>
            </a:r>
          </a:p>
          <a:p>
            <a:pPr>
              <a:spcBef>
                <a:spcPts val="400"/>
              </a:spcBef>
              <a:spcAft>
                <a:spcPts val="400"/>
              </a:spcAft>
            </a:pPr>
            <a:r>
              <a:rPr lang="en-CA" b="1" dirty="0"/>
              <a:t>Content, interpretations and recommendations were created solely and independently by the CCWG.</a:t>
            </a:r>
          </a:p>
          <a:p>
            <a:endParaRPr lang="en-CA" b="1" dirty="0"/>
          </a:p>
        </p:txBody>
      </p:sp>
      <p:sp>
        <p:nvSpPr>
          <p:cNvPr id="6" name="Text Placeholder 5"/>
          <p:cNvSpPr>
            <a:spLocks noGrp="1"/>
          </p:cNvSpPr>
          <p:nvPr>
            <p:ph type="body" sz="quarter" idx="13"/>
          </p:nvPr>
        </p:nvSpPr>
        <p:spPr/>
        <p:txBody>
          <a:bodyPr/>
          <a:lstStyle/>
          <a:p>
            <a:r>
              <a:rPr lang="en-CA" dirty="0"/>
              <a:t>Mancini et al, DOI: </a:t>
            </a:r>
            <a:r>
              <a:rPr lang="en-CA" dirty="0">
                <a:hlinkClick r:id="rId2"/>
              </a:rPr>
              <a:t>http://</a:t>
            </a:r>
            <a:r>
              <a:rPr lang="en-CA" dirty="0" smtClean="0">
                <a:hlinkClick r:id="rId2"/>
              </a:rPr>
              <a:t>dx.doi.org/10.1016/j.cjca.2016.01.003</a:t>
            </a:r>
            <a:endParaRPr lang="en-CA" dirty="0"/>
          </a:p>
        </p:txBody>
      </p:sp>
    </p:spTree>
    <p:extLst>
      <p:ext uri="{BB962C8B-B14F-4D97-AF65-F5344CB8AC3E}">
        <p14:creationId xmlns:p14="http://schemas.microsoft.com/office/powerpoint/2010/main" val="10120939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angle 40"/>
          <p:cNvSpPr/>
          <p:nvPr/>
        </p:nvSpPr>
        <p:spPr>
          <a:xfrm>
            <a:off x="628651" y="3903872"/>
            <a:ext cx="7931150" cy="1301872"/>
          </a:xfrm>
          <a:prstGeom prst="rect">
            <a:avLst/>
          </a:prstGeom>
          <a:ln w="57150">
            <a:solidFill>
              <a:schemeClr val="bg1"/>
            </a:solidFill>
          </a:ln>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CA"/>
          </a:p>
        </p:txBody>
      </p:sp>
      <p:sp>
        <p:nvSpPr>
          <p:cNvPr id="23" name="Pentagon 22"/>
          <p:cNvSpPr/>
          <p:nvPr/>
        </p:nvSpPr>
        <p:spPr>
          <a:xfrm rot="5400000">
            <a:off x="1593496" y="1565275"/>
            <a:ext cx="1797758" cy="3727450"/>
          </a:xfrm>
          <a:prstGeom prst="homePlate">
            <a:avLst>
              <a:gd name="adj" fmla="val 22566"/>
            </a:avLst>
          </a:prstGeom>
          <a:ln w="57150">
            <a:solidFill>
              <a:schemeClr val="bg1"/>
            </a:solidFill>
          </a:ln>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CA"/>
          </a:p>
        </p:txBody>
      </p:sp>
      <p:sp>
        <p:nvSpPr>
          <p:cNvPr id="19" name="Pentagon 18"/>
          <p:cNvSpPr/>
          <p:nvPr/>
        </p:nvSpPr>
        <p:spPr>
          <a:xfrm rot="5400000">
            <a:off x="1593496" y="298670"/>
            <a:ext cx="1797758" cy="3727450"/>
          </a:xfrm>
          <a:prstGeom prst="homePlate">
            <a:avLst>
              <a:gd name="adj" fmla="val 22566"/>
            </a:avLst>
          </a:prstGeom>
          <a:ln w="57150">
            <a:solidFill>
              <a:schemeClr val="bg1"/>
            </a:solidFill>
          </a:ln>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CA">
              <a:solidFill>
                <a:schemeClr val="lt1"/>
              </a:solidFill>
            </a:endParaRPr>
          </a:p>
        </p:txBody>
      </p:sp>
      <p:sp>
        <p:nvSpPr>
          <p:cNvPr id="7" name="Text Placeholder 6"/>
          <p:cNvSpPr>
            <a:spLocks noGrp="1"/>
          </p:cNvSpPr>
          <p:nvPr>
            <p:ph type="body" sz="quarter" idx="13"/>
          </p:nvPr>
        </p:nvSpPr>
        <p:spPr/>
        <p:txBody>
          <a:bodyPr/>
          <a:lstStyle/>
          <a:p>
            <a:r>
              <a:rPr lang="en-CA" sz="1400" dirty="0" smtClean="0"/>
              <a:t>*Other statins (</a:t>
            </a:r>
            <a:r>
              <a:rPr lang="en-CA" sz="1400" dirty="0" err="1" smtClean="0"/>
              <a:t>Simva</a:t>
            </a:r>
            <a:r>
              <a:rPr lang="en-CA" sz="1400" dirty="0" smtClean="0"/>
              <a:t> 40 mg, </a:t>
            </a:r>
            <a:r>
              <a:rPr lang="en-CA" sz="1400" dirty="0" err="1" smtClean="0"/>
              <a:t>Lova</a:t>
            </a:r>
            <a:r>
              <a:rPr lang="en-CA" sz="1400" dirty="0" smtClean="0"/>
              <a:t> 80 mg, </a:t>
            </a:r>
            <a:r>
              <a:rPr lang="en-CA" sz="1400" dirty="0" err="1" smtClean="0"/>
              <a:t>Prava</a:t>
            </a:r>
            <a:r>
              <a:rPr lang="en-CA" sz="1400" dirty="0" smtClean="0"/>
              <a:t> 40 mg, </a:t>
            </a:r>
            <a:r>
              <a:rPr lang="en-CA" sz="1400" dirty="0" err="1" smtClean="0"/>
              <a:t>Fluva</a:t>
            </a:r>
            <a:r>
              <a:rPr lang="en-CA" sz="1400" dirty="0" smtClean="0"/>
              <a:t> 80 mg) may be the only tolerated statins but due to lower potency and ineffectiveness of intermittent dosing schedules, failure to achieve goals solely through trials of these statins would not normally be considered adequate for establishing GISI.</a:t>
            </a:r>
          </a:p>
          <a:p>
            <a:endParaRPr lang="en-CA" sz="1400" dirty="0" smtClean="0"/>
          </a:p>
          <a:p>
            <a:r>
              <a:rPr lang="en-CA" dirty="0" smtClean="0"/>
              <a:t>Mancini </a:t>
            </a:r>
            <a:r>
              <a:rPr lang="en-CA" dirty="0"/>
              <a:t>et al, DOI: </a:t>
            </a:r>
            <a:r>
              <a:rPr lang="en-CA" dirty="0">
                <a:hlinkClick r:id="rId2"/>
              </a:rPr>
              <a:t>http://</a:t>
            </a:r>
            <a:r>
              <a:rPr lang="en-CA" dirty="0" smtClean="0">
                <a:hlinkClick r:id="rId2"/>
              </a:rPr>
              <a:t>dx.doi.org/10.1016/j.cjca.2016.01.003</a:t>
            </a:r>
            <a:endParaRPr lang="en-CA" dirty="0"/>
          </a:p>
        </p:txBody>
      </p:sp>
      <p:sp>
        <p:nvSpPr>
          <p:cNvPr id="15" name="Pentagon 14"/>
          <p:cNvSpPr/>
          <p:nvPr/>
        </p:nvSpPr>
        <p:spPr>
          <a:xfrm rot="5400000">
            <a:off x="1819275" y="-742156"/>
            <a:ext cx="1346200" cy="3727450"/>
          </a:xfrm>
          <a:prstGeom prst="homePlate">
            <a:avLst>
              <a:gd name="adj" fmla="val 22566"/>
            </a:avLst>
          </a:prstGeom>
          <a:solidFill>
            <a:srgbClr val="6B95C7"/>
          </a:solidFill>
          <a:ln w="57150">
            <a:solidFill>
              <a:schemeClr val="bg1"/>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CA">
              <a:solidFill>
                <a:schemeClr val="dk1"/>
              </a:solidFill>
            </a:endParaRPr>
          </a:p>
        </p:txBody>
      </p:sp>
      <p:sp>
        <p:nvSpPr>
          <p:cNvPr id="31" name="TextBox 30"/>
          <p:cNvSpPr txBox="1"/>
          <p:nvPr/>
        </p:nvSpPr>
        <p:spPr>
          <a:xfrm>
            <a:off x="728889" y="578066"/>
            <a:ext cx="3526972" cy="1015663"/>
          </a:xfrm>
          <a:prstGeom prst="rect">
            <a:avLst/>
          </a:prstGeom>
          <a:noFill/>
        </p:spPr>
        <p:txBody>
          <a:bodyPr wrap="square" rtlCol="0">
            <a:spAutoFit/>
          </a:bodyPr>
          <a:lstStyle/>
          <a:p>
            <a:pPr algn="ctr"/>
            <a:r>
              <a:rPr lang="en-CA" sz="2000" dirty="0" smtClean="0">
                <a:solidFill>
                  <a:schemeClr val="bg1"/>
                </a:solidFill>
              </a:rPr>
              <a:t>Trials of Atorvastatin </a:t>
            </a:r>
          </a:p>
          <a:p>
            <a:pPr algn="ctr"/>
            <a:r>
              <a:rPr lang="en-CA" sz="2000" dirty="0" smtClean="0">
                <a:solidFill>
                  <a:schemeClr val="bg1"/>
                </a:solidFill>
              </a:rPr>
              <a:t>10-80 mg</a:t>
            </a:r>
          </a:p>
          <a:p>
            <a:pPr algn="ctr"/>
            <a:r>
              <a:rPr lang="en-CA" sz="2000" dirty="0">
                <a:solidFill>
                  <a:schemeClr val="bg1"/>
                </a:solidFill>
              </a:rPr>
              <a:t>d</a:t>
            </a:r>
            <a:r>
              <a:rPr lang="en-CA" sz="2000" dirty="0" smtClean="0">
                <a:solidFill>
                  <a:schemeClr val="bg1"/>
                </a:solidFill>
              </a:rPr>
              <a:t>aily/intermittently </a:t>
            </a:r>
            <a:endParaRPr lang="en-CA" sz="2000" dirty="0">
              <a:solidFill>
                <a:schemeClr val="bg1"/>
              </a:solidFill>
            </a:endParaRPr>
          </a:p>
        </p:txBody>
      </p:sp>
      <p:sp>
        <p:nvSpPr>
          <p:cNvPr id="33" name="TextBox 32"/>
          <p:cNvSpPr txBox="1"/>
          <p:nvPr/>
        </p:nvSpPr>
        <p:spPr>
          <a:xfrm>
            <a:off x="728889" y="2007767"/>
            <a:ext cx="3526972" cy="707886"/>
          </a:xfrm>
          <a:prstGeom prst="rect">
            <a:avLst/>
          </a:prstGeom>
          <a:noFill/>
        </p:spPr>
        <p:txBody>
          <a:bodyPr wrap="square" rtlCol="0">
            <a:spAutoFit/>
          </a:bodyPr>
          <a:lstStyle/>
          <a:p>
            <a:pPr algn="ctr"/>
            <a:r>
              <a:rPr lang="en-CA" sz="2000" dirty="0" smtClean="0">
                <a:solidFill>
                  <a:schemeClr val="bg1"/>
                </a:solidFill>
              </a:rPr>
              <a:t>Partial or complete</a:t>
            </a:r>
          </a:p>
          <a:p>
            <a:pPr algn="ctr"/>
            <a:r>
              <a:rPr lang="en-CA" sz="2000" dirty="0" smtClean="0">
                <a:solidFill>
                  <a:schemeClr val="bg1"/>
                </a:solidFill>
              </a:rPr>
              <a:t>intolerance</a:t>
            </a:r>
            <a:endParaRPr lang="en-CA" sz="2000" dirty="0">
              <a:solidFill>
                <a:schemeClr val="bg1"/>
              </a:solidFill>
            </a:endParaRPr>
          </a:p>
        </p:txBody>
      </p:sp>
      <p:sp>
        <p:nvSpPr>
          <p:cNvPr id="34" name="TextBox 33"/>
          <p:cNvSpPr txBox="1"/>
          <p:nvPr/>
        </p:nvSpPr>
        <p:spPr>
          <a:xfrm>
            <a:off x="728889" y="3075796"/>
            <a:ext cx="3526972" cy="1015663"/>
          </a:xfrm>
          <a:prstGeom prst="rect">
            <a:avLst/>
          </a:prstGeom>
          <a:noFill/>
        </p:spPr>
        <p:txBody>
          <a:bodyPr wrap="square" rtlCol="0">
            <a:spAutoFit/>
          </a:bodyPr>
          <a:lstStyle/>
          <a:p>
            <a:pPr algn="ctr"/>
            <a:r>
              <a:rPr lang="en-CA" sz="2000" dirty="0" smtClean="0">
                <a:solidFill>
                  <a:schemeClr val="bg1"/>
                </a:solidFill>
              </a:rPr>
              <a:t>Trials of Rosuvastatin</a:t>
            </a:r>
          </a:p>
          <a:p>
            <a:pPr algn="ctr"/>
            <a:r>
              <a:rPr lang="en-CA" sz="2000" dirty="0" smtClean="0">
                <a:solidFill>
                  <a:schemeClr val="bg1"/>
                </a:solidFill>
              </a:rPr>
              <a:t>5-40 mg</a:t>
            </a:r>
          </a:p>
          <a:p>
            <a:pPr algn="ctr"/>
            <a:r>
              <a:rPr lang="en-CA" sz="2000" dirty="0">
                <a:solidFill>
                  <a:schemeClr val="bg1"/>
                </a:solidFill>
              </a:rPr>
              <a:t>d</a:t>
            </a:r>
            <a:r>
              <a:rPr lang="en-CA" sz="2000" dirty="0" smtClean="0">
                <a:solidFill>
                  <a:schemeClr val="bg1"/>
                </a:solidFill>
              </a:rPr>
              <a:t>aily/intermittently </a:t>
            </a:r>
            <a:endParaRPr lang="en-CA" sz="2000" dirty="0">
              <a:solidFill>
                <a:schemeClr val="bg1"/>
              </a:solidFill>
            </a:endParaRPr>
          </a:p>
        </p:txBody>
      </p:sp>
      <p:sp>
        <p:nvSpPr>
          <p:cNvPr id="35" name="Pentagon 34"/>
          <p:cNvSpPr/>
          <p:nvPr/>
        </p:nvSpPr>
        <p:spPr>
          <a:xfrm rot="5400000">
            <a:off x="5797196" y="1565275"/>
            <a:ext cx="1797758" cy="3727450"/>
          </a:xfrm>
          <a:prstGeom prst="homePlate">
            <a:avLst>
              <a:gd name="adj" fmla="val 22566"/>
            </a:avLst>
          </a:prstGeom>
          <a:solidFill>
            <a:srgbClr val="6B95C7"/>
          </a:solidFill>
          <a:ln w="57150">
            <a:solidFill>
              <a:schemeClr val="bg1"/>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CA">
              <a:solidFill>
                <a:schemeClr val="dk1"/>
              </a:solidFill>
            </a:endParaRPr>
          </a:p>
        </p:txBody>
      </p:sp>
      <p:sp>
        <p:nvSpPr>
          <p:cNvPr id="36" name="Pentagon 35"/>
          <p:cNvSpPr/>
          <p:nvPr/>
        </p:nvSpPr>
        <p:spPr>
          <a:xfrm rot="5400000">
            <a:off x="5797196" y="298670"/>
            <a:ext cx="1797758" cy="3727450"/>
          </a:xfrm>
          <a:prstGeom prst="homePlate">
            <a:avLst>
              <a:gd name="adj" fmla="val 22566"/>
            </a:avLst>
          </a:prstGeom>
          <a:ln w="57150">
            <a:solidFill>
              <a:schemeClr val="bg1"/>
            </a:solidFill>
          </a:ln>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CA">
              <a:solidFill>
                <a:schemeClr val="lt1"/>
              </a:solidFill>
            </a:endParaRPr>
          </a:p>
        </p:txBody>
      </p:sp>
      <p:sp>
        <p:nvSpPr>
          <p:cNvPr id="37" name="Pentagon 36"/>
          <p:cNvSpPr/>
          <p:nvPr/>
        </p:nvSpPr>
        <p:spPr>
          <a:xfrm rot="5400000">
            <a:off x="6022975" y="-742156"/>
            <a:ext cx="1346200" cy="3727450"/>
          </a:xfrm>
          <a:prstGeom prst="homePlate">
            <a:avLst>
              <a:gd name="adj" fmla="val 22566"/>
            </a:avLst>
          </a:prstGeom>
          <a:ln w="57150">
            <a:solidFill>
              <a:schemeClr val="bg1"/>
            </a:solidFill>
          </a:ln>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CA">
              <a:solidFill>
                <a:schemeClr val="lt1"/>
              </a:solidFill>
            </a:endParaRPr>
          </a:p>
        </p:txBody>
      </p:sp>
      <p:sp>
        <p:nvSpPr>
          <p:cNvPr id="38" name="TextBox 37"/>
          <p:cNvSpPr txBox="1"/>
          <p:nvPr/>
        </p:nvSpPr>
        <p:spPr>
          <a:xfrm>
            <a:off x="4932589" y="578066"/>
            <a:ext cx="3526972" cy="1015663"/>
          </a:xfrm>
          <a:prstGeom prst="rect">
            <a:avLst/>
          </a:prstGeom>
          <a:noFill/>
        </p:spPr>
        <p:txBody>
          <a:bodyPr wrap="square" rtlCol="0">
            <a:spAutoFit/>
          </a:bodyPr>
          <a:lstStyle/>
          <a:p>
            <a:pPr algn="ctr"/>
            <a:r>
              <a:rPr lang="en-CA" sz="2000" dirty="0" smtClean="0">
                <a:solidFill>
                  <a:schemeClr val="bg1"/>
                </a:solidFill>
              </a:rPr>
              <a:t>Trials of </a:t>
            </a:r>
            <a:r>
              <a:rPr lang="en-CA" sz="2000" dirty="0">
                <a:solidFill>
                  <a:schemeClr val="bg1"/>
                </a:solidFill>
              </a:rPr>
              <a:t>Rosuvastatin</a:t>
            </a:r>
            <a:endParaRPr lang="en-CA" sz="2000" dirty="0" smtClean="0">
              <a:solidFill>
                <a:schemeClr val="bg1"/>
              </a:solidFill>
            </a:endParaRPr>
          </a:p>
          <a:p>
            <a:pPr algn="ctr"/>
            <a:r>
              <a:rPr lang="en-CA" sz="2000" dirty="0" smtClean="0">
                <a:solidFill>
                  <a:schemeClr val="bg1"/>
                </a:solidFill>
              </a:rPr>
              <a:t>5-40 mg</a:t>
            </a:r>
          </a:p>
          <a:p>
            <a:pPr algn="ctr"/>
            <a:r>
              <a:rPr lang="en-CA" sz="2000" dirty="0">
                <a:solidFill>
                  <a:schemeClr val="bg1"/>
                </a:solidFill>
              </a:rPr>
              <a:t>d</a:t>
            </a:r>
            <a:r>
              <a:rPr lang="en-CA" sz="2000" dirty="0" smtClean="0">
                <a:solidFill>
                  <a:schemeClr val="bg1"/>
                </a:solidFill>
              </a:rPr>
              <a:t>aily/intermittently </a:t>
            </a:r>
            <a:endParaRPr lang="en-CA" sz="2000" dirty="0">
              <a:solidFill>
                <a:schemeClr val="bg1"/>
              </a:solidFill>
            </a:endParaRPr>
          </a:p>
        </p:txBody>
      </p:sp>
      <p:sp>
        <p:nvSpPr>
          <p:cNvPr id="39" name="TextBox 38"/>
          <p:cNvSpPr txBox="1"/>
          <p:nvPr/>
        </p:nvSpPr>
        <p:spPr>
          <a:xfrm>
            <a:off x="4932589" y="2007767"/>
            <a:ext cx="3526972" cy="707886"/>
          </a:xfrm>
          <a:prstGeom prst="rect">
            <a:avLst/>
          </a:prstGeom>
          <a:noFill/>
        </p:spPr>
        <p:txBody>
          <a:bodyPr wrap="square" rtlCol="0">
            <a:spAutoFit/>
          </a:bodyPr>
          <a:lstStyle/>
          <a:p>
            <a:pPr algn="ctr"/>
            <a:r>
              <a:rPr lang="en-CA" sz="2000" dirty="0" smtClean="0">
                <a:solidFill>
                  <a:schemeClr val="bg1"/>
                </a:solidFill>
              </a:rPr>
              <a:t>Partial or complete</a:t>
            </a:r>
          </a:p>
          <a:p>
            <a:pPr algn="ctr"/>
            <a:r>
              <a:rPr lang="en-CA" sz="2000" dirty="0" smtClean="0">
                <a:solidFill>
                  <a:schemeClr val="bg1"/>
                </a:solidFill>
              </a:rPr>
              <a:t>intolerance</a:t>
            </a:r>
            <a:endParaRPr lang="en-CA" sz="2000" dirty="0">
              <a:solidFill>
                <a:schemeClr val="bg1"/>
              </a:solidFill>
            </a:endParaRPr>
          </a:p>
        </p:txBody>
      </p:sp>
      <p:sp>
        <p:nvSpPr>
          <p:cNvPr id="40" name="TextBox 39"/>
          <p:cNvSpPr txBox="1"/>
          <p:nvPr/>
        </p:nvSpPr>
        <p:spPr>
          <a:xfrm>
            <a:off x="4932589" y="3075796"/>
            <a:ext cx="3526972" cy="1015663"/>
          </a:xfrm>
          <a:prstGeom prst="rect">
            <a:avLst/>
          </a:prstGeom>
          <a:noFill/>
        </p:spPr>
        <p:txBody>
          <a:bodyPr wrap="square" rtlCol="0">
            <a:spAutoFit/>
          </a:bodyPr>
          <a:lstStyle/>
          <a:p>
            <a:pPr algn="ctr"/>
            <a:r>
              <a:rPr lang="en-CA" sz="2000" dirty="0" smtClean="0">
                <a:solidFill>
                  <a:schemeClr val="bg1"/>
                </a:solidFill>
              </a:rPr>
              <a:t>Trials of </a:t>
            </a:r>
            <a:r>
              <a:rPr lang="en-CA" sz="2000" dirty="0">
                <a:solidFill>
                  <a:schemeClr val="bg1"/>
                </a:solidFill>
              </a:rPr>
              <a:t>Atorvastatin </a:t>
            </a:r>
            <a:endParaRPr lang="en-CA" sz="2000" dirty="0" smtClean="0">
              <a:solidFill>
                <a:schemeClr val="bg1"/>
              </a:solidFill>
            </a:endParaRPr>
          </a:p>
          <a:p>
            <a:pPr algn="ctr"/>
            <a:r>
              <a:rPr lang="en-CA" sz="2000" dirty="0" smtClean="0">
                <a:solidFill>
                  <a:schemeClr val="bg1"/>
                </a:solidFill>
              </a:rPr>
              <a:t>10-80 mg</a:t>
            </a:r>
          </a:p>
          <a:p>
            <a:pPr algn="ctr"/>
            <a:r>
              <a:rPr lang="en-CA" sz="2000" dirty="0">
                <a:solidFill>
                  <a:schemeClr val="bg1"/>
                </a:solidFill>
              </a:rPr>
              <a:t>d</a:t>
            </a:r>
            <a:r>
              <a:rPr lang="en-CA" sz="2000" dirty="0" smtClean="0">
                <a:solidFill>
                  <a:schemeClr val="bg1"/>
                </a:solidFill>
              </a:rPr>
              <a:t>aily/intermittently </a:t>
            </a:r>
            <a:endParaRPr lang="en-CA" sz="2000" dirty="0">
              <a:solidFill>
                <a:schemeClr val="bg1"/>
              </a:solidFill>
            </a:endParaRPr>
          </a:p>
        </p:txBody>
      </p:sp>
      <p:sp>
        <p:nvSpPr>
          <p:cNvPr id="42" name="TextBox 41"/>
          <p:cNvSpPr txBox="1"/>
          <p:nvPr/>
        </p:nvSpPr>
        <p:spPr>
          <a:xfrm>
            <a:off x="728889" y="4417000"/>
            <a:ext cx="7730672" cy="707886"/>
          </a:xfrm>
          <a:prstGeom prst="rect">
            <a:avLst/>
          </a:prstGeom>
          <a:noFill/>
        </p:spPr>
        <p:txBody>
          <a:bodyPr wrap="square" rtlCol="0">
            <a:spAutoFit/>
          </a:bodyPr>
          <a:lstStyle/>
          <a:p>
            <a:pPr algn="ctr"/>
            <a:r>
              <a:rPr lang="en-CA" sz="2000" dirty="0" smtClean="0">
                <a:solidFill>
                  <a:schemeClr val="bg1"/>
                </a:solidFill>
              </a:rPr>
              <a:t>Partial or complete intolerance to </a:t>
            </a:r>
          </a:p>
          <a:p>
            <a:pPr algn="ctr"/>
            <a:r>
              <a:rPr lang="en-CA" sz="2000" dirty="0" smtClean="0">
                <a:solidFill>
                  <a:schemeClr val="bg1"/>
                </a:solidFill>
              </a:rPr>
              <a:t>Atorvastatin and/or Rosuvastatin*</a:t>
            </a:r>
            <a:endParaRPr lang="en-CA" sz="2000" dirty="0">
              <a:solidFill>
                <a:schemeClr val="bg1"/>
              </a:solidFill>
            </a:endParaRPr>
          </a:p>
        </p:txBody>
      </p:sp>
    </p:spTree>
    <p:extLst>
      <p:ext uri="{BB962C8B-B14F-4D97-AF65-F5344CB8AC3E}">
        <p14:creationId xmlns:p14="http://schemas.microsoft.com/office/powerpoint/2010/main" val="25397526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4832350" y="1568393"/>
            <a:ext cx="3727449" cy="988376"/>
          </a:xfrm>
          <a:prstGeom prst="rect">
            <a:avLst/>
          </a:prstGeom>
          <a:ln w="57150">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9" name="Rectangle 28"/>
          <p:cNvSpPr/>
          <p:nvPr/>
        </p:nvSpPr>
        <p:spPr>
          <a:xfrm>
            <a:off x="628651" y="1568393"/>
            <a:ext cx="3727449" cy="4104437"/>
          </a:xfrm>
          <a:prstGeom prst="rect">
            <a:avLst/>
          </a:prstGeom>
          <a:solidFill>
            <a:srgbClr val="98B5D8"/>
          </a:solidFill>
          <a:ln w="57150">
            <a:solidFill>
              <a:schemeClr val="bg1"/>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CA">
              <a:solidFill>
                <a:schemeClr val="dk1"/>
              </a:solidFill>
            </a:endParaRPr>
          </a:p>
        </p:txBody>
      </p:sp>
      <p:sp>
        <p:nvSpPr>
          <p:cNvPr id="27" name="Pentagon 26"/>
          <p:cNvSpPr/>
          <p:nvPr/>
        </p:nvSpPr>
        <p:spPr>
          <a:xfrm rot="5400000">
            <a:off x="6216681" y="-345643"/>
            <a:ext cx="958789" cy="3727450"/>
          </a:xfrm>
          <a:prstGeom prst="homePlate">
            <a:avLst>
              <a:gd name="adj" fmla="val 38307"/>
            </a:avLst>
          </a:prstGeom>
          <a:solidFill>
            <a:schemeClr val="accent3"/>
          </a:solidFill>
          <a:ln w="57150">
            <a:solidFill>
              <a:schemeClr val="bg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CA"/>
          </a:p>
        </p:txBody>
      </p:sp>
      <p:sp>
        <p:nvSpPr>
          <p:cNvPr id="7" name="Text Placeholder 6"/>
          <p:cNvSpPr>
            <a:spLocks noGrp="1"/>
          </p:cNvSpPr>
          <p:nvPr>
            <p:ph type="body" sz="quarter" idx="13"/>
          </p:nvPr>
        </p:nvSpPr>
        <p:spPr>
          <a:xfrm>
            <a:off x="237152" y="6320409"/>
            <a:ext cx="8483600" cy="365125"/>
          </a:xfrm>
        </p:spPr>
        <p:txBody>
          <a:bodyPr/>
          <a:lstStyle/>
          <a:p>
            <a:r>
              <a:rPr lang="en-CA" dirty="0" smtClean="0"/>
              <a:t>*Other statins (</a:t>
            </a:r>
            <a:r>
              <a:rPr lang="en-CA" dirty="0" err="1" smtClean="0"/>
              <a:t>Simva</a:t>
            </a:r>
            <a:r>
              <a:rPr lang="en-CA" dirty="0" smtClean="0"/>
              <a:t> 40 mg, </a:t>
            </a:r>
            <a:r>
              <a:rPr lang="en-CA" dirty="0" err="1" smtClean="0"/>
              <a:t>Lova</a:t>
            </a:r>
            <a:r>
              <a:rPr lang="en-CA" dirty="0" smtClean="0"/>
              <a:t> 80 mg, </a:t>
            </a:r>
            <a:r>
              <a:rPr lang="en-CA" dirty="0" err="1" smtClean="0"/>
              <a:t>Prava</a:t>
            </a:r>
            <a:r>
              <a:rPr lang="en-CA" dirty="0" smtClean="0"/>
              <a:t> 40 mg, </a:t>
            </a:r>
            <a:r>
              <a:rPr lang="en-CA" dirty="0" err="1" smtClean="0"/>
              <a:t>Fluva</a:t>
            </a:r>
            <a:r>
              <a:rPr lang="en-CA" dirty="0" smtClean="0"/>
              <a:t> 80 mg) may be the only tolerated statins but due to lower potency and ineffectiveness of intermittent dosing schedules, failure to achieve goals solely through trials of these statins would not normally be considered adequate for establishing GISI.</a:t>
            </a:r>
          </a:p>
          <a:p>
            <a:r>
              <a:rPr lang="en-CA" dirty="0" smtClean="0"/>
              <a:t>Mancini </a:t>
            </a:r>
            <a:r>
              <a:rPr lang="en-CA" dirty="0"/>
              <a:t>et al, DOI: </a:t>
            </a:r>
            <a:r>
              <a:rPr lang="en-CA" dirty="0">
                <a:hlinkClick r:id="rId2"/>
              </a:rPr>
              <a:t>http://</a:t>
            </a:r>
            <a:r>
              <a:rPr lang="en-CA" dirty="0" smtClean="0">
                <a:hlinkClick r:id="rId2"/>
              </a:rPr>
              <a:t>dx.doi.org/10.1016/j.cjca.2016.01.003</a:t>
            </a:r>
            <a:endParaRPr lang="en-CA" dirty="0"/>
          </a:p>
        </p:txBody>
      </p:sp>
      <p:sp>
        <p:nvSpPr>
          <p:cNvPr id="18" name="Rectangle 17"/>
          <p:cNvSpPr/>
          <p:nvPr/>
        </p:nvSpPr>
        <p:spPr>
          <a:xfrm>
            <a:off x="628651" y="95351"/>
            <a:ext cx="7931150" cy="943336"/>
          </a:xfrm>
          <a:prstGeom prst="rect">
            <a:avLst/>
          </a:prstGeom>
          <a:ln w="57150">
            <a:solidFill>
              <a:schemeClr val="bg1"/>
            </a:solidFill>
          </a:ln>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CA"/>
          </a:p>
        </p:txBody>
      </p:sp>
      <p:sp>
        <p:nvSpPr>
          <p:cNvPr id="20" name="TextBox 19"/>
          <p:cNvSpPr txBox="1"/>
          <p:nvPr/>
        </p:nvSpPr>
        <p:spPr>
          <a:xfrm>
            <a:off x="746352" y="200106"/>
            <a:ext cx="7730672" cy="707886"/>
          </a:xfrm>
          <a:prstGeom prst="rect">
            <a:avLst/>
          </a:prstGeom>
          <a:noFill/>
        </p:spPr>
        <p:txBody>
          <a:bodyPr wrap="square" rtlCol="0">
            <a:spAutoFit/>
          </a:bodyPr>
          <a:lstStyle/>
          <a:p>
            <a:pPr algn="ctr"/>
            <a:r>
              <a:rPr lang="en-CA" sz="2000" dirty="0" smtClean="0">
                <a:solidFill>
                  <a:schemeClr val="bg1"/>
                </a:solidFill>
              </a:rPr>
              <a:t>Partial or complete intolerance to </a:t>
            </a:r>
          </a:p>
          <a:p>
            <a:pPr algn="ctr"/>
            <a:r>
              <a:rPr lang="en-CA" sz="2000" dirty="0" smtClean="0">
                <a:solidFill>
                  <a:schemeClr val="bg1"/>
                </a:solidFill>
              </a:rPr>
              <a:t>Atorvastatin and/or Rosuvastatin*</a:t>
            </a:r>
            <a:endParaRPr lang="en-CA" sz="2000" dirty="0">
              <a:solidFill>
                <a:schemeClr val="bg1"/>
              </a:solidFill>
            </a:endParaRPr>
          </a:p>
        </p:txBody>
      </p:sp>
      <p:sp>
        <p:nvSpPr>
          <p:cNvPr id="21" name="Pentagon 20"/>
          <p:cNvSpPr/>
          <p:nvPr/>
        </p:nvSpPr>
        <p:spPr>
          <a:xfrm rot="5400000">
            <a:off x="2012980" y="-345643"/>
            <a:ext cx="958789" cy="3727450"/>
          </a:xfrm>
          <a:prstGeom prst="homePlate">
            <a:avLst>
              <a:gd name="adj" fmla="val 38307"/>
            </a:avLst>
          </a:prstGeom>
          <a:solidFill>
            <a:schemeClr val="accent3"/>
          </a:solidFill>
          <a:ln w="57150">
            <a:solidFill>
              <a:schemeClr val="bg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CA"/>
          </a:p>
        </p:txBody>
      </p:sp>
      <p:sp>
        <p:nvSpPr>
          <p:cNvPr id="22" name="TextBox 21"/>
          <p:cNvSpPr txBox="1"/>
          <p:nvPr/>
        </p:nvSpPr>
        <p:spPr>
          <a:xfrm>
            <a:off x="728889" y="1168284"/>
            <a:ext cx="3526972" cy="400110"/>
          </a:xfrm>
          <a:prstGeom prst="rect">
            <a:avLst/>
          </a:prstGeom>
          <a:noFill/>
        </p:spPr>
        <p:txBody>
          <a:bodyPr wrap="square" rtlCol="0">
            <a:spAutoFit/>
          </a:bodyPr>
          <a:lstStyle/>
          <a:p>
            <a:pPr algn="ctr"/>
            <a:r>
              <a:rPr lang="en-CA" sz="2000" dirty="0" smtClean="0">
                <a:solidFill>
                  <a:schemeClr val="bg1"/>
                </a:solidFill>
              </a:rPr>
              <a:t>LDL-C within ≤ 20% of Goal</a:t>
            </a:r>
            <a:endParaRPr lang="en-CA" sz="2000" dirty="0">
              <a:solidFill>
                <a:schemeClr val="bg1"/>
              </a:solidFill>
            </a:endParaRPr>
          </a:p>
        </p:txBody>
      </p:sp>
      <p:sp>
        <p:nvSpPr>
          <p:cNvPr id="26" name="TextBox 25"/>
          <p:cNvSpPr txBox="1"/>
          <p:nvPr/>
        </p:nvSpPr>
        <p:spPr>
          <a:xfrm>
            <a:off x="4932589" y="1168284"/>
            <a:ext cx="3526972" cy="400110"/>
          </a:xfrm>
          <a:prstGeom prst="rect">
            <a:avLst/>
          </a:prstGeom>
          <a:noFill/>
        </p:spPr>
        <p:txBody>
          <a:bodyPr wrap="square" rtlCol="0">
            <a:spAutoFit/>
          </a:bodyPr>
          <a:lstStyle/>
          <a:p>
            <a:pPr algn="ctr"/>
            <a:r>
              <a:rPr lang="en-CA" sz="2000" dirty="0" smtClean="0">
                <a:solidFill>
                  <a:schemeClr val="bg1"/>
                </a:solidFill>
              </a:rPr>
              <a:t>LDL-C &gt; 20% beyond goal</a:t>
            </a:r>
            <a:endParaRPr lang="en-CA" sz="2000" dirty="0">
              <a:solidFill>
                <a:schemeClr val="bg1"/>
              </a:solidFill>
            </a:endParaRPr>
          </a:p>
        </p:txBody>
      </p:sp>
      <p:sp>
        <p:nvSpPr>
          <p:cNvPr id="32" name="Rectangle 31"/>
          <p:cNvSpPr/>
          <p:nvPr/>
        </p:nvSpPr>
        <p:spPr>
          <a:xfrm>
            <a:off x="4832350" y="2556769"/>
            <a:ext cx="3727449" cy="907436"/>
          </a:xfrm>
          <a:prstGeom prst="rect">
            <a:avLst/>
          </a:prstGeom>
          <a:solidFill>
            <a:srgbClr val="98B5D8"/>
          </a:solidFill>
          <a:ln w="57150">
            <a:solidFill>
              <a:schemeClr val="bg1"/>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CA">
              <a:solidFill>
                <a:schemeClr val="dk1"/>
              </a:solidFill>
            </a:endParaRPr>
          </a:p>
        </p:txBody>
      </p:sp>
      <p:sp>
        <p:nvSpPr>
          <p:cNvPr id="49" name="TextBox 48"/>
          <p:cNvSpPr txBox="1"/>
          <p:nvPr/>
        </p:nvSpPr>
        <p:spPr>
          <a:xfrm>
            <a:off x="728889" y="2676308"/>
            <a:ext cx="3526972" cy="1323439"/>
          </a:xfrm>
          <a:prstGeom prst="rect">
            <a:avLst/>
          </a:prstGeom>
          <a:noFill/>
        </p:spPr>
        <p:txBody>
          <a:bodyPr wrap="square" rtlCol="0">
            <a:spAutoFit/>
          </a:bodyPr>
          <a:lstStyle/>
          <a:p>
            <a:pPr algn="ctr"/>
            <a:r>
              <a:rPr lang="en-CA" sz="2000" b="1" dirty="0" smtClean="0">
                <a:solidFill>
                  <a:schemeClr val="accent6"/>
                </a:solidFill>
              </a:rPr>
              <a:t>Add ezetimibe </a:t>
            </a:r>
          </a:p>
          <a:p>
            <a:pPr algn="ctr"/>
            <a:r>
              <a:rPr lang="en-CA" sz="2000" dirty="0" smtClean="0">
                <a:solidFill>
                  <a:schemeClr val="accent6"/>
                </a:solidFill>
              </a:rPr>
              <a:t>(consider other agents based on patient preferences or patient characteristics)</a:t>
            </a:r>
            <a:endParaRPr lang="en-CA" sz="2000" dirty="0">
              <a:solidFill>
                <a:schemeClr val="accent6"/>
              </a:solidFill>
            </a:endParaRPr>
          </a:p>
        </p:txBody>
      </p:sp>
      <p:sp>
        <p:nvSpPr>
          <p:cNvPr id="52" name="TextBox 51"/>
          <p:cNvSpPr txBox="1"/>
          <p:nvPr/>
        </p:nvSpPr>
        <p:spPr>
          <a:xfrm>
            <a:off x="4832347" y="2051391"/>
            <a:ext cx="3727451" cy="400110"/>
          </a:xfrm>
          <a:prstGeom prst="rect">
            <a:avLst/>
          </a:prstGeom>
          <a:noFill/>
        </p:spPr>
        <p:txBody>
          <a:bodyPr wrap="square" rtlCol="0">
            <a:spAutoFit/>
          </a:bodyPr>
          <a:lstStyle/>
          <a:p>
            <a:pPr algn="ctr"/>
            <a:r>
              <a:rPr lang="en-CA" sz="2000" b="1" dirty="0" smtClean="0">
                <a:solidFill>
                  <a:schemeClr val="bg1"/>
                </a:solidFill>
              </a:rPr>
              <a:t>Options:</a:t>
            </a:r>
          </a:p>
        </p:txBody>
      </p:sp>
      <p:sp>
        <p:nvSpPr>
          <p:cNvPr id="53" name="TextBox 52"/>
          <p:cNvSpPr txBox="1"/>
          <p:nvPr/>
        </p:nvSpPr>
        <p:spPr>
          <a:xfrm>
            <a:off x="4832347" y="2548822"/>
            <a:ext cx="3727451" cy="923330"/>
          </a:xfrm>
          <a:prstGeom prst="rect">
            <a:avLst/>
          </a:prstGeom>
          <a:noFill/>
        </p:spPr>
        <p:txBody>
          <a:bodyPr wrap="square" rtlCol="0">
            <a:spAutoFit/>
          </a:bodyPr>
          <a:lstStyle/>
          <a:p>
            <a:pPr algn="ctr"/>
            <a:r>
              <a:rPr lang="en-CA" b="1" dirty="0" smtClean="0">
                <a:solidFill>
                  <a:schemeClr val="accent6"/>
                </a:solidFill>
              </a:rPr>
              <a:t>Multiple standard agents</a:t>
            </a:r>
            <a:br>
              <a:rPr lang="en-CA" b="1" dirty="0" smtClean="0">
                <a:solidFill>
                  <a:schemeClr val="accent6"/>
                </a:solidFill>
              </a:rPr>
            </a:br>
            <a:r>
              <a:rPr lang="en-CA" b="1" dirty="0" smtClean="0">
                <a:solidFill>
                  <a:schemeClr val="accent6"/>
                </a:solidFill>
              </a:rPr>
              <a:t>added sequentially </a:t>
            </a:r>
          </a:p>
          <a:p>
            <a:pPr algn="ctr"/>
            <a:r>
              <a:rPr lang="en-CA" sz="1600" b="1" dirty="0" smtClean="0">
                <a:solidFill>
                  <a:schemeClr val="accent6"/>
                </a:solidFill>
              </a:rPr>
              <a:t>(ezetimibe, resin, niacin)</a:t>
            </a:r>
          </a:p>
        </p:txBody>
      </p:sp>
      <p:sp>
        <p:nvSpPr>
          <p:cNvPr id="54" name="Rectangle 53"/>
          <p:cNvSpPr/>
          <p:nvPr/>
        </p:nvSpPr>
        <p:spPr>
          <a:xfrm>
            <a:off x="4832350" y="5078027"/>
            <a:ext cx="3727449" cy="575368"/>
          </a:xfrm>
          <a:prstGeom prst="rect">
            <a:avLst/>
          </a:prstGeom>
          <a:solidFill>
            <a:srgbClr val="98B5D8"/>
          </a:solidFill>
          <a:ln w="57150">
            <a:solidFill>
              <a:schemeClr val="bg1"/>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CA">
              <a:solidFill>
                <a:schemeClr val="dk1"/>
              </a:solidFill>
            </a:endParaRPr>
          </a:p>
        </p:txBody>
      </p:sp>
      <p:sp>
        <p:nvSpPr>
          <p:cNvPr id="58" name="Rectangle 57"/>
          <p:cNvSpPr/>
          <p:nvPr/>
        </p:nvSpPr>
        <p:spPr>
          <a:xfrm>
            <a:off x="4832350" y="4502659"/>
            <a:ext cx="3727449" cy="575368"/>
          </a:xfrm>
          <a:prstGeom prst="rect">
            <a:avLst/>
          </a:prstGeom>
          <a:ln w="57150">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solidFill>
                <a:schemeClr val="lt1"/>
              </a:solidFill>
            </a:endParaRPr>
          </a:p>
        </p:txBody>
      </p:sp>
      <p:sp>
        <p:nvSpPr>
          <p:cNvPr id="59" name="Rectangle 58"/>
          <p:cNvSpPr/>
          <p:nvPr/>
        </p:nvSpPr>
        <p:spPr>
          <a:xfrm>
            <a:off x="4832350" y="3970571"/>
            <a:ext cx="3727449" cy="575368"/>
          </a:xfrm>
          <a:prstGeom prst="rect">
            <a:avLst/>
          </a:prstGeom>
          <a:solidFill>
            <a:srgbClr val="98B5D8"/>
          </a:solidFill>
          <a:ln w="57150">
            <a:solidFill>
              <a:schemeClr val="bg1"/>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CA">
              <a:solidFill>
                <a:schemeClr val="dk1"/>
              </a:solidFill>
            </a:endParaRPr>
          </a:p>
        </p:txBody>
      </p:sp>
      <p:sp>
        <p:nvSpPr>
          <p:cNvPr id="60" name="Rectangle 59"/>
          <p:cNvSpPr/>
          <p:nvPr/>
        </p:nvSpPr>
        <p:spPr>
          <a:xfrm>
            <a:off x="4832350" y="3437651"/>
            <a:ext cx="3727449" cy="575368"/>
          </a:xfrm>
          <a:prstGeom prst="rect">
            <a:avLst/>
          </a:prstGeom>
          <a:ln w="57150">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solidFill>
                <a:schemeClr val="lt1"/>
              </a:solidFill>
            </a:endParaRPr>
          </a:p>
        </p:txBody>
      </p:sp>
      <p:sp>
        <p:nvSpPr>
          <p:cNvPr id="61" name="TextBox 60"/>
          <p:cNvSpPr txBox="1"/>
          <p:nvPr/>
        </p:nvSpPr>
        <p:spPr>
          <a:xfrm>
            <a:off x="4832347" y="3536556"/>
            <a:ext cx="3727451" cy="400110"/>
          </a:xfrm>
          <a:prstGeom prst="rect">
            <a:avLst/>
          </a:prstGeom>
          <a:noFill/>
        </p:spPr>
        <p:txBody>
          <a:bodyPr wrap="square" rtlCol="0">
            <a:spAutoFit/>
          </a:bodyPr>
          <a:lstStyle/>
          <a:p>
            <a:pPr algn="ctr"/>
            <a:r>
              <a:rPr lang="en-CA" sz="2000" b="1" dirty="0" smtClean="0">
                <a:solidFill>
                  <a:schemeClr val="bg1"/>
                </a:solidFill>
              </a:rPr>
              <a:t>PCSK9 Inhibitor</a:t>
            </a:r>
          </a:p>
        </p:txBody>
      </p:sp>
      <p:sp>
        <p:nvSpPr>
          <p:cNvPr id="62" name="TextBox 61"/>
          <p:cNvSpPr txBox="1"/>
          <p:nvPr/>
        </p:nvSpPr>
        <p:spPr>
          <a:xfrm>
            <a:off x="4832347" y="4611928"/>
            <a:ext cx="3727451" cy="400110"/>
          </a:xfrm>
          <a:prstGeom prst="rect">
            <a:avLst/>
          </a:prstGeom>
          <a:noFill/>
        </p:spPr>
        <p:txBody>
          <a:bodyPr wrap="square" rtlCol="0">
            <a:spAutoFit/>
          </a:bodyPr>
          <a:lstStyle/>
          <a:p>
            <a:pPr algn="ctr"/>
            <a:r>
              <a:rPr lang="en-CA" sz="2000" b="1" dirty="0" smtClean="0">
                <a:solidFill>
                  <a:schemeClr val="bg1"/>
                </a:solidFill>
              </a:rPr>
              <a:t>Apheresis if available</a:t>
            </a:r>
          </a:p>
        </p:txBody>
      </p:sp>
      <p:sp>
        <p:nvSpPr>
          <p:cNvPr id="63" name="TextBox 62"/>
          <p:cNvSpPr txBox="1"/>
          <p:nvPr/>
        </p:nvSpPr>
        <p:spPr>
          <a:xfrm>
            <a:off x="4832347" y="4092195"/>
            <a:ext cx="3727451" cy="369332"/>
          </a:xfrm>
          <a:prstGeom prst="rect">
            <a:avLst/>
          </a:prstGeom>
          <a:noFill/>
        </p:spPr>
        <p:txBody>
          <a:bodyPr wrap="square" rtlCol="0">
            <a:spAutoFit/>
          </a:bodyPr>
          <a:lstStyle/>
          <a:p>
            <a:pPr algn="ctr"/>
            <a:r>
              <a:rPr lang="en-CA" b="1" dirty="0" smtClean="0">
                <a:solidFill>
                  <a:schemeClr val="accent6"/>
                </a:solidFill>
              </a:rPr>
              <a:t>Lomitapide if HoFH</a:t>
            </a:r>
            <a:endParaRPr lang="en-CA" sz="1600" b="1" dirty="0" smtClean="0">
              <a:solidFill>
                <a:schemeClr val="accent6"/>
              </a:solidFill>
            </a:endParaRPr>
          </a:p>
        </p:txBody>
      </p:sp>
      <p:sp>
        <p:nvSpPr>
          <p:cNvPr id="64" name="TextBox 63"/>
          <p:cNvSpPr txBox="1"/>
          <p:nvPr/>
        </p:nvSpPr>
        <p:spPr>
          <a:xfrm>
            <a:off x="4832347" y="5178849"/>
            <a:ext cx="3727451" cy="369332"/>
          </a:xfrm>
          <a:prstGeom prst="rect">
            <a:avLst/>
          </a:prstGeom>
          <a:noFill/>
        </p:spPr>
        <p:txBody>
          <a:bodyPr wrap="square" rtlCol="0">
            <a:spAutoFit/>
          </a:bodyPr>
          <a:lstStyle/>
          <a:p>
            <a:pPr algn="ctr"/>
            <a:r>
              <a:rPr lang="en-CA" b="1" dirty="0" smtClean="0">
                <a:solidFill>
                  <a:schemeClr val="accent6"/>
                </a:solidFill>
              </a:rPr>
              <a:t>Complex polypharmacy</a:t>
            </a:r>
            <a:endParaRPr lang="en-CA" sz="1600" b="1" dirty="0" smtClean="0">
              <a:solidFill>
                <a:schemeClr val="accent6"/>
              </a:solidFill>
            </a:endParaRPr>
          </a:p>
        </p:txBody>
      </p:sp>
    </p:spTree>
    <p:extLst>
      <p:ext uri="{BB962C8B-B14F-4D97-AF65-F5344CB8AC3E}">
        <p14:creationId xmlns:p14="http://schemas.microsoft.com/office/powerpoint/2010/main" val="39753045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CA" dirty="0"/>
              <a:t>Mancini et al, DOI: </a:t>
            </a:r>
            <a:r>
              <a:rPr lang="en-CA" dirty="0">
                <a:hlinkClick r:id="rId2"/>
              </a:rPr>
              <a:t>http://</a:t>
            </a:r>
            <a:r>
              <a:rPr lang="en-CA" dirty="0" smtClean="0">
                <a:hlinkClick r:id="rId2"/>
              </a:rPr>
              <a:t>dx.doi.org/10.1016/j.cjca.2016.01.003</a:t>
            </a:r>
            <a:endParaRPr lang="en-CA" dirty="0"/>
          </a:p>
        </p:txBody>
      </p:sp>
      <p:pic>
        <p:nvPicPr>
          <p:cNvPr id="3"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62905" y="483791"/>
            <a:ext cx="5347952" cy="5523102"/>
          </a:xfrm>
          <a:prstGeom prst="rect">
            <a:avLst/>
          </a:prstGeom>
          <a:effectLst>
            <a:outerShdw blurRad="50800" dist="38100" dir="18900000" algn="bl" rotWithShape="0">
              <a:prstClr val="black">
                <a:alpha val="40000"/>
              </a:prstClr>
            </a:outerShdw>
          </a:effectLst>
        </p:spPr>
      </p:pic>
      <p:sp>
        <p:nvSpPr>
          <p:cNvPr id="4" name="Rectangle 3"/>
          <p:cNvSpPr/>
          <p:nvPr/>
        </p:nvSpPr>
        <p:spPr>
          <a:xfrm>
            <a:off x="186926" y="1833692"/>
            <a:ext cx="2866994" cy="2569634"/>
          </a:xfrm>
          <a:prstGeom prst="rect">
            <a:avLst/>
          </a:prstGeom>
          <a:ln>
            <a:noFill/>
          </a:ln>
          <a:effectLst>
            <a:outerShdw blurRad="57150" dist="19050" dir="5400000" algn="ctr" rotWithShape="0">
              <a:schemeClr val="accent6">
                <a:lumMod val="90000"/>
                <a:lumOff val="10000"/>
                <a:alpha val="81000"/>
              </a:schemeClr>
            </a:outerShdw>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solidFill>
                <a:schemeClr val="lt1"/>
              </a:solidFill>
            </a:endParaRPr>
          </a:p>
        </p:txBody>
      </p:sp>
      <p:sp>
        <p:nvSpPr>
          <p:cNvPr id="5" name="Title 1"/>
          <p:cNvSpPr txBox="1">
            <a:spLocks/>
          </p:cNvSpPr>
          <p:nvPr/>
        </p:nvSpPr>
        <p:spPr>
          <a:xfrm>
            <a:off x="186926" y="2014341"/>
            <a:ext cx="2866994" cy="2208336"/>
          </a:xfrm>
          <a:prstGeom prst="rect">
            <a:avLst/>
          </a:prstGeom>
        </p:spPr>
        <p:txBody>
          <a:bodyPr>
            <a:noAutofit/>
          </a:bodyPr>
          <a:lstStyle>
            <a:lvl1pPr algn="l" defTabSz="914400" rtl="0" eaLnBrk="1" latinLnBrk="0" hangingPunct="1">
              <a:lnSpc>
                <a:spcPct val="90000"/>
              </a:lnSpc>
              <a:spcBef>
                <a:spcPct val="0"/>
              </a:spcBef>
              <a:buNone/>
              <a:defRPr sz="3200" b="1" kern="1200">
                <a:solidFill>
                  <a:schemeClr val="accent1"/>
                </a:solidFill>
                <a:latin typeface="+mj-lt"/>
                <a:ea typeface="+mj-ea"/>
                <a:cs typeface="+mj-cs"/>
              </a:defRPr>
            </a:lvl1pPr>
          </a:lstStyle>
          <a:p>
            <a:pPr algn="ctr">
              <a:lnSpc>
                <a:spcPct val="120000"/>
              </a:lnSpc>
            </a:pPr>
            <a:r>
              <a:rPr lang="en-CA" sz="2400" dirty="0" smtClean="0">
                <a:solidFill>
                  <a:schemeClr val="bg1"/>
                </a:solidFill>
                <a:effectLst>
                  <a:outerShdw blurRad="50800" dist="38100" dir="2700000" algn="tl" rotWithShape="0">
                    <a:prstClr val="black">
                      <a:alpha val="40000"/>
                    </a:prstClr>
                  </a:outerShdw>
                </a:effectLst>
              </a:rPr>
              <a:t>Checklist Documenting Efforts to Identify Maximally Tolerated Statin-based Therapeutic Regimen</a:t>
            </a:r>
            <a:endParaRPr lang="en-CA" sz="2400" dirty="0">
              <a:solidFill>
                <a:schemeClr val="bg1"/>
              </a:solid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5530886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Down Arrow 111"/>
          <p:cNvSpPr/>
          <p:nvPr/>
        </p:nvSpPr>
        <p:spPr>
          <a:xfrm flipV="1">
            <a:off x="4510119" y="901700"/>
            <a:ext cx="184647" cy="437643"/>
          </a:xfrm>
          <a:prstGeom prst="downArrow">
            <a:avLst/>
          </a:prstGeom>
          <a:solidFill>
            <a:schemeClr val="accent1">
              <a:lumMod val="50000"/>
            </a:schemeClr>
          </a:solidFill>
          <a:ln>
            <a:noFill/>
          </a:ln>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111" name="Rectangle 110"/>
          <p:cNvSpPr/>
          <p:nvPr/>
        </p:nvSpPr>
        <p:spPr>
          <a:xfrm>
            <a:off x="355600" y="812760"/>
            <a:ext cx="8508049" cy="254038"/>
          </a:xfrm>
          <a:prstGeom prst="rect">
            <a:avLst/>
          </a:prstGeom>
          <a:gradFill flip="none" rotWithShape="1">
            <a:gsLst>
              <a:gs pos="21000">
                <a:srgbClr val="660066"/>
              </a:gs>
              <a:gs pos="100000">
                <a:srgbClr val="8B2388"/>
              </a:gs>
            </a:gsLst>
            <a:lin ang="16200000" scaled="0"/>
            <a:tileRect/>
          </a:gradFill>
          <a:ln>
            <a:noFill/>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0" name="Down Arrow 109"/>
          <p:cNvSpPr/>
          <p:nvPr/>
        </p:nvSpPr>
        <p:spPr>
          <a:xfrm flipV="1">
            <a:off x="7494621" y="1363144"/>
            <a:ext cx="184646" cy="327566"/>
          </a:xfrm>
          <a:prstGeom prst="downArrow">
            <a:avLst/>
          </a:prstGeom>
          <a:solidFill>
            <a:schemeClr val="accent1">
              <a:lumMod val="50000"/>
            </a:schemeClr>
          </a:solidFill>
          <a:ln>
            <a:noFill/>
          </a:ln>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108" name="Rectangle 107"/>
          <p:cNvSpPr/>
          <p:nvPr/>
        </p:nvSpPr>
        <p:spPr>
          <a:xfrm>
            <a:off x="6404100" y="1640596"/>
            <a:ext cx="2308100" cy="86615"/>
          </a:xfrm>
          <a:prstGeom prst="rect">
            <a:avLst/>
          </a:prstGeom>
          <a:solidFill>
            <a:schemeClr val="accent1">
              <a:lumMod val="50000"/>
            </a:schemeClr>
          </a:solidFill>
          <a:ln>
            <a:noFill/>
          </a:ln>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4" name="Text Placeholder 3"/>
          <p:cNvSpPr>
            <a:spLocks noGrp="1"/>
          </p:cNvSpPr>
          <p:nvPr>
            <p:ph type="body" sz="quarter" idx="13"/>
          </p:nvPr>
        </p:nvSpPr>
        <p:spPr>
          <a:xfrm>
            <a:off x="369888" y="6477776"/>
            <a:ext cx="8483600" cy="365125"/>
          </a:xfrm>
        </p:spPr>
        <p:txBody>
          <a:bodyPr/>
          <a:lstStyle/>
          <a:p>
            <a:r>
              <a:rPr lang="en-CA" sz="900" dirty="0" smtClean="0"/>
              <a:t>Mancini et al, DOI: </a:t>
            </a:r>
            <a:r>
              <a:rPr lang="en-CA" sz="900" dirty="0" smtClean="0">
                <a:hlinkClick r:id="rId2"/>
              </a:rPr>
              <a:t>http://dx.doi.org/10.1016/j.cjca.2016.01.003</a:t>
            </a:r>
            <a:r>
              <a:rPr lang="en-CA" sz="900" dirty="0" smtClean="0"/>
              <a:t>:</a:t>
            </a:r>
          </a:p>
        </p:txBody>
      </p:sp>
      <p:sp>
        <p:nvSpPr>
          <p:cNvPr id="2" name="Title 1"/>
          <p:cNvSpPr>
            <a:spLocks noGrp="1"/>
          </p:cNvSpPr>
          <p:nvPr>
            <p:ph type="title" idx="4294967295"/>
          </p:nvPr>
        </p:nvSpPr>
        <p:spPr>
          <a:xfrm>
            <a:off x="273843" y="-334963"/>
            <a:ext cx="8558213" cy="979488"/>
          </a:xfrm>
        </p:spPr>
        <p:txBody>
          <a:bodyPr/>
          <a:lstStyle/>
          <a:p>
            <a:r>
              <a:rPr lang="en-CA" sz="2800" dirty="0"/>
              <a:t>Management of Symptoms of Myalgia and/or </a:t>
            </a:r>
            <a:r>
              <a:rPr lang="en-CA" sz="2800" dirty="0" err="1"/>
              <a:t>HyperCKemia</a:t>
            </a:r>
            <a:endParaRPr lang="en-CA" sz="3000" dirty="0"/>
          </a:p>
        </p:txBody>
      </p:sp>
      <p:cxnSp>
        <p:nvCxnSpPr>
          <p:cNvPr id="5" name="Straight Connector 4"/>
          <p:cNvCxnSpPr/>
          <p:nvPr/>
        </p:nvCxnSpPr>
        <p:spPr>
          <a:xfrm>
            <a:off x="364672" y="682736"/>
            <a:ext cx="8435238" cy="944"/>
          </a:xfrm>
          <a:prstGeom prst="line">
            <a:avLst/>
          </a:prstGeom>
          <a:ln w="76200">
            <a:gradFill flip="none" rotWithShape="1">
              <a:gsLst>
                <a:gs pos="0">
                  <a:schemeClr val="bg1"/>
                </a:gs>
                <a:gs pos="74000">
                  <a:schemeClr val="accent2"/>
                </a:gs>
                <a:gs pos="83000">
                  <a:schemeClr val="accent2"/>
                </a:gs>
                <a:gs pos="100000">
                  <a:schemeClr val="accent2"/>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355600" y="6138295"/>
            <a:ext cx="8508049" cy="457238"/>
          </a:xfrm>
          <a:prstGeom prst="rect">
            <a:avLst/>
          </a:prstGeom>
          <a:gradFill flip="none" rotWithShape="1">
            <a:gsLst>
              <a:gs pos="21000">
                <a:srgbClr val="660066"/>
              </a:gs>
              <a:gs pos="100000">
                <a:srgbClr val="8B2388"/>
              </a:gs>
            </a:gsLst>
            <a:lin ang="16200000" scaled="0"/>
            <a:tileRect/>
          </a:gradFill>
          <a:ln>
            <a:noFill/>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Snip Same Side Corner Rectangle 7"/>
          <p:cNvSpPr/>
          <p:nvPr/>
        </p:nvSpPr>
        <p:spPr>
          <a:xfrm flipV="1">
            <a:off x="2815060" y="3435603"/>
            <a:ext cx="1325172" cy="788056"/>
          </a:xfrm>
          <a:prstGeom prst="snip2SameRect">
            <a:avLst/>
          </a:prstGeom>
          <a:ln>
            <a:no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9" name="TextBox 8"/>
          <p:cNvSpPr txBox="1"/>
          <p:nvPr/>
        </p:nvSpPr>
        <p:spPr>
          <a:xfrm>
            <a:off x="2772693" y="3443919"/>
            <a:ext cx="1433188" cy="784830"/>
          </a:xfrm>
          <a:prstGeom prst="rect">
            <a:avLst/>
          </a:prstGeom>
          <a:noFill/>
        </p:spPr>
        <p:txBody>
          <a:bodyPr wrap="square" rtlCol="0">
            <a:spAutoFit/>
          </a:bodyPr>
          <a:lstStyle/>
          <a:p>
            <a:pPr marL="73152" indent="-73152">
              <a:lnSpc>
                <a:spcPts val="970"/>
              </a:lnSpc>
              <a:spcAft>
                <a:spcPts val="150"/>
              </a:spcAft>
              <a:buFont typeface="Wingdings" charset="2"/>
              <a:buChar char="§"/>
            </a:pPr>
            <a:r>
              <a:rPr lang="en-US" sz="800" b="1" dirty="0" smtClean="0"/>
              <a:t>STOP STATIN</a:t>
            </a:r>
          </a:p>
          <a:p>
            <a:pPr marL="73152" indent="-73152">
              <a:lnSpc>
                <a:spcPts val="970"/>
              </a:lnSpc>
              <a:spcAft>
                <a:spcPts val="150"/>
              </a:spcAft>
              <a:buFont typeface="Wingdings" charset="2"/>
              <a:buChar char="§"/>
            </a:pPr>
            <a:r>
              <a:rPr lang="en-US" sz="800" b="1" dirty="0" smtClean="0"/>
              <a:t>ASSESS if rhabdomyolysis </a:t>
            </a:r>
            <a:br>
              <a:rPr lang="en-US" sz="800" b="1" dirty="0" smtClean="0"/>
            </a:br>
            <a:r>
              <a:rPr lang="en-US" sz="800" b="1" dirty="0" smtClean="0"/>
              <a:t>has impaired renal function (CONSIDER urine myoglobin)</a:t>
            </a:r>
          </a:p>
          <a:p>
            <a:pPr marL="73152" indent="-73152">
              <a:lnSpc>
                <a:spcPts val="970"/>
              </a:lnSpc>
              <a:spcAft>
                <a:spcPts val="150"/>
              </a:spcAft>
              <a:buFont typeface="Wingdings" charset="2"/>
              <a:buChar char="§"/>
            </a:pPr>
            <a:r>
              <a:rPr lang="en-US" sz="800" b="1" dirty="0" smtClean="0"/>
              <a:t>REHYDRATE as warranted</a:t>
            </a:r>
            <a:endParaRPr lang="en-US" sz="800" b="1" dirty="0"/>
          </a:p>
        </p:txBody>
      </p:sp>
      <p:sp>
        <p:nvSpPr>
          <p:cNvPr id="15" name="Snip Same Side Corner Rectangle 14"/>
          <p:cNvSpPr/>
          <p:nvPr/>
        </p:nvSpPr>
        <p:spPr>
          <a:xfrm flipV="1">
            <a:off x="2820411" y="4345250"/>
            <a:ext cx="1325172" cy="761303"/>
          </a:xfrm>
          <a:prstGeom prst="snip2SameRect">
            <a:avLst/>
          </a:prstGeom>
          <a:ln>
            <a:no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16" name="TextBox 15"/>
          <p:cNvSpPr txBox="1"/>
          <p:nvPr/>
        </p:nvSpPr>
        <p:spPr>
          <a:xfrm>
            <a:off x="2778044" y="4369134"/>
            <a:ext cx="1433188" cy="733534"/>
          </a:xfrm>
          <a:prstGeom prst="rect">
            <a:avLst/>
          </a:prstGeom>
          <a:noFill/>
        </p:spPr>
        <p:txBody>
          <a:bodyPr wrap="square" rtlCol="0">
            <a:spAutoFit/>
          </a:bodyPr>
          <a:lstStyle/>
          <a:p>
            <a:pPr marL="73152" indent="-73152">
              <a:lnSpc>
                <a:spcPts val="970"/>
              </a:lnSpc>
              <a:spcAft>
                <a:spcPts val="150"/>
              </a:spcAft>
              <a:buFont typeface="Wingdings" charset="2"/>
              <a:buChar char="§"/>
            </a:pPr>
            <a:r>
              <a:rPr lang="en-US" sz="800" b="1" dirty="0" smtClean="0"/>
              <a:t>RECONSIDER predisposing factors and </a:t>
            </a:r>
            <a:r>
              <a:rPr lang="en-US" sz="800" b="1" cap="all" dirty="0" smtClean="0"/>
              <a:t>treat</a:t>
            </a:r>
            <a:r>
              <a:rPr lang="en-US" sz="800" b="1" dirty="0" smtClean="0"/>
              <a:t> or </a:t>
            </a:r>
            <a:r>
              <a:rPr lang="en-US" sz="800" b="1" cap="all" dirty="0" smtClean="0"/>
              <a:t>eliminate</a:t>
            </a:r>
            <a:r>
              <a:rPr lang="en-US" sz="800" b="1" dirty="0" smtClean="0"/>
              <a:t>, if possible</a:t>
            </a:r>
          </a:p>
          <a:p>
            <a:pPr marL="73152" indent="-73152">
              <a:lnSpc>
                <a:spcPts val="970"/>
              </a:lnSpc>
              <a:spcAft>
                <a:spcPts val="150"/>
              </a:spcAft>
              <a:buFont typeface="Wingdings" charset="2"/>
              <a:buChar char="§"/>
            </a:pPr>
            <a:r>
              <a:rPr lang="en-US" sz="800" b="1" dirty="0" smtClean="0"/>
              <a:t>FOLLOW until CK ≤ ULN</a:t>
            </a:r>
            <a:br>
              <a:rPr lang="en-US" sz="800" b="1" dirty="0" smtClean="0"/>
            </a:br>
            <a:r>
              <a:rPr lang="en-US" sz="800" b="1" dirty="0" smtClean="0"/>
              <a:t>and asymptomatic</a:t>
            </a:r>
            <a:endParaRPr lang="en-US" sz="800" b="1" dirty="0"/>
          </a:p>
        </p:txBody>
      </p:sp>
      <p:sp>
        <p:nvSpPr>
          <p:cNvPr id="18" name="Snip Same Side Corner Rectangle 17"/>
          <p:cNvSpPr/>
          <p:nvPr/>
        </p:nvSpPr>
        <p:spPr>
          <a:xfrm flipV="1">
            <a:off x="2815060" y="5233493"/>
            <a:ext cx="1325172" cy="745252"/>
          </a:xfrm>
          <a:prstGeom prst="snip2SameRect">
            <a:avLst/>
          </a:prstGeom>
          <a:ln>
            <a:no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17" name="Down Arrow 16"/>
          <p:cNvSpPr/>
          <p:nvPr/>
        </p:nvSpPr>
        <p:spPr>
          <a:xfrm>
            <a:off x="3424827" y="5053046"/>
            <a:ext cx="162679" cy="230087"/>
          </a:xfrm>
          <a:prstGeom prst="downArrow">
            <a:avLst/>
          </a:prstGeom>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21" name="Down Arrow 20"/>
          <p:cNvSpPr/>
          <p:nvPr/>
        </p:nvSpPr>
        <p:spPr>
          <a:xfrm>
            <a:off x="3408773" y="4154102"/>
            <a:ext cx="162679" cy="230087"/>
          </a:xfrm>
          <a:prstGeom prst="downArrow">
            <a:avLst/>
          </a:prstGeom>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22" name="TextBox 21"/>
          <p:cNvSpPr txBox="1"/>
          <p:nvPr/>
        </p:nvSpPr>
        <p:spPr>
          <a:xfrm>
            <a:off x="2778044" y="5370229"/>
            <a:ext cx="1433188" cy="461665"/>
          </a:xfrm>
          <a:prstGeom prst="rect">
            <a:avLst/>
          </a:prstGeom>
          <a:noFill/>
        </p:spPr>
        <p:txBody>
          <a:bodyPr wrap="square" rtlCol="0">
            <a:spAutoFit/>
          </a:bodyPr>
          <a:lstStyle/>
          <a:p>
            <a:pPr marL="73152" indent="-73152">
              <a:lnSpc>
                <a:spcPts val="970"/>
              </a:lnSpc>
              <a:spcAft>
                <a:spcPts val="150"/>
              </a:spcAft>
              <a:buFont typeface="Wingdings" charset="2"/>
              <a:buChar char="§"/>
            </a:pPr>
            <a:r>
              <a:rPr lang="en-US" sz="800" b="1" dirty="0" smtClean="0"/>
              <a:t>CONSIDER referral to </a:t>
            </a:r>
            <a:br>
              <a:rPr lang="en-US" sz="800" b="1" dirty="0" smtClean="0"/>
            </a:br>
            <a:r>
              <a:rPr lang="en-US" sz="800" b="1" dirty="0" smtClean="0"/>
              <a:t>specialist to weigh risk and benefits of restarting </a:t>
            </a:r>
            <a:r>
              <a:rPr lang="en-US" sz="800" b="1" dirty="0" err="1" smtClean="0"/>
              <a:t>statins</a:t>
            </a:r>
            <a:endParaRPr lang="en-US" sz="800" b="1" dirty="0"/>
          </a:p>
        </p:txBody>
      </p:sp>
      <p:sp>
        <p:nvSpPr>
          <p:cNvPr id="23" name="Down Arrow 22"/>
          <p:cNvSpPr/>
          <p:nvPr/>
        </p:nvSpPr>
        <p:spPr>
          <a:xfrm>
            <a:off x="3403423" y="5941288"/>
            <a:ext cx="162679" cy="230087"/>
          </a:xfrm>
          <a:prstGeom prst="downArrow">
            <a:avLst/>
          </a:prstGeom>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26" name="Snip Same Side Corner Rectangle 25"/>
          <p:cNvSpPr/>
          <p:nvPr/>
        </p:nvSpPr>
        <p:spPr>
          <a:xfrm flipV="1">
            <a:off x="2789416" y="2816386"/>
            <a:ext cx="1325172" cy="496866"/>
          </a:xfrm>
          <a:prstGeom prst="snip2SameRect">
            <a:avLst/>
          </a:prstGeom>
          <a:ln>
            <a:no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27" name="TextBox 26"/>
          <p:cNvSpPr txBox="1"/>
          <p:nvPr/>
        </p:nvSpPr>
        <p:spPr>
          <a:xfrm>
            <a:off x="2740636" y="2828431"/>
            <a:ext cx="1358397" cy="455851"/>
          </a:xfrm>
          <a:prstGeom prst="rect">
            <a:avLst/>
          </a:prstGeom>
          <a:noFill/>
        </p:spPr>
        <p:txBody>
          <a:bodyPr wrap="square" rtlCol="0">
            <a:spAutoFit/>
          </a:bodyPr>
          <a:lstStyle/>
          <a:p>
            <a:pPr marL="91440" indent="-91440" algn="ctr">
              <a:lnSpc>
                <a:spcPts val="770"/>
              </a:lnSpc>
              <a:spcAft>
                <a:spcPts val="150"/>
              </a:spcAft>
            </a:pPr>
            <a:r>
              <a:rPr lang="en-US" sz="800" b="1" dirty="0" smtClean="0"/>
              <a:t>CK &gt; 10 times ULN</a:t>
            </a:r>
          </a:p>
          <a:p>
            <a:pPr marL="91440" indent="-91440" algn="ctr">
              <a:lnSpc>
                <a:spcPts val="770"/>
              </a:lnSpc>
              <a:spcAft>
                <a:spcPts val="150"/>
              </a:spcAft>
            </a:pPr>
            <a:r>
              <a:rPr lang="en-US" sz="800" b="1" dirty="0" smtClean="0"/>
              <a:t>Moderate / Severe</a:t>
            </a:r>
          </a:p>
          <a:p>
            <a:pPr marL="91440" indent="-91440" algn="ctr">
              <a:lnSpc>
                <a:spcPts val="770"/>
              </a:lnSpc>
              <a:spcAft>
                <a:spcPts val="150"/>
              </a:spcAft>
            </a:pPr>
            <a:r>
              <a:rPr lang="en-US" sz="800" b="1" dirty="0" err="1" smtClean="0"/>
              <a:t>hyperCKemia</a:t>
            </a:r>
            <a:endParaRPr lang="en-US" sz="800" b="1" dirty="0"/>
          </a:p>
        </p:txBody>
      </p:sp>
      <p:sp>
        <p:nvSpPr>
          <p:cNvPr id="28" name="Down Arrow 27"/>
          <p:cNvSpPr/>
          <p:nvPr/>
        </p:nvSpPr>
        <p:spPr>
          <a:xfrm>
            <a:off x="3383129" y="3258768"/>
            <a:ext cx="162679" cy="215013"/>
          </a:xfrm>
          <a:prstGeom prst="downArrow">
            <a:avLst/>
          </a:prstGeom>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36" name="TextBox 35"/>
          <p:cNvSpPr txBox="1"/>
          <p:nvPr/>
        </p:nvSpPr>
        <p:spPr>
          <a:xfrm>
            <a:off x="2219376" y="6139715"/>
            <a:ext cx="5360845" cy="425758"/>
          </a:xfrm>
          <a:prstGeom prst="rect">
            <a:avLst/>
          </a:prstGeom>
          <a:noFill/>
        </p:spPr>
        <p:txBody>
          <a:bodyPr wrap="square" rtlCol="0">
            <a:spAutoFit/>
          </a:bodyPr>
          <a:lstStyle/>
          <a:p>
            <a:pPr marL="91440" indent="-91440">
              <a:lnSpc>
                <a:spcPts val="1180"/>
              </a:lnSpc>
              <a:spcAft>
                <a:spcPts val="200"/>
              </a:spcAft>
              <a:buFont typeface="Wingdings" charset="2"/>
              <a:buChar char="§"/>
            </a:pPr>
            <a:r>
              <a:rPr lang="en-US" sz="1000" b="1" dirty="0" smtClean="0">
                <a:solidFill>
                  <a:schemeClr val="bg1"/>
                </a:solidFill>
              </a:rPr>
              <a:t>CONSIDER </a:t>
            </a:r>
            <a:r>
              <a:rPr lang="en-US" sz="1000" b="1" dirty="0" err="1" smtClean="0">
                <a:solidFill>
                  <a:schemeClr val="bg1"/>
                </a:solidFill>
              </a:rPr>
              <a:t>nonstatin</a:t>
            </a:r>
            <a:r>
              <a:rPr lang="en-US" sz="1000" b="1" dirty="0" smtClean="0">
                <a:solidFill>
                  <a:schemeClr val="bg1"/>
                </a:solidFill>
              </a:rPr>
              <a:t> drugs as adjuncts or replacement agents to achieve lipid targets</a:t>
            </a:r>
          </a:p>
          <a:p>
            <a:pPr marL="91440" indent="-91440">
              <a:lnSpc>
                <a:spcPts val="1180"/>
              </a:lnSpc>
              <a:spcAft>
                <a:spcPts val="200"/>
              </a:spcAft>
              <a:buFont typeface="Wingdings" charset="2"/>
              <a:buChar char="§"/>
            </a:pPr>
            <a:r>
              <a:rPr lang="en-US" sz="1000" b="1" dirty="0" smtClean="0">
                <a:solidFill>
                  <a:schemeClr val="bg1"/>
                </a:solidFill>
              </a:rPr>
              <a:t>CONTINUE to emphasize dietary and health behavior measures to diminish need for pharmacotherapy</a:t>
            </a:r>
            <a:endParaRPr lang="en-US" sz="1000" b="1" dirty="0">
              <a:solidFill>
                <a:schemeClr val="bg1"/>
              </a:solidFill>
            </a:endParaRPr>
          </a:p>
        </p:txBody>
      </p:sp>
      <p:sp>
        <p:nvSpPr>
          <p:cNvPr id="40" name="Oval 39"/>
          <p:cNvSpPr/>
          <p:nvPr/>
        </p:nvSpPr>
        <p:spPr>
          <a:xfrm>
            <a:off x="7383005" y="1143967"/>
            <a:ext cx="392905" cy="392905"/>
          </a:xfrm>
          <a:prstGeom prst="ellipse">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41" name="TextBox 40"/>
          <p:cNvSpPr txBox="1"/>
          <p:nvPr/>
        </p:nvSpPr>
        <p:spPr>
          <a:xfrm>
            <a:off x="7383003" y="1261918"/>
            <a:ext cx="385351" cy="212879"/>
          </a:xfrm>
          <a:prstGeom prst="rect">
            <a:avLst/>
          </a:prstGeom>
          <a:noFill/>
        </p:spPr>
        <p:txBody>
          <a:bodyPr wrap="square" rtlCol="0">
            <a:spAutoFit/>
          </a:bodyPr>
          <a:lstStyle/>
          <a:p>
            <a:pPr marL="91440" indent="-91440" algn="ctr">
              <a:lnSpc>
                <a:spcPts val="900"/>
              </a:lnSpc>
              <a:spcAft>
                <a:spcPts val="200"/>
              </a:spcAft>
            </a:pPr>
            <a:r>
              <a:rPr lang="en-US" sz="950" b="1" dirty="0" smtClean="0">
                <a:solidFill>
                  <a:schemeClr val="bg1"/>
                </a:solidFill>
              </a:rPr>
              <a:t>NO</a:t>
            </a:r>
            <a:endParaRPr lang="en-US" sz="950" b="1" dirty="0">
              <a:solidFill>
                <a:schemeClr val="bg1"/>
              </a:solidFill>
            </a:endParaRPr>
          </a:p>
        </p:txBody>
      </p:sp>
      <p:sp>
        <p:nvSpPr>
          <p:cNvPr id="32" name="TextBox 31"/>
          <p:cNvSpPr txBox="1"/>
          <p:nvPr/>
        </p:nvSpPr>
        <p:spPr>
          <a:xfrm>
            <a:off x="499533" y="842432"/>
            <a:ext cx="8255000" cy="219291"/>
          </a:xfrm>
          <a:prstGeom prst="rect">
            <a:avLst/>
          </a:prstGeom>
          <a:noFill/>
        </p:spPr>
        <p:txBody>
          <a:bodyPr wrap="square" rtlCol="0">
            <a:spAutoFit/>
          </a:bodyPr>
          <a:lstStyle/>
          <a:p>
            <a:pPr marL="91440" indent="-91440" algn="ctr">
              <a:lnSpc>
                <a:spcPts val="900"/>
              </a:lnSpc>
              <a:spcAft>
                <a:spcPts val="200"/>
              </a:spcAft>
            </a:pPr>
            <a:r>
              <a:rPr lang="en-US" sz="1200" b="1" dirty="0" smtClean="0">
                <a:solidFill>
                  <a:schemeClr val="bg1"/>
                </a:solidFill>
              </a:rPr>
              <a:t>SYMPTOMS OF MUSCLE PAIN OR WEAKNESS ON STATIN?</a:t>
            </a:r>
            <a:endParaRPr lang="en-US" sz="1200" b="1" dirty="0">
              <a:solidFill>
                <a:schemeClr val="bg1"/>
              </a:solidFill>
            </a:endParaRPr>
          </a:p>
        </p:txBody>
      </p:sp>
      <p:sp>
        <p:nvSpPr>
          <p:cNvPr id="51" name="Rounded Rectangle 50"/>
          <p:cNvSpPr/>
          <p:nvPr/>
        </p:nvSpPr>
        <p:spPr>
          <a:xfrm>
            <a:off x="8270163" y="1925720"/>
            <a:ext cx="772237" cy="333389"/>
          </a:xfrm>
          <a:prstGeom prst="roundRect">
            <a:avLst/>
          </a:prstGeom>
          <a:gradFill>
            <a:gsLst>
              <a:gs pos="0">
                <a:schemeClr val="accent3">
                  <a:lumMod val="60000"/>
                  <a:lumOff val="40000"/>
                </a:schemeClr>
              </a:gs>
              <a:gs pos="50000">
                <a:schemeClr val="accent3">
                  <a:satMod val="110000"/>
                  <a:lumMod val="100000"/>
                  <a:shade val="100000"/>
                </a:schemeClr>
              </a:gs>
              <a:gs pos="100000">
                <a:schemeClr val="accent3">
                  <a:lumMod val="99000"/>
                  <a:satMod val="120000"/>
                  <a:shade val="78000"/>
                </a:schemeClr>
              </a:gs>
            </a:gsLst>
          </a:gradFill>
          <a:ln/>
          <a:effectLst>
            <a:outerShdw blurRad="50800" dist="38100" dir="2700000">
              <a:schemeClr val="accent6">
                <a:lumMod val="90000"/>
                <a:lumOff val="10000"/>
                <a:alpha val="81000"/>
              </a:scheme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53" name="TextBox 52"/>
          <p:cNvSpPr txBox="1"/>
          <p:nvPr/>
        </p:nvSpPr>
        <p:spPr>
          <a:xfrm>
            <a:off x="8280688" y="1993167"/>
            <a:ext cx="693979" cy="212879"/>
          </a:xfrm>
          <a:prstGeom prst="rect">
            <a:avLst/>
          </a:prstGeom>
          <a:noFill/>
        </p:spPr>
        <p:txBody>
          <a:bodyPr wrap="square" rtlCol="0">
            <a:spAutoFit/>
          </a:bodyPr>
          <a:lstStyle/>
          <a:p>
            <a:pPr marL="91440" indent="-91440" algn="ctr">
              <a:lnSpc>
                <a:spcPts val="900"/>
              </a:lnSpc>
              <a:spcAft>
                <a:spcPts val="200"/>
              </a:spcAft>
            </a:pPr>
            <a:r>
              <a:rPr lang="en-US" sz="950" b="1" dirty="0" smtClean="0">
                <a:solidFill>
                  <a:schemeClr val="bg1"/>
                </a:solidFill>
              </a:rPr>
              <a:t>CK ≤ ULN</a:t>
            </a:r>
            <a:endParaRPr lang="en-US" sz="950" b="1" dirty="0">
              <a:solidFill>
                <a:schemeClr val="bg1"/>
              </a:solidFill>
            </a:endParaRPr>
          </a:p>
        </p:txBody>
      </p:sp>
      <p:sp>
        <p:nvSpPr>
          <p:cNvPr id="54" name="Snip Same Side Corner Rectangle 53"/>
          <p:cNvSpPr/>
          <p:nvPr/>
        </p:nvSpPr>
        <p:spPr>
          <a:xfrm flipV="1">
            <a:off x="4364042" y="3435604"/>
            <a:ext cx="1325172" cy="788056"/>
          </a:xfrm>
          <a:prstGeom prst="snip2SameRect">
            <a:avLst/>
          </a:prstGeom>
          <a:ln>
            <a:no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55" name="TextBox 54"/>
          <p:cNvSpPr txBox="1"/>
          <p:nvPr/>
        </p:nvSpPr>
        <p:spPr>
          <a:xfrm>
            <a:off x="4321675" y="3443920"/>
            <a:ext cx="1433188" cy="784830"/>
          </a:xfrm>
          <a:prstGeom prst="rect">
            <a:avLst/>
          </a:prstGeom>
          <a:noFill/>
        </p:spPr>
        <p:txBody>
          <a:bodyPr wrap="square" rtlCol="0">
            <a:spAutoFit/>
          </a:bodyPr>
          <a:lstStyle/>
          <a:p>
            <a:pPr marL="73152" indent="-73152">
              <a:lnSpc>
                <a:spcPts val="970"/>
              </a:lnSpc>
              <a:spcAft>
                <a:spcPts val="150"/>
              </a:spcAft>
              <a:buFont typeface="Wingdings" charset="2"/>
              <a:buChar char="§"/>
            </a:pPr>
            <a:r>
              <a:rPr lang="en-US" sz="800" b="1" dirty="0" smtClean="0"/>
              <a:t>STOP STATIN</a:t>
            </a:r>
          </a:p>
          <a:p>
            <a:pPr marL="73152" indent="-73152">
              <a:lnSpc>
                <a:spcPts val="970"/>
              </a:lnSpc>
              <a:spcAft>
                <a:spcPts val="150"/>
              </a:spcAft>
              <a:buFont typeface="Wingdings" charset="2"/>
              <a:buChar char="§"/>
            </a:pPr>
            <a:r>
              <a:rPr lang="en-US" sz="800" b="1" dirty="0" smtClean="0"/>
              <a:t>ASSESS if rhabdomyolysis </a:t>
            </a:r>
            <a:br>
              <a:rPr lang="en-US" sz="800" b="1" dirty="0" smtClean="0"/>
            </a:br>
            <a:r>
              <a:rPr lang="en-US" sz="800" b="1" dirty="0" smtClean="0"/>
              <a:t>has impaired renal function (CONSIDER urine myoglobin)</a:t>
            </a:r>
          </a:p>
          <a:p>
            <a:pPr marL="73152" indent="-73152">
              <a:lnSpc>
                <a:spcPts val="970"/>
              </a:lnSpc>
              <a:spcAft>
                <a:spcPts val="150"/>
              </a:spcAft>
              <a:buFont typeface="Wingdings" charset="2"/>
              <a:buChar char="§"/>
            </a:pPr>
            <a:r>
              <a:rPr lang="en-US" sz="800" b="1" dirty="0" smtClean="0"/>
              <a:t>REHYDRATE as warranted</a:t>
            </a:r>
            <a:endParaRPr lang="en-US" sz="800" b="1" dirty="0"/>
          </a:p>
        </p:txBody>
      </p:sp>
      <p:sp>
        <p:nvSpPr>
          <p:cNvPr id="56" name="Snip Same Side Corner Rectangle 55"/>
          <p:cNvSpPr/>
          <p:nvPr/>
        </p:nvSpPr>
        <p:spPr>
          <a:xfrm flipV="1">
            <a:off x="4369393" y="4345251"/>
            <a:ext cx="1325172" cy="761303"/>
          </a:xfrm>
          <a:prstGeom prst="snip2SameRect">
            <a:avLst/>
          </a:prstGeom>
          <a:ln>
            <a:no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57" name="TextBox 56"/>
          <p:cNvSpPr txBox="1"/>
          <p:nvPr/>
        </p:nvSpPr>
        <p:spPr>
          <a:xfrm>
            <a:off x="4327026" y="4369135"/>
            <a:ext cx="1433188" cy="733534"/>
          </a:xfrm>
          <a:prstGeom prst="rect">
            <a:avLst/>
          </a:prstGeom>
          <a:noFill/>
        </p:spPr>
        <p:txBody>
          <a:bodyPr wrap="square" rtlCol="0">
            <a:spAutoFit/>
          </a:bodyPr>
          <a:lstStyle/>
          <a:p>
            <a:pPr marL="73152" indent="-73152">
              <a:lnSpc>
                <a:spcPts val="970"/>
              </a:lnSpc>
              <a:spcAft>
                <a:spcPts val="150"/>
              </a:spcAft>
              <a:buFont typeface="Wingdings" charset="2"/>
              <a:buChar char="§"/>
            </a:pPr>
            <a:r>
              <a:rPr lang="en-US" sz="800" b="1" dirty="0" smtClean="0"/>
              <a:t>RECONSIDER predisposing factors and </a:t>
            </a:r>
            <a:r>
              <a:rPr lang="en-US" sz="800" b="1" cap="all" dirty="0" smtClean="0"/>
              <a:t>treat</a:t>
            </a:r>
            <a:r>
              <a:rPr lang="en-US" sz="800" b="1" dirty="0" smtClean="0"/>
              <a:t> or </a:t>
            </a:r>
            <a:r>
              <a:rPr lang="en-US" sz="800" b="1" cap="all" dirty="0" smtClean="0"/>
              <a:t>eliminate</a:t>
            </a:r>
            <a:r>
              <a:rPr lang="en-US" sz="800" b="1" dirty="0" smtClean="0"/>
              <a:t>, if possible</a:t>
            </a:r>
          </a:p>
          <a:p>
            <a:pPr marL="73152" indent="-73152">
              <a:lnSpc>
                <a:spcPts val="970"/>
              </a:lnSpc>
              <a:spcAft>
                <a:spcPts val="150"/>
              </a:spcAft>
              <a:buFont typeface="Wingdings" charset="2"/>
              <a:buChar char="§"/>
            </a:pPr>
            <a:r>
              <a:rPr lang="en-US" sz="800" b="1" dirty="0" smtClean="0"/>
              <a:t>FOLLOW until CK ≤ ULN</a:t>
            </a:r>
            <a:br>
              <a:rPr lang="en-US" sz="800" b="1" dirty="0" smtClean="0"/>
            </a:br>
            <a:endParaRPr lang="en-US" sz="800" b="1" dirty="0"/>
          </a:p>
        </p:txBody>
      </p:sp>
      <p:sp>
        <p:nvSpPr>
          <p:cNvPr id="58" name="Snip Same Side Corner Rectangle 57"/>
          <p:cNvSpPr/>
          <p:nvPr/>
        </p:nvSpPr>
        <p:spPr>
          <a:xfrm flipV="1">
            <a:off x="4364042" y="5233494"/>
            <a:ext cx="1325172" cy="745252"/>
          </a:xfrm>
          <a:prstGeom prst="snip2SameRect">
            <a:avLst/>
          </a:prstGeom>
          <a:ln>
            <a:no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59" name="Down Arrow 58"/>
          <p:cNvSpPr/>
          <p:nvPr/>
        </p:nvSpPr>
        <p:spPr>
          <a:xfrm>
            <a:off x="4973809" y="5053047"/>
            <a:ext cx="162679" cy="230087"/>
          </a:xfrm>
          <a:prstGeom prst="downArrow">
            <a:avLst/>
          </a:prstGeom>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60" name="Down Arrow 59"/>
          <p:cNvSpPr/>
          <p:nvPr/>
        </p:nvSpPr>
        <p:spPr>
          <a:xfrm>
            <a:off x="4957755" y="4154103"/>
            <a:ext cx="162679" cy="230087"/>
          </a:xfrm>
          <a:prstGeom prst="downArrow">
            <a:avLst/>
          </a:prstGeom>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61" name="TextBox 60"/>
          <p:cNvSpPr txBox="1"/>
          <p:nvPr/>
        </p:nvSpPr>
        <p:spPr>
          <a:xfrm>
            <a:off x="4327026" y="5370229"/>
            <a:ext cx="1433188" cy="461665"/>
          </a:xfrm>
          <a:prstGeom prst="rect">
            <a:avLst/>
          </a:prstGeom>
          <a:noFill/>
        </p:spPr>
        <p:txBody>
          <a:bodyPr wrap="square" rtlCol="0">
            <a:spAutoFit/>
          </a:bodyPr>
          <a:lstStyle/>
          <a:p>
            <a:pPr marL="73152" indent="-73152">
              <a:lnSpc>
                <a:spcPts val="970"/>
              </a:lnSpc>
              <a:spcAft>
                <a:spcPts val="150"/>
              </a:spcAft>
              <a:buFont typeface="Wingdings" charset="2"/>
              <a:buChar char="§"/>
            </a:pPr>
            <a:r>
              <a:rPr lang="en-US" sz="800" b="1" dirty="0" smtClean="0"/>
              <a:t>CONSIDER referral to </a:t>
            </a:r>
            <a:br>
              <a:rPr lang="en-US" sz="800" b="1" dirty="0" smtClean="0"/>
            </a:br>
            <a:r>
              <a:rPr lang="en-US" sz="800" b="1" dirty="0" smtClean="0"/>
              <a:t>specialist to weigh risk and benefits of restarting </a:t>
            </a:r>
            <a:r>
              <a:rPr lang="en-US" sz="800" b="1" dirty="0" err="1" smtClean="0"/>
              <a:t>statins</a:t>
            </a:r>
            <a:endParaRPr lang="en-US" sz="800" b="1" dirty="0"/>
          </a:p>
        </p:txBody>
      </p:sp>
      <p:sp>
        <p:nvSpPr>
          <p:cNvPr id="62" name="Down Arrow 61"/>
          <p:cNvSpPr/>
          <p:nvPr/>
        </p:nvSpPr>
        <p:spPr>
          <a:xfrm>
            <a:off x="4952405" y="5941289"/>
            <a:ext cx="162679" cy="230087"/>
          </a:xfrm>
          <a:prstGeom prst="downArrow">
            <a:avLst/>
          </a:prstGeom>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63" name="Snip Same Side Corner Rectangle 62"/>
          <p:cNvSpPr/>
          <p:nvPr/>
        </p:nvSpPr>
        <p:spPr>
          <a:xfrm flipV="1">
            <a:off x="4338398" y="2816387"/>
            <a:ext cx="1325172" cy="496866"/>
          </a:xfrm>
          <a:prstGeom prst="snip2SameRect">
            <a:avLst/>
          </a:prstGeom>
          <a:ln>
            <a:no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64" name="TextBox 63"/>
          <p:cNvSpPr txBox="1"/>
          <p:nvPr/>
        </p:nvSpPr>
        <p:spPr>
          <a:xfrm>
            <a:off x="4289620" y="2828432"/>
            <a:ext cx="1358397" cy="455851"/>
          </a:xfrm>
          <a:prstGeom prst="rect">
            <a:avLst/>
          </a:prstGeom>
          <a:noFill/>
        </p:spPr>
        <p:txBody>
          <a:bodyPr wrap="square" rtlCol="0">
            <a:spAutoFit/>
          </a:bodyPr>
          <a:lstStyle/>
          <a:p>
            <a:pPr marL="91440" indent="-91440" algn="ctr">
              <a:lnSpc>
                <a:spcPts val="770"/>
              </a:lnSpc>
              <a:spcAft>
                <a:spcPts val="150"/>
              </a:spcAft>
            </a:pPr>
            <a:r>
              <a:rPr lang="en-US" sz="800" b="1" dirty="0" smtClean="0"/>
              <a:t>CK &gt; 10 times ULN</a:t>
            </a:r>
          </a:p>
          <a:p>
            <a:pPr marL="91440" indent="-91440" algn="ctr">
              <a:lnSpc>
                <a:spcPts val="770"/>
              </a:lnSpc>
              <a:spcAft>
                <a:spcPts val="150"/>
              </a:spcAft>
            </a:pPr>
            <a:r>
              <a:rPr lang="en-US" sz="800" b="1" dirty="0" smtClean="0"/>
              <a:t>Moderate / Severe</a:t>
            </a:r>
          </a:p>
          <a:p>
            <a:pPr marL="91440" indent="-91440" algn="ctr">
              <a:lnSpc>
                <a:spcPts val="770"/>
              </a:lnSpc>
              <a:spcAft>
                <a:spcPts val="150"/>
              </a:spcAft>
            </a:pPr>
            <a:r>
              <a:rPr lang="en-US" sz="800" b="1" dirty="0" err="1" smtClean="0"/>
              <a:t>hyperCKemia</a:t>
            </a:r>
            <a:endParaRPr lang="en-US" sz="800" b="1" dirty="0"/>
          </a:p>
        </p:txBody>
      </p:sp>
      <p:sp>
        <p:nvSpPr>
          <p:cNvPr id="65" name="Down Arrow 64"/>
          <p:cNvSpPr/>
          <p:nvPr/>
        </p:nvSpPr>
        <p:spPr>
          <a:xfrm>
            <a:off x="4932111" y="3258769"/>
            <a:ext cx="162679" cy="215013"/>
          </a:xfrm>
          <a:prstGeom prst="downArrow">
            <a:avLst/>
          </a:prstGeom>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66" name="Snip Same Side Corner Rectangle 65"/>
          <p:cNvSpPr/>
          <p:nvPr/>
        </p:nvSpPr>
        <p:spPr>
          <a:xfrm flipV="1">
            <a:off x="5796261" y="3435603"/>
            <a:ext cx="1255118" cy="788056"/>
          </a:xfrm>
          <a:prstGeom prst="snip2SameRect">
            <a:avLst/>
          </a:prstGeom>
          <a:solidFill>
            <a:schemeClr val="accent1">
              <a:lumMod val="40000"/>
              <a:lumOff val="6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7" name="TextBox 66"/>
          <p:cNvSpPr txBox="1"/>
          <p:nvPr/>
        </p:nvSpPr>
        <p:spPr>
          <a:xfrm>
            <a:off x="5753895" y="3669650"/>
            <a:ext cx="1084589" cy="221599"/>
          </a:xfrm>
          <a:prstGeom prst="rect">
            <a:avLst/>
          </a:prstGeom>
          <a:noFill/>
        </p:spPr>
        <p:txBody>
          <a:bodyPr wrap="square" rtlCol="0">
            <a:spAutoFit/>
          </a:bodyPr>
          <a:lstStyle/>
          <a:p>
            <a:pPr marL="73152" indent="-73152">
              <a:lnSpc>
                <a:spcPts val="970"/>
              </a:lnSpc>
              <a:spcAft>
                <a:spcPts val="150"/>
              </a:spcAft>
              <a:buFont typeface="Wingdings" charset="2"/>
              <a:buChar char="§"/>
            </a:pPr>
            <a:r>
              <a:rPr lang="en-US" sz="800" b="1" dirty="0" smtClean="0"/>
              <a:t>STOP STATIN</a:t>
            </a:r>
            <a:endParaRPr lang="en-US" sz="800" b="1" dirty="0"/>
          </a:p>
        </p:txBody>
      </p:sp>
      <p:sp>
        <p:nvSpPr>
          <p:cNvPr id="68" name="Snip Same Side Corner Rectangle 67"/>
          <p:cNvSpPr/>
          <p:nvPr/>
        </p:nvSpPr>
        <p:spPr>
          <a:xfrm flipV="1">
            <a:off x="5801611" y="4345250"/>
            <a:ext cx="1255118" cy="761303"/>
          </a:xfrm>
          <a:prstGeom prst="snip2SameRect">
            <a:avLst/>
          </a:prstGeom>
          <a:solidFill>
            <a:schemeClr val="accent1">
              <a:lumMod val="40000"/>
              <a:lumOff val="6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9" name="TextBox 68"/>
          <p:cNvSpPr txBox="1"/>
          <p:nvPr/>
        </p:nvSpPr>
        <p:spPr>
          <a:xfrm>
            <a:off x="5759247" y="4400269"/>
            <a:ext cx="1433188" cy="733534"/>
          </a:xfrm>
          <a:prstGeom prst="rect">
            <a:avLst/>
          </a:prstGeom>
          <a:noFill/>
        </p:spPr>
        <p:txBody>
          <a:bodyPr wrap="square" rtlCol="0">
            <a:spAutoFit/>
          </a:bodyPr>
          <a:lstStyle/>
          <a:p>
            <a:pPr marL="73152" indent="-73152">
              <a:lnSpc>
                <a:spcPts val="970"/>
              </a:lnSpc>
              <a:spcAft>
                <a:spcPts val="150"/>
              </a:spcAft>
              <a:buFont typeface="Wingdings" charset="2"/>
              <a:buChar char="§"/>
            </a:pPr>
            <a:r>
              <a:rPr lang="en-US" sz="800" b="1" dirty="0" smtClean="0"/>
              <a:t>RECONSIDER predisposing factors and </a:t>
            </a:r>
            <a:r>
              <a:rPr lang="en-US" sz="800" b="1" cap="all" dirty="0" smtClean="0"/>
              <a:t>treat</a:t>
            </a:r>
            <a:r>
              <a:rPr lang="en-US" sz="800" b="1" dirty="0" smtClean="0"/>
              <a:t> or </a:t>
            </a:r>
            <a:r>
              <a:rPr lang="en-US" sz="800" b="1" cap="all" dirty="0" smtClean="0"/>
              <a:t>eliminate</a:t>
            </a:r>
            <a:r>
              <a:rPr lang="en-US" sz="800" b="1" dirty="0" smtClean="0"/>
              <a:t>, if possible</a:t>
            </a:r>
          </a:p>
          <a:p>
            <a:pPr marL="73152" indent="-73152">
              <a:lnSpc>
                <a:spcPts val="970"/>
              </a:lnSpc>
              <a:spcAft>
                <a:spcPts val="150"/>
              </a:spcAft>
              <a:buFont typeface="Wingdings" charset="2"/>
              <a:buChar char="§"/>
            </a:pPr>
            <a:r>
              <a:rPr lang="en-US" sz="800" b="1" dirty="0" smtClean="0"/>
              <a:t>FOLLOW until CK ≤ ULN</a:t>
            </a:r>
            <a:br>
              <a:rPr lang="en-US" sz="800" b="1" dirty="0" smtClean="0"/>
            </a:br>
            <a:endParaRPr lang="en-US" sz="800" b="1" dirty="0"/>
          </a:p>
        </p:txBody>
      </p:sp>
      <p:sp>
        <p:nvSpPr>
          <p:cNvPr id="70" name="Snip Same Side Corner Rectangle 69"/>
          <p:cNvSpPr/>
          <p:nvPr/>
        </p:nvSpPr>
        <p:spPr>
          <a:xfrm flipV="1">
            <a:off x="5796261" y="5233493"/>
            <a:ext cx="1255118" cy="745252"/>
          </a:xfrm>
          <a:prstGeom prst="snip2SameRect">
            <a:avLst/>
          </a:prstGeom>
          <a:solidFill>
            <a:schemeClr val="accent1">
              <a:lumMod val="40000"/>
              <a:lumOff val="6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71" name="Down Arrow 70"/>
          <p:cNvSpPr/>
          <p:nvPr/>
        </p:nvSpPr>
        <p:spPr>
          <a:xfrm>
            <a:off x="6367111" y="5053047"/>
            <a:ext cx="162679" cy="230087"/>
          </a:xfrm>
          <a:prstGeom prst="downArrow">
            <a:avLst/>
          </a:prstGeom>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72" name="Down Arrow 71"/>
          <p:cNvSpPr/>
          <p:nvPr/>
        </p:nvSpPr>
        <p:spPr>
          <a:xfrm>
            <a:off x="6351058" y="4154103"/>
            <a:ext cx="162679" cy="230087"/>
          </a:xfrm>
          <a:prstGeom prst="downArrow">
            <a:avLst/>
          </a:prstGeom>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73" name="TextBox 72"/>
          <p:cNvSpPr txBox="1"/>
          <p:nvPr/>
        </p:nvSpPr>
        <p:spPr>
          <a:xfrm>
            <a:off x="5759247" y="5245688"/>
            <a:ext cx="1384503" cy="733534"/>
          </a:xfrm>
          <a:prstGeom prst="rect">
            <a:avLst/>
          </a:prstGeom>
          <a:noFill/>
        </p:spPr>
        <p:txBody>
          <a:bodyPr wrap="square" rtlCol="0">
            <a:spAutoFit/>
          </a:bodyPr>
          <a:lstStyle/>
          <a:p>
            <a:pPr marL="73152" indent="-73152">
              <a:lnSpc>
                <a:spcPts val="970"/>
              </a:lnSpc>
              <a:spcAft>
                <a:spcPts val="150"/>
              </a:spcAft>
              <a:buFont typeface="Wingdings" charset="2"/>
              <a:buChar char="§"/>
            </a:pPr>
            <a:r>
              <a:rPr lang="en-US" sz="800" b="1" dirty="0" smtClean="0"/>
              <a:t>RESTART </a:t>
            </a:r>
            <a:r>
              <a:rPr lang="en-US" sz="800" b="1" dirty="0" err="1" smtClean="0"/>
              <a:t>statin</a:t>
            </a:r>
            <a:r>
              <a:rPr lang="en-US" sz="800" b="1" dirty="0" smtClean="0"/>
              <a:t> or </a:t>
            </a:r>
            <a:br>
              <a:rPr lang="en-US" sz="800" b="1" dirty="0" smtClean="0"/>
            </a:br>
            <a:r>
              <a:rPr lang="en-US" sz="800" b="1" dirty="0" smtClean="0"/>
              <a:t>use lower dose or switch</a:t>
            </a:r>
          </a:p>
          <a:p>
            <a:pPr marL="73152" indent="-73152">
              <a:lnSpc>
                <a:spcPts val="970"/>
              </a:lnSpc>
              <a:spcAft>
                <a:spcPts val="150"/>
              </a:spcAft>
              <a:buFont typeface="Wingdings" charset="2"/>
              <a:buChar char="§"/>
            </a:pPr>
            <a:r>
              <a:rPr lang="en-US" sz="800" b="1" dirty="0" smtClean="0"/>
              <a:t>MONITOR symptoms and enzymes in 3-6 weeks or sooner if symptoms recur</a:t>
            </a:r>
            <a:endParaRPr lang="en-US" sz="800" b="1" dirty="0"/>
          </a:p>
        </p:txBody>
      </p:sp>
      <p:sp>
        <p:nvSpPr>
          <p:cNvPr id="74" name="Down Arrow 73"/>
          <p:cNvSpPr/>
          <p:nvPr/>
        </p:nvSpPr>
        <p:spPr>
          <a:xfrm>
            <a:off x="6345708" y="5941289"/>
            <a:ext cx="162679" cy="230087"/>
          </a:xfrm>
          <a:prstGeom prst="downArrow">
            <a:avLst/>
          </a:prstGeom>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75" name="Snip Same Side Corner Rectangle 74"/>
          <p:cNvSpPr/>
          <p:nvPr/>
        </p:nvSpPr>
        <p:spPr>
          <a:xfrm flipV="1">
            <a:off x="5770617" y="2816386"/>
            <a:ext cx="1255118" cy="496866"/>
          </a:xfrm>
          <a:prstGeom prst="snip2SameRect">
            <a:avLst/>
          </a:prstGeom>
          <a:solidFill>
            <a:schemeClr val="accent1">
              <a:lumMod val="40000"/>
              <a:lumOff val="6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76" name="TextBox 75"/>
          <p:cNvSpPr txBox="1"/>
          <p:nvPr/>
        </p:nvSpPr>
        <p:spPr>
          <a:xfrm>
            <a:off x="5809512" y="2828432"/>
            <a:ext cx="1163348" cy="454825"/>
          </a:xfrm>
          <a:prstGeom prst="rect">
            <a:avLst/>
          </a:prstGeom>
          <a:noFill/>
        </p:spPr>
        <p:txBody>
          <a:bodyPr wrap="square" rtlCol="0">
            <a:spAutoFit/>
          </a:bodyPr>
          <a:lstStyle/>
          <a:p>
            <a:pPr marL="91440" indent="-91440" algn="ctr">
              <a:lnSpc>
                <a:spcPts val="770"/>
              </a:lnSpc>
              <a:spcAft>
                <a:spcPts val="150"/>
              </a:spcAft>
            </a:pPr>
            <a:r>
              <a:rPr lang="en-US" sz="800" b="1" dirty="0" smtClean="0"/>
              <a:t>CK &gt; 5 &amp; ≤ 10 times ULN</a:t>
            </a:r>
          </a:p>
          <a:p>
            <a:pPr marL="91440" indent="-91440" algn="ctr">
              <a:lnSpc>
                <a:spcPts val="770"/>
              </a:lnSpc>
              <a:spcAft>
                <a:spcPts val="150"/>
              </a:spcAft>
            </a:pPr>
            <a:r>
              <a:rPr lang="en-US" sz="800" b="1" dirty="0" smtClean="0"/>
              <a:t>Mild / Grade 2</a:t>
            </a:r>
          </a:p>
          <a:p>
            <a:pPr marL="91440" indent="-91440" algn="ctr">
              <a:lnSpc>
                <a:spcPts val="770"/>
              </a:lnSpc>
              <a:spcAft>
                <a:spcPts val="150"/>
              </a:spcAft>
            </a:pPr>
            <a:r>
              <a:rPr lang="en-US" sz="800" b="1" dirty="0" err="1" smtClean="0"/>
              <a:t>hyperCKemia</a:t>
            </a:r>
            <a:endParaRPr lang="en-US" sz="800" b="1" dirty="0"/>
          </a:p>
        </p:txBody>
      </p:sp>
      <p:sp>
        <p:nvSpPr>
          <p:cNvPr id="77" name="Down Arrow 76"/>
          <p:cNvSpPr/>
          <p:nvPr/>
        </p:nvSpPr>
        <p:spPr>
          <a:xfrm>
            <a:off x="6325413" y="3258769"/>
            <a:ext cx="162679" cy="215013"/>
          </a:xfrm>
          <a:prstGeom prst="downArrow">
            <a:avLst/>
          </a:prstGeom>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78" name="Snip Same Side Corner Rectangle 77"/>
          <p:cNvSpPr/>
          <p:nvPr/>
        </p:nvSpPr>
        <p:spPr>
          <a:xfrm flipV="1">
            <a:off x="7111726" y="3427818"/>
            <a:ext cx="1070742" cy="788056"/>
          </a:xfrm>
          <a:prstGeom prst="snip2Same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79" name="TextBox 78"/>
          <p:cNvSpPr txBox="1"/>
          <p:nvPr/>
        </p:nvSpPr>
        <p:spPr>
          <a:xfrm>
            <a:off x="7069359" y="3661867"/>
            <a:ext cx="1084589" cy="477054"/>
          </a:xfrm>
          <a:prstGeom prst="rect">
            <a:avLst/>
          </a:prstGeom>
          <a:noFill/>
        </p:spPr>
        <p:txBody>
          <a:bodyPr wrap="square" rtlCol="0">
            <a:spAutoFit/>
          </a:bodyPr>
          <a:lstStyle/>
          <a:p>
            <a:pPr marL="73152" indent="-73152">
              <a:lnSpc>
                <a:spcPts val="970"/>
              </a:lnSpc>
              <a:spcAft>
                <a:spcPts val="150"/>
              </a:spcAft>
              <a:buFont typeface="Wingdings" charset="2"/>
              <a:buChar char="§"/>
            </a:pPr>
            <a:r>
              <a:rPr lang="en-US" sz="800" b="1" dirty="0" smtClean="0"/>
              <a:t>CONTINUE therapy</a:t>
            </a:r>
            <a:r>
              <a:rPr lang="en-US" sz="800" b="1" dirty="0"/>
              <a:t> </a:t>
            </a:r>
            <a:r>
              <a:rPr lang="en-US" sz="800" b="1" dirty="0" smtClean="0"/>
              <a:t>and increase dose if needed </a:t>
            </a:r>
          </a:p>
        </p:txBody>
      </p:sp>
      <p:sp>
        <p:nvSpPr>
          <p:cNvPr id="80" name="Snip Same Side Corner Rectangle 79"/>
          <p:cNvSpPr/>
          <p:nvPr/>
        </p:nvSpPr>
        <p:spPr>
          <a:xfrm flipV="1">
            <a:off x="7117077" y="4337465"/>
            <a:ext cx="1070742" cy="761303"/>
          </a:xfrm>
          <a:prstGeom prst="snip2Same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81" name="TextBox 80"/>
          <p:cNvSpPr txBox="1"/>
          <p:nvPr/>
        </p:nvSpPr>
        <p:spPr>
          <a:xfrm>
            <a:off x="7074710" y="4462543"/>
            <a:ext cx="1172645" cy="584776"/>
          </a:xfrm>
          <a:prstGeom prst="rect">
            <a:avLst/>
          </a:prstGeom>
          <a:noFill/>
        </p:spPr>
        <p:txBody>
          <a:bodyPr wrap="square" rtlCol="0">
            <a:spAutoFit/>
          </a:bodyPr>
          <a:lstStyle/>
          <a:p>
            <a:pPr marL="73152" indent="-73152">
              <a:lnSpc>
                <a:spcPts val="970"/>
              </a:lnSpc>
              <a:spcAft>
                <a:spcPts val="150"/>
              </a:spcAft>
              <a:buFont typeface="Wingdings" charset="2"/>
              <a:buChar char="§"/>
            </a:pPr>
            <a:r>
              <a:rPr lang="en-US" sz="800" b="1" dirty="0" smtClean="0"/>
              <a:t>REASSESS enzymes in 6-12 weeks or sooner if symptoms occur</a:t>
            </a:r>
            <a:endParaRPr lang="en-US" sz="800" b="1" dirty="0"/>
          </a:p>
        </p:txBody>
      </p:sp>
      <p:sp>
        <p:nvSpPr>
          <p:cNvPr id="82" name="Snip Same Side Corner Rectangle 81"/>
          <p:cNvSpPr/>
          <p:nvPr/>
        </p:nvSpPr>
        <p:spPr>
          <a:xfrm flipV="1">
            <a:off x="7111726" y="5225708"/>
            <a:ext cx="1070742" cy="745252"/>
          </a:xfrm>
          <a:prstGeom prst="snip2Same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83" name="Down Arrow 82"/>
          <p:cNvSpPr/>
          <p:nvPr/>
        </p:nvSpPr>
        <p:spPr>
          <a:xfrm>
            <a:off x="7612521" y="5045263"/>
            <a:ext cx="162679" cy="230087"/>
          </a:xfrm>
          <a:prstGeom prst="downArrow">
            <a:avLst/>
          </a:prstGeom>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84" name="Down Arrow 83"/>
          <p:cNvSpPr/>
          <p:nvPr/>
        </p:nvSpPr>
        <p:spPr>
          <a:xfrm>
            <a:off x="7596468" y="4146319"/>
            <a:ext cx="162679" cy="230087"/>
          </a:xfrm>
          <a:prstGeom prst="downArrow">
            <a:avLst/>
          </a:prstGeom>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85" name="TextBox 84"/>
          <p:cNvSpPr txBox="1"/>
          <p:nvPr/>
        </p:nvSpPr>
        <p:spPr>
          <a:xfrm>
            <a:off x="7074712" y="5393579"/>
            <a:ext cx="1071456" cy="350865"/>
          </a:xfrm>
          <a:prstGeom prst="rect">
            <a:avLst/>
          </a:prstGeom>
          <a:noFill/>
        </p:spPr>
        <p:txBody>
          <a:bodyPr wrap="square" rtlCol="0">
            <a:spAutoFit/>
          </a:bodyPr>
          <a:lstStyle/>
          <a:p>
            <a:pPr marL="73152" indent="-73152">
              <a:lnSpc>
                <a:spcPts val="970"/>
              </a:lnSpc>
              <a:spcAft>
                <a:spcPts val="150"/>
              </a:spcAft>
              <a:buFont typeface="Wingdings" charset="2"/>
              <a:buChar char="§"/>
            </a:pPr>
            <a:r>
              <a:rPr lang="en-US" sz="800" b="1" dirty="0" smtClean="0"/>
              <a:t>REASSESS  as per algorithm above</a:t>
            </a:r>
            <a:endParaRPr lang="en-US" sz="800" b="1" dirty="0"/>
          </a:p>
        </p:txBody>
      </p:sp>
      <p:sp>
        <p:nvSpPr>
          <p:cNvPr id="86" name="Down Arrow 85"/>
          <p:cNvSpPr/>
          <p:nvPr/>
        </p:nvSpPr>
        <p:spPr>
          <a:xfrm>
            <a:off x="7591118" y="5933505"/>
            <a:ext cx="162679" cy="230087"/>
          </a:xfrm>
          <a:prstGeom prst="downArrow">
            <a:avLst/>
          </a:prstGeom>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87" name="Snip Same Side Corner Rectangle 86"/>
          <p:cNvSpPr/>
          <p:nvPr/>
        </p:nvSpPr>
        <p:spPr>
          <a:xfrm flipV="1">
            <a:off x="7086082" y="2808601"/>
            <a:ext cx="1070742" cy="496866"/>
          </a:xfrm>
          <a:prstGeom prst="snip2Same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88" name="TextBox 87"/>
          <p:cNvSpPr txBox="1"/>
          <p:nvPr/>
        </p:nvSpPr>
        <p:spPr>
          <a:xfrm>
            <a:off x="7039355" y="2820648"/>
            <a:ext cx="1163348" cy="454825"/>
          </a:xfrm>
          <a:prstGeom prst="rect">
            <a:avLst/>
          </a:prstGeom>
          <a:noFill/>
        </p:spPr>
        <p:txBody>
          <a:bodyPr wrap="square" rtlCol="0">
            <a:spAutoFit/>
          </a:bodyPr>
          <a:lstStyle/>
          <a:p>
            <a:pPr marL="91440" indent="-91440" algn="ctr">
              <a:lnSpc>
                <a:spcPts val="770"/>
              </a:lnSpc>
              <a:spcAft>
                <a:spcPts val="150"/>
              </a:spcAft>
            </a:pPr>
            <a:r>
              <a:rPr lang="en-US" sz="800" b="1" dirty="0" smtClean="0"/>
              <a:t>CK ≤ 5 times ULN</a:t>
            </a:r>
          </a:p>
          <a:p>
            <a:pPr marL="91440" indent="-91440" algn="ctr">
              <a:lnSpc>
                <a:spcPts val="770"/>
              </a:lnSpc>
              <a:spcAft>
                <a:spcPts val="150"/>
              </a:spcAft>
            </a:pPr>
            <a:r>
              <a:rPr lang="en-US" sz="800" b="1" dirty="0" smtClean="0"/>
              <a:t>Mild / Grade 1</a:t>
            </a:r>
          </a:p>
          <a:p>
            <a:pPr marL="91440" indent="-91440" algn="ctr">
              <a:lnSpc>
                <a:spcPts val="770"/>
              </a:lnSpc>
              <a:spcAft>
                <a:spcPts val="150"/>
              </a:spcAft>
            </a:pPr>
            <a:r>
              <a:rPr lang="en-US" sz="800" b="1" dirty="0" err="1" smtClean="0"/>
              <a:t>hyperCKemia</a:t>
            </a:r>
            <a:endParaRPr lang="en-US" sz="800" b="1" dirty="0"/>
          </a:p>
        </p:txBody>
      </p:sp>
      <p:sp>
        <p:nvSpPr>
          <p:cNvPr id="89" name="Down Arrow 88"/>
          <p:cNvSpPr/>
          <p:nvPr/>
        </p:nvSpPr>
        <p:spPr>
          <a:xfrm>
            <a:off x="7570823" y="3250985"/>
            <a:ext cx="162679" cy="215013"/>
          </a:xfrm>
          <a:prstGeom prst="downArrow">
            <a:avLst/>
          </a:prstGeom>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90" name="Down Arrow 89"/>
          <p:cNvSpPr/>
          <p:nvPr/>
        </p:nvSpPr>
        <p:spPr>
          <a:xfrm>
            <a:off x="6317627" y="2270476"/>
            <a:ext cx="184994" cy="557252"/>
          </a:xfrm>
          <a:prstGeom prst="downArrow">
            <a:avLst/>
          </a:prstGeom>
          <a:solidFill>
            <a:schemeClr val="accent1">
              <a:lumMod val="50000"/>
            </a:schemeClr>
          </a:solidFill>
          <a:ln>
            <a:noFill/>
          </a:ln>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91" name="Down Arrow 90"/>
          <p:cNvSpPr/>
          <p:nvPr/>
        </p:nvSpPr>
        <p:spPr>
          <a:xfrm>
            <a:off x="4955462" y="2461178"/>
            <a:ext cx="165534" cy="366548"/>
          </a:xfrm>
          <a:prstGeom prst="downArrow">
            <a:avLst/>
          </a:prstGeom>
          <a:solidFill>
            <a:schemeClr val="accent1">
              <a:lumMod val="50000"/>
            </a:schemeClr>
          </a:solidFill>
          <a:ln>
            <a:noFill/>
          </a:ln>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92" name="Down Arrow 91"/>
          <p:cNvSpPr/>
          <p:nvPr/>
        </p:nvSpPr>
        <p:spPr>
          <a:xfrm>
            <a:off x="7570821" y="2461178"/>
            <a:ext cx="165534" cy="366548"/>
          </a:xfrm>
          <a:prstGeom prst="downArrow">
            <a:avLst/>
          </a:prstGeom>
          <a:solidFill>
            <a:schemeClr val="accent1">
              <a:lumMod val="50000"/>
            </a:schemeClr>
          </a:solidFill>
          <a:ln>
            <a:noFill/>
          </a:ln>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93" name="Rectangle 92"/>
          <p:cNvSpPr/>
          <p:nvPr/>
        </p:nvSpPr>
        <p:spPr>
          <a:xfrm>
            <a:off x="4996455" y="2453395"/>
            <a:ext cx="2700982" cy="77837"/>
          </a:xfrm>
          <a:prstGeom prst="rect">
            <a:avLst/>
          </a:prstGeom>
          <a:solidFill>
            <a:schemeClr val="accent1">
              <a:lumMod val="50000"/>
            </a:schemeClr>
          </a:solidFill>
          <a:ln>
            <a:noFill/>
          </a:ln>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38" name="Rounded Rectangle 37"/>
          <p:cNvSpPr/>
          <p:nvPr/>
        </p:nvSpPr>
        <p:spPr>
          <a:xfrm>
            <a:off x="5631207" y="1960748"/>
            <a:ext cx="1577183" cy="333389"/>
          </a:xfrm>
          <a:prstGeom prst="roundRect">
            <a:avLst/>
          </a:prstGeom>
          <a:ln>
            <a:noFill/>
          </a:ln>
          <a:effectLst>
            <a:outerShdw blurRad="57150" dist="19050" dir="5400000" algn="ctr" rotWithShape="0">
              <a:schemeClr val="accent6">
                <a:lumMod val="90000"/>
                <a:lumOff val="10000"/>
                <a:alpha val="81000"/>
              </a:schemeClr>
            </a:outerShdw>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39" name="TextBox 38"/>
          <p:cNvSpPr txBox="1"/>
          <p:nvPr/>
        </p:nvSpPr>
        <p:spPr>
          <a:xfrm>
            <a:off x="5683301" y="2020412"/>
            <a:ext cx="1467389" cy="212879"/>
          </a:xfrm>
          <a:prstGeom prst="rect">
            <a:avLst/>
          </a:prstGeom>
          <a:noFill/>
        </p:spPr>
        <p:txBody>
          <a:bodyPr wrap="square" rtlCol="0">
            <a:spAutoFit/>
          </a:bodyPr>
          <a:lstStyle/>
          <a:p>
            <a:pPr marL="91440" indent="-91440" algn="ctr">
              <a:lnSpc>
                <a:spcPts val="900"/>
              </a:lnSpc>
              <a:spcAft>
                <a:spcPts val="200"/>
              </a:spcAft>
            </a:pPr>
            <a:r>
              <a:rPr lang="en-US" sz="950" b="1" dirty="0" smtClean="0">
                <a:solidFill>
                  <a:schemeClr val="bg1"/>
                </a:solidFill>
              </a:rPr>
              <a:t>CK &gt; ULN</a:t>
            </a:r>
            <a:endParaRPr lang="en-US" sz="950" b="1" dirty="0">
              <a:solidFill>
                <a:schemeClr val="bg1"/>
              </a:solidFill>
            </a:endParaRPr>
          </a:p>
        </p:txBody>
      </p:sp>
      <p:sp>
        <p:nvSpPr>
          <p:cNvPr id="94" name="Down Arrow 93"/>
          <p:cNvSpPr/>
          <p:nvPr/>
        </p:nvSpPr>
        <p:spPr>
          <a:xfrm flipV="1">
            <a:off x="2663338" y="2139950"/>
            <a:ext cx="175112" cy="340076"/>
          </a:xfrm>
          <a:prstGeom prst="downArrow">
            <a:avLst/>
          </a:prstGeom>
          <a:solidFill>
            <a:schemeClr val="accent1">
              <a:lumMod val="50000"/>
            </a:schemeClr>
          </a:solidFill>
          <a:ln>
            <a:noFill/>
          </a:ln>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95" name="Down Arrow 94"/>
          <p:cNvSpPr/>
          <p:nvPr/>
        </p:nvSpPr>
        <p:spPr>
          <a:xfrm>
            <a:off x="1999672" y="2461178"/>
            <a:ext cx="165534" cy="366548"/>
          </a:xfrm>
          <a:prstGeom prst="downArrow">
            <a:avLst/>
          </a:prstGeom>
          <a:solidFill>
            <a:schemeClr val="accent1">
              <a:lumMod val="50000"/>
            </a:schemeClr>
          </a:solidFill>
          <a:ln>
            <a:noFill/>
          </a:ln>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96" name="Down Arrow 95"/>
          <p:cNvSpPr/>
          <p:nvPr/>
        </p:nvSpPr>
        <p:spPr>
          <a:xfrm>
            <a:off x="3383132" y="2461178"/>
            <a:ext cx="165534" cy="366548"/>
          </a:xfrm>
          <a:prstGeom prst="downArrow">
            <a:avLst/>
          </a:prstGeom>
          <a:solidFill>
            <a:schemeClr val="accent1">
              <a:lumMod val="50000"/>
            </a:schemeClr>
          </a:solidFill>
          <a:ln>
            <a:noFill/>
          </a:ln>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97" name="Rectangle 96"/>
          <p:cNvSpPr/>
          <p:nvPr/>
        </p:nvSpPr>
        <p:spPr>
          <a:xfrm>
            <a:off x="2044699" y="2453395"/>
            <a:ext cx="1465047" cy="80255"/>
          </a:xfrm>
          <a:prstGeom prst="rect">
            <a:avLst/>
          </a:prstGeom>
          <a:solidFill>
            <a:schemeClr val="accent1">
              <a:lumMod val="50000"/>
            </a:schemeClr>
          </a:solidFill>
          <a:ln>
            <a:noFill/>
          </a:ln>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98" name="Rounded Rectangle 97"/>
          <p:cNvSpPr/>
          <p:nvPr/>
        </p:nvSpPr>
        <p:spPr>
          <a:xfrm>
            <a:off x="1945167" y="1960748"/>
            <a:ext cx="1629883" cy="333389"/>
          </a:xfrm>
          <a:prstGeom prst="roundRect">
            <a:avLst/>
          </a:prstGeom>
          <a:ln>
            <a:noFill/>
          </a:ln>
          <a:effectLst>
            <a:outerShdw blurRad="57150" dist="19050" dir="5400000" algn="ctr" rotWithShape="0">
              <a:schemeClr val="accent6">
                <a:lumMod val="90000"/>
                <a:lumOff val="10000"/>
                <a:alpha val="81000"/>
              </a:schemeClr>
            </a:outerShdw>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30" name="TextBox 29"/>
          <p:cNvSpPr txBox="1"/>
          <p:nvPr/>
        </p:nvSpPr>
        <p:spPr>
          <a:xfrm>
            <a:off x="1970415" y="1970954"/>
            <a:ext cx="1547486" cy="328295"/>
          </a:xfrm>
          <a:prstGeom prst="rect">
            <a:avLst/>
          </a:prstGeom>
          <a:noFill/>
        </p:spPr>
        <p:txBody>
          <a:bodyPr wrap="square" rtlCol="0">
            <a:spAutoFit/>
          </a:bodyPr>
          <a:lstStyle/>
          <a:p>
            <a:pPr marL="91440" indent="-91440" algn="ctr">
              <a:lnSpc>
                <a:spcPts val="900"/>
              </a:lnSpc>
              <a:spcAft>
                <a:spcPts val="200"/>
              </a:spcAft>
            </a:pPr>
            <a:r>
              <a:rPr lang="en-US" sz="950" b="1" dirty="0" smtClean="0">
                <a:solidFill>
                  <a:schemeClr val="bg1"/>
                </a:solidFill>
              </a:rPr>
              <a:t>CK &gt; ULN</a:t>
            </a:r>
            <a:br>
              <a:rPr lang="en-US" sz="950" b="1" dirty="0" smtClean="0">
                <a:solidFill>
                  <a:schemeClr val="bg1"/>
                </a:solidFill>
              </a:rPr>
            </a:br>
            <a:r>
              <a:rPr lang="en-US" sz="950" b="1" dirty="0" err="1" smtClean="0">
                <a:solidFill>
                  <a:schemeClr val="bg1"/>
                </a:solidFill>
              </a:rPr>
              <a:t>Statin</a:t>
            </a:r>
            <a:r>
              <a:rPr lang="en-US" sz="950" b="1" dirty="0" smtClean="0">
                <a:solidFill>
                  <a:schemeClr val="bg1"/>
                </a:solidFill>
              </a:rPr>
              <a:t> Associated </a:t>
            </a:r>
            <a:r>
              <a:rPr lang="en-US" sz="950" b="1" dirty="0" err="1" smtClean="0">
                <a:solidFill>
                  <a:schemeClr val="bg1"/>
                </a:solidFill>
              </a:rPr>
              <a:t>Myositis</a:t>
            </a:r>
            <a:endParaRPr lang="en-US" sz="950" b="1" dirty="0">
              <a:solidFill>
                <a:schemeClr val="bg1"/>
              </a:solidFill>
            </a:endParaRPr>
          </a:p>
        </p:txBody>
      </p:sp>
      <p:sp>
        <p:nvSpPr>
          <p:cNvPr id="100" name="Snip Same Side Corner Rectangle 99"/>
          <p:cNvSpPr/>
          <p:nvPr/>
        </p:nvSpPr>
        <p:spPr>
          <a:xfrm flipV="1">
            <a:off x="8265833" y="3434540"/>
            <a:ext cx="776567" cy="1190534"/>
          </a:xfrm>
          <a:prstGeom prst="snip2SameRect">
            <a:avLst/>
          </a:prstGeom>
          <a:solidFill>
            <a:schemeClr val="accent3">
              <a:alpha val="72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01" name="TextBox 100"/>
          <p:cNvSpPr txBox="1"/>
          <p:nvPr/>
        </p:nvSpPr>
        <p:spPr>
          <a:xfrm>
            <a:off x="8223467" y="3559619"/>
            <a:ext cx="895138" cy="954107"/>
          </a:xfrm>
          <a:prstGeom prst="rect">
            <a:avLst/>
          </a:prstGeom>
          <a:noFill/>
        </p:spPr>
        <p:txBody>
          <a:bodyPr wrap="square" rtlCol="0">
            <a:spAutoFit/>
          </a:bodyPr>
          <a:lstStyle/>
          <a:p>
            <a:pPr marL="73152" indent="-73152">
              <a:lnSpc>
                <a:spcPts val="970"/>
              </a:lnSpc>
              <a:spcAft>
                <a:spcPts val="150"/>
              </a:spcAft>
              <a:buFont typeface="Wingdings" charset="2"/>
              <a:buChar char="§"/>
            </a:pPr>
            <a:r>
              <a:rPr lang="en-US" sz="800" b="1" dirty="0" smtClean="0"/>
              <a:t>NO FURTHER TESTING unless symptoms occur or </a:t>
            </a:r>
            <a:r>
              <a:rPr lang="en-US" sz="800" b="1" dirty="0" err="1" smtClean="0"/>
              <a:t>statin</a:t>
            </a:r>
            <a:r>
              <a:rPr lang="en-US" sz="800" b="1" dirty="0" smtClean="0"/>
              <a:t> increased or switched</a:t>
            </a:r>
            <a:endParaRPr lang="en-US" sz="800" b="1" dirty="0"/>
          </a:p>
        </p:txBody>
      </p:sp>
      <p:sp>
        <p:nvSpPr>
          <p:cNvPr id="102" name="Down Arrow 101"/>
          <p:cNvSpPr/>
          <p:nvPr/>
        </p:nvSpPr>
        <p:spPr>
          <a:xfrm>
            <a:off x="8587498" y="4589995"/>
            <a:ext cx="158167" cy="1584059"/>
          </a:xfrm>
          <a:prstGeom prst="downArrow">
            <a:avLst/>
          </a:prstGeom>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104" name="Down Arrow 103"/>
          <p:cNvSpPr/>
          <p:nvPr/>
        </p:nvSpPr>
        <p:spPr>
          <a:xfrm>
            <a:off x="8572344" y="2262691"/>
            <a:ext cx="188888" cy="1210382"/>
          </a:xfrm>
          <a:prstGeom prst="downArrow">
            <a:avLst/>
          </a:prstGeom>
          <a:solidFill>
            <a:schemeClr val="accent1">
              <a:lumMod val="50000"/>
            </a:schemeClr>
          </a:solidFill>
          <a:ln>
            <a:noFill/>
          </a:ln>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106" name="Down Arrow 105"/>
          <p:cNvSpPr/>
          <p:nvPr/>
        </p:nvSpPr>
        <p:spPr>
          <a:xfrm>
            <a:off x="6363107" y="1684878"/>
            <a:ext cx="165534" cy="270782"/>
          </a:xfrm>
          <a:prstGeom prst="downArrow">
            <a:avLst/>
          </a:prstGeom>
          <a:solidFill>
            <a:schemeClr val="accent1">
              <a:lumMod val="50000"/>
            </a:schemeClr>
          </a:solidFill>
          <a:ln>
            <a:noFill/>
          </a:ln>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107" name="Down Arrow 106"/>
          <p:cNvSpPr/>
          <p:nvPr/>
        </p:nvSpPr>
        <p:spPr>
          <a:xfrm>
            <a:off x="8588999" y="1684878"/>
            <a:ext cx="165534" cy="270782"/>
          </a:xfrm>
          <a:prstGeom prst="downArrow">
            <a:avLst/>
          </a:prstGeom>
          <a:solidFill>
            <a:schemeClr val="accent1">
              <a:lumMod val="50000"/>
            </a:schemeClr>
          </a:solidFill>
          <a:ln>
            <a:noFill/>
          </a:ln>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113" name="Left-Right Arrow 112"/>
          <p:cNvSpPr/>
          <p:nvPr/>
        </p:nvSpPr>
        <p:spPr>
          <a:xfrm>
            <a:off x="1733550" y="1278466"/>
            <a:ext cx="5638800" cy="175684"/>
          </a:xfrm>
          <a:prstGeom prst="leftRightArrow">
            <a:avLst/>
          </a:prstGeom>
          <a:solidFill>
            <a:schemeClr val="accent1">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4" name="Down Arrow 113"/>
          <p:cNvSpPr/>
          <p:nvPr/>
        </p:nvSpPr>
        <p:spPr>
          <a:xfrm flipV="1">
            <a:off x="1433421" y="1354678"/>
            <a:ext cx="184646" cy="327566"/>
          </a:xfrm>
          <a:prstGeom prst="downArrow">
            <a:avLst/>
          </a:prstGeom>
          <a:solidFill>
            <a:schemeClr val="accent1">
              <a:lumMod val="50000"/>
            </a:schemeClr>
          </a:solidFill>
          <a:ln>
            <a:noFill/>
          </a:ln>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115" name="Rectangle 114"/>
          <p:cNvSpPr/>
          <p:nvPr/>
        </p:nvSpPr>
        <p:spPr>
          <a:xfrm>
            <a:off x="768350" y="1632130"/>
            <a:ext cx="1539750" cy="88720"/>
          </a:xfrm>
          <a:prstGeom prst="rect">
            <a:avLst/>
          </a:prstGeom>
          <a:solidFill>
            <a:schemeClr val="accent1">
              <a:lumMod val="50000"/>
            </a:schemeClr>
          </a:solidFill>
          <a:ln>
            <a:noFill/>
          </a:ln>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116" name="Oval 115"/>
          <p:cNvSpPr/>
          <p:nvPr/>
        </p:nvSpPr>
        <p:spPr>
          <a:xfrm>
            <a:off x="1334505" y="1135501"/>
            <a:ext cx="392905" cy="392905"/>
          </a:xfrm>
          <a:prstGeom prst="ellipse">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117" name="TextBox 116"/>
          <p:cNvSpPr txBox="1"/>
          <p:nvPr/>
        </p:nvSpPr>
        <p:spPr>
          <a:xfrm>
            <a:off x="1334503" y="1253452"/>
            <a:ext cx="385351" cy="212879"/>
          </a:xfrm>
          <a:prstGeom prst="rect">
            <a:avLst/>
          </a:prstGeom>
          <a:noFill/>
        </p:spPr>
        <p:txBody>
          <a:bodyPr wrap="square" rtlCol="0">
            <a:spAutoFit/>
          </a:bodyPr>
          <a:lstStyle/>
          <a:p>
            <a:pPr marL="91440" indent="-91440" algn="ctr">
              <a:lnSpc>
                <a:spcPts val="900"/>
              </a:lnSpc>
              <a:spcAft>
                <a:spcPts val="200"/>
              </a:spcAft>
            </a:pPr>
            <a:r>
              <a:rPr lang="en-US" sz="950" b="1" dirty="0" smtClean="0">
                <a:solidFill>
                  <a:schemeClr val="bg1"/>
                </a:solidFill>
              </a:rPr>
              <a:t>YES</a:t>
            </a:r>
            <a:endParaRPr lang="en-US" sz="950" b="1" dirty="0">
              <a:solidFill>
                <a:schemeClr val="bg1"/>
              </a:solidFill>
            </a:endParaRPr>
          </a:p>
        </p:txBody>
      </p:sp>
      <p:sp>
        <p:nvSpPr>
          <p:cNvPr id="118" name="Down Arrow 117"/>
          <p:cNvSpPr/>
          <p:nvPr/>
        </p:nvSpPr>
        <p:spPr>
          <a:xfrm>
            <a:off x="727357" y="1676412"/>
            <a:ext cx="165534" cy="270782"/>
          </a:xfrm>
          <a:prstGeom prst="downArrow">
            <a:avLst/>
          </a:prstGeom>
          <a:solidFill>
            <a:schemeClr val="accent1">
              <a:lumMod val="50000"/>
            </a:schemeClr>
          </a:solidFill>
          <a:ln>
            <a:noFill/>
          </a:ln>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119" name="Down Arrow 118"/>
          <p:cNvSpPr/>
          <p:nvPr/>
        </p:nvSpPr>
        <p:spPr>
          <a:xfrm>
            <a:off x="2184899" y="1676412"/>
            <a:ext cx="165534" cy="270782"/>
          </a:xfrm>
          <a:prstGeom prst="downArrow">
            <a:avLst/>
          </a:prstGeom>
          <a:solidFill>
            <a:schemeClr val="accent1">
              <a:lumMod val="50000"/>
            </a:schemeClr>
          </a:solidFill>
          <a:ln>
            <a:noFill/>
          </a:ln>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130" name="Snip Same Side Corner Rectangle 129"/>
          <p:cNvSpPr/>
          <p:nvPr/>
        </p:nvSpPr>
        <p:spPr>
          <a:xfrm flipV="1">
            <a:off x="1490961" y="3435603"/>
            <a:ext cx="1255118" cy="788056"/>
          </a:xfrm>
          <a:prstGeom prst="snip2SameRect">
            <a:avLst/>
          </a:prstGeom>
          <a:solidFill>
            <a:schemeClr val="accent1">
              <a:lumMod val="40000"/>
              <a:lumOff val="6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31" name="TextBox 130"/>
          <p:cNvSpPr txBox="1"/>
          <p:nvPr/>
        </p:nvSpPr>
        <p:spPr>
          <a:xfrm>
            <a:off x="1448595" y="3669650"/>
            <a:ext cx="1084589" cy="221599"/>
          </a:xfrm>
          <a:prstGeom prst="rect">
            <a:avLst/>
          </a:prstGeom>
          <a:noFill/>
        </p:spPr>
        <p:txBody>
          <a:bodyPr wrap="square" rtlCol="0">
            <a:spAutoFit/>
          </a:bodyPr>
          <a:lstStyle/>
          <a:p>
            <a:pPr marL="73152" indent="-73152">
              <a:lnSpc>
                <a:spcPts val="970"/>
              </a:lnSpc>
              <a:spcAft>
                <a:spcPts val="150"/>
              </a:spcAft>
              <a:buFont typeface="Wingdings" charset="2"/>
              <a:buChar char="§"/>
            </a:pPr>
            <a:r>
              <a:rPr lang="en-US" sz="800" b="1" dirty="0" smtClean="0"/>
              <a:t>STOP STATIN</a:t>
            </a:r>
            <a:endParaRPr lang="en-US" sz="800" b="1" dirty="0"/>
          </a:p>
        </p:txBody>
      </p:sp>
      <p:sp>
        <p:nvSpPr>
          <p:cNvPr id="132" name="Snip Same Side Corner Rectangle 131"/>
          <p:cNvSpPr/>
          <p:nvPr/>
        </p:nvSpPr>
        <p:spPr>
          <a:xfrm flipV="1">
            <a:off x="1496311" y="4345250"/>
            <a:ext cx="1255118" cy="761303"/>
          </a:xfrm>
          <a:prstGeom prst="snip2SameRect">
            <a:avLst/>
          </a:prstGeom>
          <a:solidFill>
            <a:schemeClr val="accent1">
              <a:lumMod val="40000"/>
              <a:lumOff val="6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33" name="Snip Same Side Corner Rectangle 132"/>
          <p:cNvSpPr/>
          <p:nvPr/>
        </p:nvSpPr>
        <p:spPr>
          <a:xfrm flipV="1">
            <a:off x="1490961" y="5233493"/>
            <a:ext cx="1255118" cy="745252"/>
          </a:xfrm>
          <a:prstGeom prst="snip2SameRect">
            <a:avLst/>
          </a:prstGeom>
          <a:solidFill>
            <a:schemeClr val="accent1">
              <a:lumMod val="40000"/>
              <a:lumOff val="6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34" name="Down Arrow 133"/>
          <p:cNvSpPr/>
          <p:nvPr/>
        </p:nvSpPr>
        <p:spPr>
          <a:xfrm>
            <a:off x="2061811" y="5053047"/>
            <a:ext cx="162679" cy="230087"/>
          </a:xfrm>
          <a:prstGeom prst="downArrow">
            <a:avLst/>
          </a:prstGeom>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135" name="Down Arrow 134"/>
          <p:cNvSpPr/>
          <p:nvPr/>
        </p:nvSpPr>
        <p:spPr>
          <a:xfrm>
            <a:off x="2045758" y="4154103"/>
            <a:ext cx="162679" cy="230087"/>
          </a:xfrm>
          <a:prstGeom prst="downArrow">
            <a:avLst/>
          </a:prstGeom>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136" name="TextBox 135"/>
          <p:cNvSpPr txBox="1"/>
          <p:nvPr/>
        </p:nvSpPr>
        <p:spPr>
          <a:xfrm>
            <a:off x="1453947" y="5245688"/>
            <a:ext cx="1314653" cy="733534"/>
          </a:xfrm>
          <a:prstGeom prst="rect">
            <a:avLst/>
          </a:prstGeom>
          <a:noFill/>
        </p:spPr>
        <p:txBody>
          <a:bodyPr wrap="square" rtlCol="0">
            <a:spAutoFit/>
          </a:bodyPr>
          <a:lstStyle/>
          <a:p>
            <a:pPr marL="73152" indent="-73152">
              <a:lnSpc>
                <a:spcPts val="970"/>
              </a:lnSpc>
              <a:spcAft>
                <a:spcPts val="150"/>
              </a:spcAft>
              <a:buFont typeface="Wingdings" charset="2"/>
              <a:buChar char="§"/>
            </a:pPr>
            <a:r>
              <a:rPr lang="en-US" sz="800" b="1" dirty="0" smtClean="0"/>
              <a:t>RESTART </a:t>
            </a:r>
            <a:r>
              <a:rPr lang="en-US" sz="800" b="1" dirty="0" err="1" smtClean="0"/>
              <a:t>statin</a:t>
            </a:r>
            <a:r>
              <a:rPr lang="en-US" sz="800" b="1" dirty="0" smtClean="0"/>
              <a:t> or </a:t>
            </a:r>
            <a:br>
              <a:rPr lang="en-US" sz="800" b="1" dirty="0" smtClean="0"/>
            </a:br>
            <a:r>
              <a:rPr lang="en-US" sz="800" b="1" dirty="0" smtClean="0"/>
              <a:t>use lower dose or switch</a:t>
            </a:r>
          </a:p>
          <a:p>
            <a:pPr marL="73152" indent="-73152">
              <a:lnSpc>
                <a:spcPts val="970"/>
              </a:lnSpc>
              <a:spcAft>
                <a:spcPts val="150"/>
              </a:spcAft>
              <a:buFont typeface="Wingdings" charset="2"/>
              <a:buChar char="§"/>
            </a:pPr>
            <a:r>
              <a:rPr lang="en-US" sz="800" b="1" dirty="0" smtClean="0"/>
              <a:t>MONITOR symptoms and enzymes in 3-6 weeks or sooner if symptoms recur</a:t>
            </a:r>
            <a:endParaRPr lang="en-US" sz="800" b="1" dirty="0"/>
          </a:p>
        </p:txBody>
      </p:sp>
      <p:sp>
        <p:nvSpPr>
          <p:cNvPr id="137" name="Down Arrow 136"/>
          <p:cNvSpPr/>
          <p:nvPr/>
        </p:nvSpPr>
        <p:spPr>
          <a:xfrm>
            <a:off x="2040408" y="5941289"/>
            <a:ext cx="162679" cy="230087"/>
          </a:xfrm>
          <a:prstGeom prst="downArrow">
            <a:avLst/>
          </a:prstGeom>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138" name="Snip Same Side Corner Rectangle 137"/>
          <p:cNvSpPr/>
          <p:nvPr/>
        </p:nvSpPr>
        <p:spPr>
          <a:xfrm flipV="1">
            <a:off x="1465317" y="2816386"/>
            <a:ext cx="1255118" cy="496866"/>
          </a:xfrm>
          <a:prstGeom prst="snip2SameRect">
            <a:avLst/>
          </a:prstGeom>
          <a:solidFill>
            <a:schemeClr val="accent1">
              <a:lumMod val="40000"/>
              <a:lumOff val="6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39" name="TextBox 138"/>
          <p:cNvSpPr txBox="1"/>
          <p:nvPr/>
        </p:nvSpPr>
        <p:spPr>
          <a:xfrm>
            <a:off x="1504212" y="2885582"/>
            <a:ext cx="1188188" cy="326585"/>
          </a:xfrm>
          <a:prstGeom prst="rect">
            <a:avLst/>
          </a:prstGeom>
          <a:noFill/>
        </p:spPr>
        <p:txBody>
          <a:bodyPr wrap="square" rtlCol="0">
            <a:spAutoFit/>
          </a:bodyPr>
          <a:lstStyle/>
          <a:p>
            <a:pPr marL="91440" indent="-91440" algn="ctr">
              <a:lnSpc>
                <a:spcPts val="770"/>
              </a:lnSpc>
              <a:spcAft>
                <a:spcPts val="150"/>
              </a:spcAft>
            </a:pPr>
            <a:r>
              <a:rPr lang="en-US" sz="800" b="1" dirty="0" smtClean="0"/>
              <a:t>CK ≤ 10 times ULN</a:t>
            </a:r>
          </a:p>
          <a:p>
            <a:pPr marL="91440" indent="-91440" algn="ctr">
              <a:lnSpc>
                <a:spcPts val="770"/>
              </a:lnSpc>
              <a:spcAft>
                <a:spcPts val="150"/>
              </a:spcAft>
            </a:pPr>
            <a:r>
              <a:rPr lang="en-US" sz="800" b="1" dirty="0" smtClean="0"/>
              <a:t>Mild </a:t>
            </a:r>
            <a:r>
              <a:rPr lang="en-US" sz="800" b="1" dirty="0" err="1" smtClean="0"/>
              <a:t>hyperCKemia</a:t>
            </a:r>
            <a:endParaRPr lang="en-US" sz="800" b="1" dirty="0"/>
          </a:p>
        </p:txBody>
      </p:sp>
      <p:sp>
        <p:nvSpPr>
          <p:cNvPr id="140" name="TextBox 139"/>
          <p:cNvSpPr txBox="1"/>
          <p:nvPr/>
        </p:nvSpPr>
        <p:spPr>
          <a:xfrm>
            <a:off x="1422197" y="4343119"/>
            <a:ext cx="1433188" cy="856645"/>
          </a:xfrm>
          <a:prstGeom prst="rect">
            <a:avLst/>
          </a:prstGeom>
          <a:noFill/>
        </p:spPr>
        <p:txBody>
          <a:bodyPr wrap="square" rtlCol="0">
            <a:spAutoFit/>
          </a:bodyPr>
          <a:lstStyle/>
          <a:p>
            <a:pPr marL="73152" indent="-73152">
              <a:lnSpc>
                <a:spcPts val="970"/>
              </a:lnSpc>
              <a:spcAft>
                <a:spcPts val="150"/>
              </a:spcAft>
              <a:buFont typeface="Wingdings" charset="2"/>
              <a:buChar char="§"/>
            </a:pPr>
            <a:r>
              <a:rPr lang="en-US" sz="800" b="1" dirty="0" smtClean="0"/>
              <a:t>RECONSIDER predisposing factors and </a:t>
            </a:r>
            <a:r>
              <a:rPr lang="en-US" sz="800" b="1" cap="all" dirty="0" smtClean="0"/>
              <a:t>treat</a:t>
            </a:r>
            <a:r>
              <a:rPr lang="en-US" sz="800" b="1" dirty="0" smtClean="0"/>
              <a:t> or </a:t>
            </a:r>
            <a:r>
              <a:rPr lang="en-US" sz="800" b="1" cap="all" dirty="0" smtClean="0"/>
              <a:t>eliminate</a:t>
            </a:r>
            <a:r>
              <a:rPr lang="en-US" sz="800" b="1" dirty="0" smtClean="0"/>
              <a:t>, if possible</a:t>
            </a:r>
          </a:p>
          <a:p>
            <a:pPr marL="73152" indent="-73152">
              <a:lnSpc>
                <a:spcPts val="970"/>
              </a:lnSpc>
              <a:spcAft>
                <a:spcPts val="150"/>
              </a:spcAft>
              <a:buFont typeface="Wingdings" charset="2"/>
              <a:buChar char="§"/>
            </a:pPr>
            <a:r>
              <a:rPr lang="en-US" sz="800" b="1" dirty="0" smtClean="0"/>
              <a:t>FOLLOW until CK ≤ ULN </a:t>
            </a:r>
            <a:br>
              <a:rPr lang="en-US" sz="800" b="1" dirty="0" smtClean="0"/>
            </a:br>
            <a:r>
              <a:rPr lang="en-US" sz="800" b="1" dirty="0" smtClean="0"/>
              <a:t>and symptomatic</a:t>
            </a:r>
            <a:br>
              <a:rPr lang="en-US" sz="800" b="1" dirty="0" smtClean="0"/>
            </a:br>
            <a:endParaRPr lang="en-US" sz="800" b="1" dirty="0"/>
          </a:p>
        </p:txBody>
      </p:sp>
      <p:sp>
        <p:nvSpPr>
          <p:cNvPr id="141" name="Snip Same Side Corner Rectangle 140"/>
          <p:cNvSpPr/>
          <p:nvPr/>
        </p:nvSpPr>
        <p:spPr>
          <a:xfrm flipV="1">
            <a:off x="239217" y="3435603"/>
            <a:ext cx="1164133" cy="788056"/>
          </a:xfrm>
          <a:prstGeom prst="snip2SameRect">
            <a:avLst/>
          </a:prstGeom>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42" name="TextBox 141"/>
          <p:cNvSpPr txBox="1"/>
          <p:nvPr/>
        </p:nvSpPr>
        <p:spPr>
          <a:xfrm>
            <a:off x="196850" y="3443919"/>
            <a:ext cx="1098550" cy="584776"/>
          </a:xfrm>
          <a:prstGeom prst="rect">
            <a:avLst/>
          </a:prstGeom>
          <a:noFill/>
        </p:spPr>
        <p:txBody>
          <a:bodyPr wrap="square" rtlCol="0">
            <a:spAutoFit/>
          </a:bodyPr>
          <a:lstStyle/>
          <a:p>
            <a:pPr marL="73152" indent="-73152">
              <a:lnSpc>
                <a:spcPts val="970"/>
              </a:lnSpc>
              <a:spcAft>
                <a:spcPts val="150"/>
              </a:spcAft>
              <a:buFont typeface="Wingdings" charset="2"/>
              <a:buChar char="§"/>
            </a:pPr>
            <a:r>
              <a:rPr lang="en-US" sz="800" b="1" dirty="0" smtClean="0"/>
              <a:t>STOP STATIN, </a:t>
            </a:r>
            <a:br>
              <a:rPr lang="en-US" sz="800" b="1" dirty="0" smtClean="0"/>
            </a:br>
            <a:r>
              <a:rPr lang="en-US" sz="800" b="1" dirty="0" smtClean="0"/>
              <a:t>resume same </a:t>
            </a:r>
            <a:r>
              <a:rPr lang="en-US" sz="800" b="1" dirty="0" err="1" smtClean="0"/>
              <a:t>statin</a:t>
            </a:r>
            <a:r>
              <a:rPr lang="en-US" sz="800" b="1" dirty="0" smtClean="0"/>
              <a:t> </a:t>
            </a:r>
            <a:br>
              <a:rPr lang="en-US" sz="800" b="1" dirty="0" smtClean="0"/>
            </a:br>
            <a:r>
              <a:rPr lang="en-US" sz="800" b="1" dirty="0" smtClean="0"/>
              <a:t>at same dose when asymptomatic</a:t>
            </a:r>
            <a:endParaRPr lang="en-US" sz="800" b="1" dirty="0"/>
          </a:p>
        </p:txBody>
      </p:sp>
      <p:sp>
        <p:nvSpPr>
          <p:cNvPr id="143" name="Snip Same Side Corner Rectangle 142"/>
          <p:cNvSpPr/>
          <p:nvPr/>
        </p:nvSpPr>
        <p:spPr>
          <a:xfrm flipV="1">
            <a:off x="244568" y="4345248"/>
            <a:ext cx="1164133" cy="761303"/>
          </a:xfrm>
          <a:prstGeom prst="snip2SameRect">
            <a:avLst/>
          </a:prstGeom>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44" name="TextBox 143"/>
          <p:cNvSpPr txBox="1"/>
          <p:nvPr/>
        </p:nvSpPr>
        <p:spPr>
          <a:xfrm>
            <a:off x="202201" y="4369134"/>
            <a:ext cx="1283699" cy="584776"/>
          </a:xfrm>
          <a:prstGeom prst="rect">
            <a:avLst/>
          </a:prstGeom>
          <a:noFill/>
        </p:spPr>
        <p:txBody>
          <a:bodyPr wrap="square" rtlCol="0">
            <a:spAutoFit/>
          </a:bodyPr>
          <a:lstStyle/>
          <a:p>
            <a:pPr marL="73152" indent="-73152">
              <a:lnSpc>
                <a:spcPts val="970"/>
              </a:lnSpc>
              <a:spcAft>
                <a:spcPts val="150"/>
              </a:spcAft>
              <a:buFont typeface="Wingdings" charset="2"/>
              <a:buChar char="§"/>
            </a:pPr>
            <a:r>
              <a:rPr lang="en-US" sz="800" b="1" dirty="0" smtClean="0"/>
              <a:t>REASSESS CK and symptoms in 6-12 weeks </a:t>
            </a:r>
            <a:br>
              <a:rPr lang="en-US" sz="800" b="1" dirty="0" smtClean="0"/>
            </a:br>
            <a:r>
              <a:rPr lang="en-US" sz="800" b="1" dirty="0" smtClean="0"/>
              <a:t>or sooner if symptoms </a:t>
            </a:r>
            <a:br>
              <a:rPr lang="en-US" sz="800" b="1" dirty="0" smtClean="0"/>
            </a:br>
            <a:r>
              <a:rPr lang="en-US" sz="800" b="1" dirty="0" smtClean="0"/>
              <a:t>recur</a:t>
            </a:r>
            <a:endParaRPr lang="en-US" sz="800" b="1" dirty="0"/>
          </a:p>
        </p:txBody>
      </p:sp>
      <p:sp>
        <p:nvSpPr>
          <p:cNvPr id="145" name="Snip Same Side Corner Rectangle 144"/>
          <p:cNvSpPr/>
          <p:nvPr/>
        </p:nvSpPr>
        <p:spPr>
          <a:xfrm flipV="1">
            <a:off x="239217" y="5233493"/>
            <a:ext cx="1164133" cy="745252"/>
          </a:xfrm>
          <a:prstGeom prst="snip2SameRect">
            <a:avLst/>
          </a:prstGeom>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46" name="Down Arrow 145"/>
          <p:cNvSpPr/>
          <p:nvPr/>
        </p:nvSpPr>
        <p:spPr>
          <a:xfrm>
            <a:off x="760084" y="5053046"/>
            <a:ext cx="162679" cy="230087"/>
          </a:xfrm>
          <a:prstGeom prst="downArrow">
            <a:avLst/>
          </a:prstGeom>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147" name="Down Arrow 146"/>
          <p:cNvSpPr/>
          <p:nvPr/>
        </p:nvSpPr>
        <p:spPr>
          <a:xfrm>
            <a:off x="744030" y="4154102"/>
            <a:ext cx="162679" cy="230087"/>
          </a:xfrm>
          <a:prstGeom prst="downArrow">
            <a:avLst/>
          </a:prstGeom>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148" name="TextBox 147"/>
          <p:cNvSpPr txBox="1"/>
          <p:nvPr/>
        </p:nvSpPr>
        <p:spPr>
          <a:xfrm>
            <a:off x="202201" y="5370229"/>
            <a:ext cx="1080499" cy="338554"/>
          </a:xfrm>
          <a:prstGeom prst="rect">
            <a:avLst/>
          </a:prstGeom>
          <a:noFill/>
        </p:spPr>
        <p:txBody>
          <a:bodyPr wrap="square" rtlCol="0">
            <a:spAutoFit/>
          </a:bodyPr>
          <a:lstStyle/>
          <a:p>
            <a:pPr marL="73152" indent="-73152">
              <a:lnSpc>
                <a:spcPts val="970"/>
              </a:lnSpc>
              <a:spcAft>
                <a:spcPts val="150"/>
              </a:spcAft>
              <a:buFont typeface="Wingdings" charset="2"/>
              <a:buChar char="§"/>
            </a:pPr>
            <a:r>
              <a:rPr lang="en-US" sz="800" b="1" dirty="0" smtClean="0"/>
              <a:t>REASSESS as per </a:t>
            </a:r>
            <a:br>
              <a:rPr lang="en-US" sz="800" b="1" dirty="0" smtClean="0"/>
            </a:br>
            <a:r>
              <a:rPr lang="en-US" sz="800" b="1" dirty="0" smtClean="0"/>
              <a:t>algorithm above</a:t>
            </a:r>
            <a:endParaRPr lang="en-US" sz="800" b="1" dirty="0"/>
          </a:p>
        </p:txBody>
      </p:sp>
      <p:sp>
        <p:nvSpPr>
          <p:cNvPr id="149" name="Down Arrow 148"/>
          <p:cNvSpPr/>
          <p:nvPr/>
        </p:nvSpPr>
        <p:spPr>
          <a:xfrm>
            <a:off x="738680" y="5941288"/>
            <a:ext cx="162679" cy="230087"/>
          </a:xfrm>
          <a:prstGeom prst="downArrow">
            <a:avLst/>
          </a:prstGeom>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150" name="Down Arrow 149"/>
          <p:cNvSpPr/>
          <p:nvPr/>
        </p:nvSpPr>
        <p:spPr>
          <a:xfrm>
            <a:off x="744031" y="2463800"/>
            <a:ext cx="157670" cy="993289"/>
          </a:xfrm>
          <a:prstGeom prst="downArrow">
            <a:avLst/>
          </a:prstGeom>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47" name="Rounded Rectangle 46"/>
          <p:cNvSpPr/>
          <p:nvPr/>
        </p:nvSpPr>
        <p:spPr>
          <a:xfrm>
            <a:off x="241300" y="1966688"/>
            <a:ext cx="1168400" cy="509812"/>
          </a:xfrm>
          <a:prstGeom prst="roundRect">
            <a:avLst/>
          </a:prstGeom>
          <a:gradFill>
            <a:gsLst>
              <a:gs pos="30000">
                <a:schemeClr val="accent2"/>
              </a:gs>
              <a:gs pos="0">
                <a:schemeClr val="accent2">
                  <a:lumMod val="60000"/>
                  <a:lumOff val="40000"/>
                </a:schemeClr>
              </a:gs>
            </a:gsLst>
          </a:gradFill>
          <a:ln>
            <a:solidFill>
              <a:schemeClr val="accent2"/>
            </a:solidFill>
          </a:ln>
          <a:effectLst>
            <a:outerShdw blurRad="57150" dist="19050" dir="5400000" algn="ctr" rotWithShape="0">
              <a:schemeClr val="accent6">
                <a:lumMod val="90000"/>
                <a:lumOff val="10000"/>
                <a:alpha val="81000"/>
              </a:schemeClr>
            </a:outerShdw>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48" name="TextBox 47"/>
          <p:cNvSpPr txBox="1"/>
          <p:nvPr/>
        </p:nvSpPr>
        <p:spPr>
          <a:xfrm>
            <a:off x="247312" y="2013973"/>
            <a:ext cx="1111588" cy="443711"/>
          </a:xfrm>
          <a:prstGeom prst="rect">
            <a:avLst/>
          </a:prstGeom>
          <a:noFill/>
        </p:spPr>
        <p:txBody>
          <a:bodyPr wrap="square" rtlCol="0">
            <a:spAutoFit/>
          </a:bodyPr>
          <a:lstStyle/>
          <a:p>
            <a:pPr marL="91440" indent="-91440" algn="ctr">
              <a:lnSpc>
                <a:spcPts val="900"/>
              </a:lnSpc>
              <a:spcAft>
                <a:spcPts val="200"/>
              </a:spcAft>
            </a:pPr>
            <a:r>
              <a:rPr lang="en-US" sz="950" b="1" dirty="0" smtClean="0">
                <a:solidFill>
                  <a:schemeClr val="bg1"/>
                </a:solidFill>
              </a:rPr>
              <a:t>CK ≤ ULN</a:t>
            </a:r>
            <a:br>
              <a:rPr lang="en-US" sz="950" b="1" dirty="0" smtClean="0">
                <a:solidFill>
                  <a:schemeClr val="bg1"/>
                </a:solidFill>
              </a:rPr>
            </a:br>
            <a:r>
              <a:rPr lang="en-US" sz="950" b="1" dirty="0" err="1" smtClean="0">
                <a:solidFill>
                  <a:schemeClr val="bg1"/>
                </a:solidFill>
              </a:rPr>
              <a:t>Statin</a:t>
            </a:r>
            <a:r>
              <a:rPr lang="en-US" sz="950" b="1" dirty="0" smtClean="0">
                <a:solidFill>
                  <a:schemeClr val="bg1"/>
                </a:solidFill>
              </a:rPr>
              <a:t> Associated </a:t>
            </a:r>
            <a:r>
              <a:rPr lang="en-US" sz="950" b="1" dirty="0" err="1" smtClean="0">
                <a:solidFill>
                  <a:schemeClr val="bg1"/>
                </a:solidFill>
              </a:rPr>
              <a:t>Myalgia</a:t>
            </a:r>
            <a:endParaRPr lang="en-US" sz="950" b="1" dirty="0">
              <a:solidFill>
                <a:schemeClr val="bg1"/>
              </a:solidFill>
            </a:endParaRPr>
          </a:p>
        </p:txBody>
      </p:sp>
    </p:spTree>
    <p:extLst>
      <p:ext uri="{BB962C8B-B14F-4D97-AF65-F5344CB8AC3E}">
        <p14:creationId xmlns:p14="http://schemas.microsoft.com/office/powerpoint/2010/main" val="21083105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sz="2200" dirty="0"/>
              <a:t>After de novo initiation of a statin that is associated with a patient complaint of adverse effects, when is re-challenge/de-challenge with the same statin inappropriate or futile?</a:t>
            </a:r>
          </a:p>
        </p:txBody>
      </p:sp>
      <p:sp>
        <p:nvSpPr>
          <p:cNvPr id="4" name="Content Placeholder 3"/>
          <p:cNvSpPr>
            <a:spLocks noGrp="1"/>
          </p:cNvSpPr>
          <p:nvPr>
            <p:ph idx="1"/>
          </p:nvPr>
        </p:nvSpPr>
        <p:spPr/>
        <p:txBody>
          <a:bodyPr/>
          <a:lstStyle/>
          <a:p>
            <a:r>
              <a:rPr lang="en-CA" sz="1800" b="1" dirty="0" smtClean="0"/>
              <a:t>Patient </a:t>
            </a:r>
            <a:r>
              <a:rPr lang="en-CA" sz="1800" b="1" dirty="0"/>
              <a:t>refuses to re-try the same drug, even at a lower daily dose or intermittently.</a:t>
            </a:r>
          </a:p>
          <a:p>
            <a:r>
              <a:rPr lang="en-CA" sz="1800" b="1" dirty="0" smtClean="0"/>
              <a:t>Symptoms </a:t>
            </a:r>
            <a:r>
              <a:rPr lang="en-CA" sz="1800" b="1" dirty="0"/>
              <a:t>are significant, convincing, plausible and typical of statin side effects (mainly </a:t>
            </a:r>
            <a:r>
              <a:rPr lang="en-CA" sz="1800" b="1" dirty="0" err="1" smtClean="0"/>
              <a:t>myalgia</a:t>
            </a:r>
            <a:r>
              <a:rPr lang="en-CA" sz="1800" b="1" dirty="0" smtClean="0"/>
              <a:t>) </a:t>
            </a:r>
            <a:r>
              <a:rPr lang="en-CA" sz="1800" b="1" dirty="0"/>
              <a:t>and have resolved completely with cessation.</a:t>
            </a:r>
          </a:p>
          <a:p>
            <a:r>
              <a:rPr lang="en-CA" sz="1800" b="1" dirty="0" smtClean="0"/>
              <a:t>Symptoms </a:t>
            </a:r>
            <a:r>
              <a:rPr lang="en-CA" sz="1800" b="1" dirty="0"/>
              <a:t>are severe, associated with either</a:t>
            </a:r>
          </a:p>
          <a:p>
            <a:pPr lvl="1"/>
            <a:r>
              <a:rPr lang="en-CA" sz="1600" b="1" dirty="0" smtClean="0"/>
              <a:t>objective </a:t>
            </a:r>
            <a:r>
              <a:rPr lang="en-CA" sz="1600" b="1" dirty="0"/>
              <a:t>muscle weakness, and/or associated with </a:t>
            </a:r>
            <a:r>
              <a:rPr lang="en-CA" sz="1600" b="1" dirty="0" err="1"/>
              <a:t>hyperCKemia</a:t>
            </a:r>
            <a:r>
              <a:rPr lang="en-CA" sz="1600" b="1" dirty="0"/>
              <a:t> (at least Mild, Grade 1b, &gt; 5x </a:t>
            </a:r>
            <a:r>
              <a:rPr lang="en-CA" sz="1600" b="1" dirty="0" smtClean="0"/>
              <a:t>ULN*)</a:t>
            </a:r>
            <a:endParaRPr lang="en-CA" sz="1600" b="1" dirty="0"/>
          </a:p>
          <a:p>
            <a:pPr lvl="1"/>
            <a:r>
              <a:rPr lang="en-CA" sz="1600" b="1" dirty="0" smtClean="0"/>
              <a:t>significant </a:t>
            </a:r>
            <a:r>
              <a:rPr lang="en-CA" sz="1600" b="1" dirty="0"/>
              <a:t>ALT elevation (&gt; 3x ULN)</a:t>
            </a:r>
            <a:r>
              <a:rPr lang="en-CA" sz="1600" b="1" baseline="30000" dirty="0"/>
              <a:t># </a:t>
            </a:r>
          </a:p>
          <a:p>
            <a:r>
              <a:rPr lang="en-CA" sz="1800" b="1" dirty="0" smtClean="0"/>
              <a:t>Offending </a:t>
            </a:r>
            <a:r>
              <a:rPr lang="en-CA" sz="1800" b="1" dirty="0"/>
              <a:t>statin can be documented to be ineffective at achieving goal (note: this does not exclude trial of this particular statin in the future or use of this agent at lower doses as chronic therapy).</a:t>
            </a:r>
          </a:p>
          <a:p>
            <a:r>
              <a:rPr lang="en-CA" sz="1800" b="1" dirty="0" smtClean="0"/>
              <a:t>Symptoms </a:t>
            </a:r>
            <a:r>
              <a:rPr lang="en-CA" sz="1800" b="1" dirty="0"/>
              <a:t>have not resolved or increase after a reasonable drug holiday raising the possibility of an underlying, non-statin related illness that needs investigation prior to addressing use of any statin or, rarely, immune mediated necrotizing myopathy possibly statin-related.</a:t>
            </a:r>
          </a:p>
          <a:p>
            <a:pPr marL="0" indent="0">
              <a:buNone/>
            </a:pPr>
            <a:endParaRPr lang="en-CA" sz="2000" b="1" dirty="0"/>
          </a:p>
          <a:p>
            <a:endParaRPr lang="en-CA" sz="2000" b="1" dirty="0"/>
          </a:p>
        </p:txBody>
      </p:sp>
      <p:sp>
        <p:nvSpPr>
          <p:cNvPr id="5" name="Text Placeholder 4"/>
          <p:cNvSpPr>
            <a:spLocks noGrp="1"/>
          </p:cNvSpPr>
          <p:nvPr>
            <p:ph type="body" sz="quarter" idx="13"/>
          </p:nvPr>
        </p:nvSpPr>
        <p:spPr/>
        <p:txBody>
          <a:bodyPr/>
          <a:lstStyle/>
          <a:p>
            <a:r>
              <a:rPr lang="en-CA" dirty="0"/>
              <a:t/>
            </a:r>
            <a:br>
              <a:rPr lang="en-CA" dirty="0"/>
            </a:br>
            <a:r>
              <a:rPr lang="en-CA" dirty="0"/>
              <a:t/>
            </a:r>
            <a:br>
              <a:rPr lang="en-CA" dirty="0"/>
            </a:br>
            <a:r>
              <a:rPr lang="en-CA" dirty="0"/>
              <a:t>*Note that CK elevation should be considered in the context of baseline values if known, as well as ethnicity and athletic body habitus</a:t>
            </a:r>
            <a:br>
              <a:rPr lang="en-CA" dirty="0"/>
            </a:br>
            <a:r>
              <a:rPr lang="en-CA" dirty="0"/>
              <a:t># </a:t>
            </a:r>
            <a:r>
              <a:rPr lang="en-CA" dirty="0" smtClean="0"/>
              <a:t>Exclude </a:t>
            </a:r>
            <a:r>
              <a:rPr lang="en-CA" dirty="0"/>
              <a:t>trauma- or exercise-induced </a:t>
            </a:r>
            <a:r>
              <a:rPr lang="en-CA" dirty="0" err="1"/>
              <a:t>hyperCKemia</a:t>
            </a:r>
            <a:r>
              <a:rPr lang="en-CA" dirty="0"/>
              <a:t>, drug-drug interactions or concomitant use of hepatotoxic drugs, etc</a:t>
            </a:r>
            <a:r>
              <a:rPr lang="en-CA" dirty="0" smtClean="0"/>
              <a:t>.)</a:t>
            </a:r>
            <a:br>
              <a:rPr lang="en-CA" dirty="0" smtClean="0"/>
            </a:br>
            <a:endParaRPr lang="en-CA" dirty="0" smtClean="0"/>
          </a:p>
          <a:p>
            <a:r>
              <a:rPr lang="en-CA" dirty="0" smtClean="0"/>
              <a:t>Mancini </a:t>
            </a:r>
            <a:r>
              <a:rPr lang="en-CA" dirty="0"/>
              <a:t>et al, DOI: </a:t>
            </a:r>
            <a:r>
              <a:rPr lang="en-CA" dirty="0">
                <a:hlinkClick r:id="rId2"/>
              </a:rPr>
              <a:t>http://</a:t>
            </a:r>
            <a:r>
              <a:rPr lang="en-CA" dirty="0" smtClean="0">
                <a:hlinkClick r:id="rId2"/>
              </a:rPr>
              <a:t>dx.doi.org/10.1016/j.cjca.2016.01.003</a:t>
            </a:r>
            <a:endParaRPr lang="en-CA" dirty="0"/>
          </a:p>
        </p:txBody>
      </p:sp>
    </p:spTree>
    <p:extLst>
      <p:ext uri="{BB962C8B-B14F-4D97-AF65-F5344CB8AC3E}">
        <p14:creationId xmlns:p14="http://schemas.microsoft.com/office/powerpoint/2010/main" val="4526635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277" y="355602"/>
            <a:ext cx="8484577" cy="883382"/>
          </a:xfrm>
        </p:spPr>
        <p:txBody>
          <a:bodyPr/>
          <a:lstStyle/>
          <a:p>
            <a:r>
              <a:rPr lang="en-CA" dirty="0">
                <a:solidFill>
                  <a:schemeClr val="accent2"/>
                </a:solidFill>
              </a:rPr>
              <a:t>Ezetimibe: </a:t>
            </a:r>
            <a:r>
              <a:rPr lang="en-CA" dirty="0"/>
              <a:t>Logical Next Choice in GISI within 20% of Goal</a:t>
            </a:r>
          </a:p>
        </p:txBody>
      </p:sp>
      <p:sp>
        <p:nvSpPr>
          <p:cNvPr id="3" name="Content Placeholder 2"/>
          <p:cNvSpPr>
            <a:spLocks noGrp="1"/>
          </p:cNvSpPr>
          <p:nvPr>
            <p:ph idx="1"/>
          </p:nvPr>
        </p:nvSpPr>
        <p:spPr/>
        <p:txBody>
          <a:bodyPr/>
          <a:lstStyle/>
          <a:p>
            <a:pPr>
              <a:spcBef>
                <a:spcPts val="600"/>
              </a:spcBef>
              <a:spcAft>
                <a:spcPts val="600"/>
              </a:spcAft>
            </a:pPr>
            <a:r>
              <a:rPr lang="en-CA" dirty="0"/>
              <a:t>Associated with CV risk reduction in combination with statin (SHARP, IMPROVE-IT)</a:t>
            </a:r>
          </a:p>
          <a:p>
            <a:pPr>
              <a:spcBef>
                <a:spcPts val="600"/>
              </a:spcBef>
              <a:spcAft>
                <a:spcPts val="600"/>
              </a:spcAft>
            </a:pPr>
            <a:r>
              <a:rPr lang="en-CA" dirty="0"/>
              <a:t>Paucity of side effects</a:t>
            </a:r>
          </a:p>
          <a:p>
            <a:pPr>
              <a:spcBef>
                <a:spcPts val="600"/>
              </a:spcBef>
              <a:spcAft>
                <a:spcPts val="600"/>
              </a:spcAft>
            </a:pPr>
            <a:r>
              <a:rPr lang="en-CA" dirty="0"/>
              <a:t>Well documented safety</a:t>
            </a:r>
          </a:p>
          <a:p>
            <a:pPr>
              <a:spcBef>
                <a:spcPts val="600"/>
              </a:spcBef>
              <a:spcAft>
                <a:spcPts val="600"/>
              </a:spcAft>
            </a:pPr>
            <a:r>
              <a:rPr lang="en-CA" dirty="0"/>
              <a:t>Muscle-related side effect reports have been rare and not necessarily causal (no known mechanism):</a:t>
            </a:r>
          </a:p>
          <a:p>
            <a:pPr lvl="1">
              <a:spcBef>
                <a:spcPts val="600"/>
              </a:spcBef>
              <a:spcAft>
                <a:spcPts val="600"/>
              </a:spcAft>
            </a:pPr>
            <a:r>
              <a:rPr lang="en-CA" dirty="0"/>
              <a:t>Myopathy </a:t>
            </a:r>
            <a:r>
              <a:rPr lang="en-CA" sz="1800" dirty="0" smtClean="0"/>
              <a:t>(Simard C, Poirier P. </a:t>
            </a:r>
            <a:r>
              <a:rPr lang="en-CA" sz="1800" i="1" dirty="0"/>
              <a:t>Can J </a:t>
            </a:r>
            <a:r>
              <a:rPr lang="en-CA" sz="1800" i="1" dirty="0" err="1" smtClean="0"/>
              <a:t>Cardiol</a:t>
            </a:r>
            <a:r>
              <a:rPr lang="en-CA" sz="1800" i="1" dirty="0" smtClean="0"/>
              <a:t>.</a:t>
            </a:r>
            <a:r>
              <a:rPr lang="en-CA" sz="1800" dirty="0" smtClean="0"/>
              <a:t> 2006;22:141-144; </a:t>
            </a:r>
            <a:r>
              <a:rPr lang="en-CA" sz="1800" dirty="0" err="1" smtClean="0"/>
              <a:t>Brahmachari</a:t>
            </a:r>
            <a:r>
              <a:rPr lang="en-CA" sz="1800" dirty="0" smtClean="0"/>
              <a:t> B, Chatterjee S. </a:t>
            </a:r>
            <a:r>
              <a:rPr lang="en-CA" sz="1800" i="1" dirty="0"/>
              <a:t>Indian J </a:t>
            </a:r>
            <a:r>
              <a:rPr lang="en-CA" sz="1800" i="1" dirty="0" err="1" smtClean="0"/>
              <a:t>Pharmacol</a:t>
            </a:r>
            <a:r>
              <a:rPr lang="en-CA" sz="1800" i="1" dirty="0" smtClean="0"/>
              <a:t>. </a:t>
            </a:r>
            <a:r>
              <a:rPr lang="en-CA" sz="1800" dirty="0" smtClean="0"/>
              <a:t>2015;47:563-564)</a:t>
            </a:r>
            <a:endParaRPr lang="en-CA" sz="1800" dirty="0"/>
          </a:p>
          <a:p>
            <a:pPr lvl="1">
              <a:spcBef>
                <a:spcPts val="600"/>
              </a:spcBef>
              <a:spcAft>
                <a:spcPts val="600"/>
              </a:spcAft>
            </a:pPr>
            <a:r>
              <a:rPr lang="en-CA" dirty="0"/>
              <a:t>Polymyositis </a:t>
            </a:r>
            <a:r>
              <a:rPr lang="en-CA" sz="1800" dirty="0" smtClean="0"/>
              <a:t>(Garcia-</a:t>
            </a:r>
            <a:r>
              <a:rPr lang="en-CA" sz="1800" dirty="0" err="1" smtClean="0"/>
              <a:t>Valladares</a:t>
            </a:r>
            <a:r>
              <a:rPr lang="en-CA" sz="1800" dirty="0" smtClean="0"/>
              <a:t> I, </a:t>
            </a:r>
            <a:r>
              <a:rPr lang="en-CA" sz="1800" dirty="0"/>
              <a:t>Espinoza, L.R. </a:t>
            </a:r>
            <a:r>
              <a:rPr lang="en-CA" sz="1800" i="1" dirty="0" smtClean="0"/>
              <a:t>J </a:t>
            </a:r>
            <a:r>
              <a:rPr lang="en-CA" sz="1800" i="1" dirty="0" err="1" smtClean="0"/>
              <a:t>Rheumatol</a:t>
            </a:r>
            <a:r>
              <a:rPr lang="en-CA" sz="1800" i="1" dirty="0" smtClean="0"/>
              <a:t>. </a:t>
            </a:r>
            <a:r>
              <a:rPr lang="en-CA" sz="1800" dirty="0"/>
              <a:t>2010;37:472</a:t>
            </a:r>
            <a:r>
              <a:rPr lang="en-CA" sz="1800" dirty="0" smtClean="0"/>
              <a:t>)</a:t>
            </a:r>
          </a:p>
        </p:txBody>
      </p:sp>
      <p:sp>
        <p:nvSpPr>
          <p:cNvPr id="4" name="Text Placeholder 3"/>
          <p:cNvSpPr>
            <a:spLocks noGrp="1"/>
          </p:cNvSpPr>
          <p:nvPr>
            <p:ph type="body" sz="quarter" idx="13"/>
          </p:nvPr>
        </p:nvSpPr>
        <p:spPr/>
        <p:txBody>
          <a:bodyPr/>
          <a:lstStyle/>
          <a:p>
            <a:r>
              <a:rPr lang="en-CA" dirty="0"/>
              <a:t>Mancini et al, DOI: </a:t>
            </a:r>
            <a:r>
              <a:rPr lang="en-CA" dirty="0">
                <a:hlinkClick r:id="rId2"/>
              </a:rPr>
              <a:t>http://</a:t>
            </a:r>
            <a:r>
              <a:rPr lang="en-CA" dirty="0" smtClean="0">
                <a:hlinkClick r:id="rId2"/>
              </a:rPr>
              <a:t>dx.doi.org/10.1016/j.cjca.2016.01.003</a:t>
            </a:r>
            <a:endParaRPr lang="en-CA" dirty="0"/>
          </a:p>
        </p:txBody>
      </p:sp>
    </p:spTree>
    <p:extLst>
      <p:ext uri="{BB962C8B-B14F-4D97-AF65-F5344CB8AC3E}">
        <p14:creationId xmlns:p14="http://schemas.microsoft.com/office/powerpoint/2010/main" val="7679008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solidFill>
                  <a:schemeClr val="accent2"/>
                </a:solidFill>
              </a:rPr>
              <a:t>PCSK9 Inhibitors: </a:t>
            </a:r>
            <a:r>
              <a:rPr lang="en-CA" dirty="0"/>
              <a:t>Logical Next Choice in GISI When LDL-C Goal is Beyond 20%</a:t>
            </a:r>
          </a:p>
        </p:txBody>
      </p:sp>
      <p:sp>
        <p:nvSpPr>
          <p:cNvPr id="3" name="Content Placeholder 2"/>
          <p:cNvSpPr>
            <a:spLocks noGrp="1"/>
          </p:cNvSpPr>
          <p:nvPr>
            <p:ph idx="1"/>
          </p:nvPr>
        </p:nvSpPr>
        <p:spPr/>
        <p:txBody>
          <a:bodyPr/>
          <a:lstStyle/>
          <a:p>
            <a:pPr>
              <a:spcBef>
                <a:spcPts val="600"/>
              </a:spcBef>
              <a:spcAft>
                <a:spcPts val="600"/>
              </a:spcAft>
            </a:pPr>
            <a:r>
              <a:rPr lang="en-CA" dirty="0"/>
              <a:t>Safe</a:t>
            </a:r>
          </a:p>
          <a:p>
            <a:pPr>
              <a:spcBef>
                <a:spcPts val="600"/>
              </a:spcBef>
              <a:spcAft>
                <a:spcPts val="600"/>
              </a:spcAft>
            </a:pPr>
            <a:r>
              <a:rPr lang="en-CA" dirty="0"/>
              <a:t>Effective</a:t>
            </a:r>
          </a:p>
          <a:p>
            <a:pPr>
              <a:spcBef>
                <a:spcPts val="600"/>
              </a:spcBef>
              <a:spcAft>
                <a:spcPts val="600"/>
              </a:spcAft>
            </a:pPr>
            <a:r>
              <a:rPr lang="en-CA" dirty="0"/>
              <a:t>Few intrinsic side effects</a:t>
            </a:r>
          </a:p>
          <a:p>
            <a:pPr>
              <a:spcBef>
                <a:spcPts val="600"/>
              </a:spcBef>
              <a:spcAft>
                <a:spcPts val="600"/>
              </a:spcAft>
            </a:pPr>
            <a:r>
              <a:rPr lang="en-CA" dirty="0"/>
              <a:t>Specifically studied in the GISI population</a:t>
            </a:r>
          </a:p>
          <a:p>
            <a:pPr>
              <a:spcBef>
                <a:spcPts val="600"/>
              </a:spcBef>
              <a:spcAft>
                <a:spcPts val="600"/>
              </a:spcAft>
            </a:pPr>
            <a:r>
              <a:rPr lang="en-CA" dirty="0"/>
              <a:t>But, access may be limited by price, indications, variability of coverage by insurers and </a:t>
            </a:r>
            <a:r>
              <a:rPr lang="en-CA" dirty="0" smtClean="0"/>
              <a:t>provincial formularies</a:t>
            </a:r>
          </a:p>
          <a:p>
            <a:pPr>
              <a:spcBef>
                <a:spcPts val="600"/>
              </a:spcBef>
              <a:spcAft>
                <a:spcPts val="600"/>
              </a:spcAft>
            </a:pPr>
            <a:r>
              <a:rPr lang="en-CA" dirty="0" smtClean="0"/>
              <a:t>Definitive RCT’s pending </a:t>
            </a:r>
            <a:endParaRPr lang="en-CA" dirty="0"/>
          </a:p>
        </p:txBody>
      </p:sp>
      <p:sp>
        <p:nvSpPr>
          <p:cNvPr id="4" name="Text Placeholder 3"/>
          <p:cNvSpPr>
            <a:spLocks noGrp="1"/>
          </p:cNvSpPr>
          <p:nvPr>
            <p:ph type="body" sz="quarter" idx="13"/>
          </p:nvPr>
        </p:nvSpPr>
        <p:spPr/>
        <p:txBody>
          <a:bodyPr/>
          <a:lstStyle/>
          <a:p>
            <a:r>
              <a:rPr lang="en-CA" dirty="0"/>
              <a:t>Mancini et al, DOI: </a:t>
            </a:r>
            <a:r>
              <a:rPr lang="en-CA" dirty="0">
                <a:hlinkClick r:id="rId2"/>
              </a:rPr>
              <a:t>http://</a:t>
            </a:r>
            <a:r>
              <a:rPr lang="en-CA" dirty="0" smtClean="0">
                <a:hlinkClick r:id="rId2"/>
              </a:rPr>
              <a:t>dx.doi.org/10.1016/j.cjca.2016.01.003</a:t>
            </a:r>
            <a:endParaRPr lang="en-CA" dirty="0"/>
          </a:p>
        </p:txBody>
      </p:sp>
    </p:spTree>
    <p:extLst>
      <p:ext uri="{BB962C8B-B14F-4D97-AF65-F5344CB8AC3E}">
        <p14:creationId xmlns:p14="http://schemas.microsoft.com/office/powerpoint/2010/main" val="2937823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sz="3600" dirty="0" smtClean="0">
                <a:solidFill>
                  <a:schemeClr val="accent2"/>
                </a:solidFill>
                <a:effectLst>
                  <a:outerShdw blurRad="50800" dist="38100" dir="2700000" algn="tl" rotWithShape="0">
                    <a:prstClr val="black">
                      <a:alpha val="40000"/>
                    </a:prstClr>
                  </a:outerShdw>
                </a:effectLst>
              </a:rPr>
              <a:t>G</a:t>
            </a:r>
            <a:r>
              <a:rPr lang="en-CA" sz="3600" dirty="0" smtClean="0">
                <a:solidFill>
                  <a:schemeClr val="tx2"/>
                </a:solidFill>
                <a:effectLst>
                  <a:outerShdw blurRad="50800" dist="38100" dir="2700000" algn="tl" rotWithShape="0">
                    <a:prstClr val="black">
                      <a:alpha val="40000"/>
                    </a:prstClr>
                  </a:outerShdw>
                </a:effectLst>
              </a:rPr>
              <a:t>oal </a:t>
            </a:r>
            <a:r>
              <a:rPr lang="en-CA" sz="3600" dirty="0" smtClean="0">
                <a:solidFill>
                  <a:schemeClr val="accent2"/>
                </a:solidFill>
                <a:effectLst>
                  <a:outerShdw blurRad="50800" dist="38100" dir="2700000" algn="tl" rotWithShape="0">
                    <a:prstClr val="black">
                      <a:alpha val="40000"/>
                    </a:prstClr>
                  </a:outerShdw>
                </a:effectLst>
              </a:rPr>
              <a:t>A</a:t>
            </a:r>
            <a:r>
              <a:rPr lang="en-CA" sz="3600" dirty="0" smtClean="0">
                <a:solidFill>
                  <a:schemeClr val="tx2"/>
                </a:solidFill>
                <a:effectLst>
                  <a:outerShdw blurRad="50800" dist="38100" dir="2700000" algn="tl" rotWithShape="0">
                    <a:prstClr val="black">
                      <a:alpha val="40000"/>
                    </a:prstClr>
                  </a:outerShdw>
                </a:effectLst>
              </a:rPr>
              <a:t>chievement after </a:t>
            </a:r>
            <a:r>
              <a:rPr lang="en-CA" sz="3600" dirty="0" smtClean="0">
                <a:solidFill>
                  <a:schemeClr val="accent2"/>
                </a:solidFill>
                <a:effectLst>
                  <a:outerShdw blurRad="50800" dist="38100" dir="2700000" algn="tl" rotWithShape="0">
                    <a:prstClr val="black">
                      <a:alpha val="40000"/>
                    </a:prstClr>
                  </a:outerShdw>
                </a:effectLst>
              </a:rPr>
              <a:t>U</a:t>
            </a:r>
            <a:r>
              <a:rPr lang="en-CA" sz="3600" dirty="0" smtClean="0">
                <a:solidFill>
                  <a:schemeClr val="tx2"/>
                </a:solidFill>
                <a:effectLst>
                  <a:outerShdw blurRad="50800" dist="38100" dir="2700000" algn="tl" rotWithShape="0">
                    <a:prstClr val="black">
                      <a:alpha val="40000"/>
                    </a:prstClr>
                  </a:outerShdw>
                </a:effectLst>
              </a:rPr>
              <a:t>tilizing an Anti-PCSK9 Antibody in </a:t>
            </a:r>
            <a:r>
              <a:rPr lang="en-CA" sz="3600" dirty="0" smtClean="0">
                <a:solidFill>
                  <a:schemeClr val="accent2"/>
                </a:solidFill>
                <a:effectLst>
                  <a:outerShdw blurRad="50800" dist="38100" dir="2700000" algn="tl" rotWithShape="0">
                    <a:prstClr val="black">
                      <a:alpha val="40000"/>
                    </a:prstClr>
                  </a:outerShdw>
                </a:effectLst>
              </a:rPr>
              <a:t>S</a:t>
            </a:r>
            <a:r>
              <a:rPr lang="en-CA" sz="3600" dirty="0" smtClean="0">
                <a:solidFill>
                  <a:schemeClr val="tx2"/>
                </a:solidFill>
                <a:effectLst>
                  <a:outerShdw blurRad="50800" dist="38100" dir="2700000" algn="tl" rotWithShape="0">
                    <a:prstClr val="black">
                      <a:alpha val="40000"/>
                    </a:prstClr>
                  </a:outerShdw>
                </a:effectLst>
              </a:rPr>
              <a:t>tatin-Intolerant </a:t>
            </a:r>
            <a:r>
              <a:rPr lang="en-CA" sz="3600" dirty="0" smtClean="0">
                <a:solidFill>
                  <a:schemeClr val="accent2"/>
                </a:solidFill>
                <a:effectLst>
                  <a:outerShdw blurRad="50800" dist="38100" dir="2700000" algn="tl" rotWithShape="0">
                    <a:prstClr val="black">
                      <a:alpha val="40000"/>
                    </a:prstClr>
                  </a:outerShdw>
                </a:effectLst>
              </a:rPr>
              <a:t>S</a:t>
            </a:r>
            <a:r>
              <a:rPr lang="en-CA" sz="3600" dirty="0" smtClean="0">
                <a:solidFill>
                  <a:schemeClr val="tx2"/>
                </a:solidFill>
                <a:effectLst>
                  <a:outerShdw blurRad="50800" dist="38100" dir="2700000" algn="tl" rotWithShape="0">
                    <a:prstClr val="black">
                      <a:alpha val="40000"/>
                    </a:prstClr>
                  </a:outerShdw>
                </a:effectLst>
              </a:rPr>
              <a:t>ubjects (</a:t>
            </a:r>
            <a:r>
              <a:rPr lang="en-CA" sz="3600" dirty="0" smtClean="0">
                <a:solidFill>
                  <a:schemeClr val="accent2"/>
                </a:solidFill>
                <a:effectLst>
                  <a:outerShdw blurRad="50800" dist="38100" dir="2700000" algn="tl" rotWithShape="0">
                    <a:prstClr val="black">
                      <a:alpha val="40000"/>
                    </a:prstClr>
                  </a:outerShdw>
                </a:effectLst>
              </a:rPr>
              <a:t>GAUSS</a:t>
            </a:r>
            <a:r>
              <a:rPr lang="en-CA" sz="3600" dirty="0" smtClean="0">
                <a:solidFill>
                  <a:schemeClr val="tx2"/>
                </a:solidFill>
                <a:effectLst>
                  <a:outerShdw blurRad="50800" dist="38100" dir="2700000" algn="tl" rotWithShape="0">
                    <a:prstClr val="black">
                      <a:alpha val="40000"/>
                    </a:prstClr>
                  </a:outerShdw>
                </a:effectLst>
              </a:rPr>
              <a:t>): Results from a Randomized, Double-blind, Placebo and Ezetimibe Controlled Study</a:t>
            </a:r>
            <a:endParaRPr lang="en-CA" sz="3600" dirty="0">
              <a:solidFill>
                <a:schemeClr val="tx2"/>
              </a:solidFill>
              <a:effectLst>
                <a:outerShdw blurRad="50800" dist="38100" dir="2700000" algn="tl" rotWithShape="0">
                  <a:prstClr val="black">
                    <a:alpha val="40000"/>
                  </a:prstClr>
                </a:outerShdw>
              </a:effectLst>
            </a:endParaRPr>
          </a:p>
        </p:txBody>
      </p:sp>
      <p:sp>
        <p:nvSpPr>
          <p:cNvPr id="3" name="Subtitle 2"/>
          <p:cNvSpPr>
            <a:spLocks noGrp="1"/>
          </p:cNvSpPr>
          <p:nvPr>
            <p:ph type="subTitle" idx="1"/>
          </p:nvPr>
        </p:nvSpPr>
        <p:spPr>
          <a:xfrm>
            <a:off x="685800" y="3602038"/>
            <a:ext cx="7659210" cy="1655762"/>
          </a:xfrm>
        </p:spPr>
        <p:txBody>
          <a:bodyPr>
            <a:normAutofit/>
          </a:bodyPr>
          <a:lstStyle/>
          <a:p>
            <a:r>
              <a:rPr lang="en-CA" sz="1800" dirty="0" smtClean="0"/>
              <a:t>David Sullivan, MD, Anders G. Olsson, MD, Rob Scott, MD, </a:t>
            </a:r>
            <a:br>
              <a:rPr lang="en-CA" sz="1800" dirty="0" smtClean="0"/>
            </a:br>
            <a:r>
              <a:rPr lang="en-CA" sz="1800" dirty="0" smtClean="0"/>
              <a:t>Jae B. Kim, MD, Allen Xue, MD, Thomas Liu, MD, Scott M. Wasserman, MD,</a:t>
            </a:r>
            <a:br>
              <a:rPr lang="en-CA" sz="1800" dirty="0" smtClean="0"/>
            </a:br>
            <a:r>
              <a:rPr lang="en-CA" sz="1800" dirty="0" smtClean="0"/>
              <a:t> Evan A. Stein, MD</a:t>
            </a:r>
          </a:p>
        </p:txBody>
      </p:sp>
      <p:sp>
        <p:nvSpPr>
          <p:cNvPr id="9" name="Text Placeholder 8"/>
          <p:cNvSpPr>
            <a:spLocks noGrp="1"/>
          </p:cNvSpPr>
          <p:nvPr>
            <p:ph type="body" sz="quarter" idx="13"/>
          </p:nvPr>
        </p:nvSpPr>
        <p:spPr/>
        <p:txBody>
          <a:bodyPr/>
          <a:lstStyle/>
          <a:p>
            <a:r>
              <a:rPr lang="en-US" dirty="0"/>
              <a:t>Sullivan D, et al. </a:t>
            </a:r>
            <a:r>
              <a:rPr lang="en-US" i="1" dirty="0"/>
              <a:t>JAMA</a:t>
            </a:r>
            <a:r>
              <a:rPr lang="en-US" dirty="0"/>
              <a:t>. 2012;308(23</a:t>
            </a:r>
            <a:r>
              <a:rPr lang="en-US" dirty="0" smtClean="0"/>
              <a:t>):2497-2506.</a:t>
            </a:r>
            <a:endParaRPr lang="en-CA" dirty="0" smtClean="0"/>
          </a:p>
          <a:p>
            <a:r>
              <a:rPr lang="en-CA" dirty="0" smtClean="0"/>
              <a:t>Mancini </a:t>
            </a:r>
            <a:r>
              <a:rPr lang="en-CA" dirty="0"/>
              <a:t>et al, DOI: </a:t>
            </a:r>
            <a:r>
              <a:rPr lang="en-CA" dirty="0">
                <a:hlinkClick r:id="rId2"/>
              </a:rPr>
              <a:t>http://</a:t>
            </a:r>
            <a:r>
              <a:rPr lang="en-CA" dirty="0" smtClean="0">
                <a:hlinkClick r:id="rId2"/>
              </a:rPr>
              <a:t>dx.doi.org/10.1016/j.cjca.2016.01.003</a:t>
            </a:r>
            <a:endParaRPr lang="en-CA" dirty="0"/>
          </a:p>
        </p:txBody>
      </p:sp>
      <p:cxnSp>
        <p:nvCxnSpPr>
          <p:cNvPr id="4" name="Straight Connector 3"/>
          <p:cNvCxnSpPr/>
          <p:nvPr/>
        </p:nvCxnSpPr>
        <p:spPr>
          <a:xfrm>
            <a:off x="798990" y="3521173"/>
            <a:ext cx="7659210" cy="0"/>
          </a:xfrm>
          <a:prstGeom prst="line">
            <a:avLst/>
          </a:prstGeom>
          <a:ln w="76200">
            <a:gradFill flip="none" rotWithShape="1">
              <a:gsLst>
                <a:gs pos="0">
                  <a:schemeClr val="bg1"/>
                </a:gs>
                <a:gs pos="74000">
                  <a:schemeClr val="accent2"/>
                </a:gs>
                <a:gs pos="83000">
                  <a:schemeClr val="accent2"/>
                </a:gs>
                <a:gs pos="100000">
                  <a:schemeClr val="accent2"/>
                </a:gs>
              </a:gsLst>
              <a:lin ang="1080000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07786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
            </a:r>
            <a:br>
              <a:rPr lang="en-CA" dirty="0" smtClean="0"/>
            </a:br>
            <a:r>
              <a:rPr lang="en-CA" dirty="0" smtClean="0"/>
              <a:t>Baseline Criteria: </a:t>
            </a:r>
            <a:r>
              <a:rPr lang="en-US" dirty="0" smtClean="0">
                <a:solidFill>
                  <a:schemeClr val="accent2"/>
                </a:solidFill>
              </a:rPr>
              <a:t>JAMA. 2012;308:2497-2506</a:t>
            </a:r>
            <a:r>
              <a:rPr lang="en-US" dirty="0"/>
              <a:t/>
            </a:r>
            <a:br>
              <a:rPr lang="en-US" dirty="0"/>
            </a:br>
            <a:endParaRPr lang="en-CA" dirty="0"/>
          </a:p>
        </p:txBody>
      </p:sp>
      <p:sp>
        <p:nvSpPr>
          <p:cNvPr id="4" name="Text Placeholder 3"/>
          <p:cNvSpPr>
            <a:spLocks noGrp="1"/>
          </p:cNvSpPr>
          <p:nvPr>
            <p:ph type="body" sz="quarter" idx="13"/>
          </p:nvPr>
        </p:nvSpPr>
        <p:spPr/>
        <p:txBody>
          <a:bodyPr/>
          <a:lstStyle/>
          <a:p>
            <a:r>
              <a:rPr lang="en-US" dirty="0" smtClean="0"/>
              <a:t>Adapted from Sullivan </a:t>
            </a:r>
            <a:r>
              <a:rPr lang="en-US" dirty="0"/>
              <a:t>D, et al. </a:t>
            </a:r>
            <a:r>
              <a:rPr lang="en-US" i="1" dirty="0"/>
              <a:t>JAMA</a:t>
            </a:r>
            <a:r>
              <a:rPr lang="en-US" dirty="0"/>
              <a:t>. 2012;308(23</a:t>
            </a:r>
            <a:r>
              <a:rPr lang="en-US" dirty="0" smtClean="0"/>
              <a:t>):2497-2506</a:t>
            </a:r>
            <a:r>
              <a:rPr lang="en-US" dirty="0"/>
              <a:t>.</a:t>
            </a:r>
            <a:endParaRPr lang="en-CA" dirty="0"/>
          </a:p>
          <a:p>
            <a:r>
              <a:rPr lang="en-CA" dirty="0"/>
              <a:t>Mancini et al, DOI: </a:t>
            </a:r>
            <a:r>
              <a:rPr lang="en-CA" dirty="0">
                <a:hlinkClick r:id="rId2"/>
              </a:rPr>
              <a:t>http://dx.doi.org/10.1016/j.cjca.2016.01.003</a:t>
            </a:r>
            <a:endParaRPr lang="en-CA" dirty="0"/>
          </a:p>
        </p:txBody>
      </p:sp>
      <p:graphicFrame>
        <p:nvGraphicFramePr>
          <p:cNvPr id="5" name="Content Placeholder 4"/>
          <p:cNvGraphicFramePr>
            <a:graphicFrameLocks/>
          </p:cNvGraphicFramePr>
          <p:nvPr>
            <p:extLst>
              <p:ext uri="{D42A27DB-BD31-4B8C-83A1-F6EECF244321}">
                <p14:modId xmlns:p14="http://schemas.microsoft.com/office/powerpoint/2010/main" val="3984244228"/>
              </p:ext>
            </p:extLst>
          </p:nvPr>
        </p:nvGraphicFramePr>
        <p:xfrm>
          <a:off x="369277" y="806818"/>
          <a:ext cx="8498319" cy="512064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2751294"/>
                <a:gridCol w="1149405"/>
                <a:gridCol w="1149405"/>
                <a:gridCol w="1149405"/>
                <a:gridCol w="1149405"/>
                <a:gridCol w="1149405"/>
              </a:tblGrid>
              <a:tr h="561340">
                <a:tc rowSpan="2">
                  <a:txBody>
                    <a:bodyPr/>
                    <a:lstStyle/>
                    <a:p>
                      <a:r>
                        <a:rPr lang="en-CA" sz="1400" dirty="0" smtClean="0"/>
                        <a:t>Characteristics</a:t>
                      </a:r>
                      <a:endParaRPr lang="en-CA" sz="1400" dirty="0"/>
                    </a:p>
                  </a:txBody>
                  <a:tcPr anchor="b">
                    <a:lnB w="12700" cap="flat" cmpd="sng" algn="ctr">
                      <a:solidFill>
                        <a:schemeClr val="bg1"/>
                      </a:solidFill>
                      <a:prstDash val="solid"/>
                      <a:round/>
                      <a:headEnd type="none" w="med" len="med"/>
                      <a:tailEnd type="none" w="med" len="med"/>
                    </a:lnB>
                  </a:tcPr>
                </a:tc>
                <a:tc gridSpan="3">
                  <a:txBody>
                    <a:bodyPr/>
                    <a:lstStyle/>
                    <a:p>
                      <a:pPr algn="ctr"/>
                      <a:r>
                        <a:rPr lang="en-CA" sz="1400" dirty="0" smtClean="0"/>
                        <a:t>AMG 145 Q4W</a:t>
                      </a:r>
                      <a:endParaRPr lang="en-CA" sz="1400" dirty="0"/>
                    </a:p>
                  </a:txBody>
                  <a:tcPr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rowSpan="2">
                  <a:txBody>
                    <a:bodyPr/>
                    <a:lstStyle/>
                    <a:p>
                      <a:pPr algn="ctr"/>
                      <a:r>
                        <a:rPr lang="en-CA" sz="1400" dirty="0" smtClean="0"/>
                        <a:t>AMG 145</a:t>
                      </a:r>
                    </a:p>
                    <a:p>
                      <a:pPr marL="0" marR="0" indent="0" algn="ctr" defTabSz="914400" rtl="0" eaLnBrk="1" fontAlgn="auto" latinLnBrk="0" hangingPunct="1">
                        <a:lnSpc>
                          <a:spcPct val="100000"/>
                        </a:lnSpc>
                        <a:spcBef>
                          <a:spcPts val="0"/>
                        </a:spcBef>
                        <a:spcAft>
                          <a:spcPts val="0"/>
                        </a:spcAft>
                        <a:buClrTx/>
                        <a:buSzTx/>
                        <a:buFontTx/>
                        <a:buNone/>
                        <a:tabLst/>
                        <a:defRPr/>
                      </a:pPr>
                      <a:r>
                        <a:rPr lang="en-CA" sz="1400" dirty="0" smtClean="0"/>
                        <a:t>420 mg </a:t>
                      </a:r>
                      <a:r>
                        <a:rPr lang="en-CA" sz="1400" b="1" kern="1200" dirty="0" smtClean="0">
                          <a:solidFill>
                            <a:schemeClr val="lt1"/>
                          </a:solidFill>
                          <a:latin typeface="+mn-lt"/>
                          <a:ea typeface="+mn-ea"/>
                          <a:cs typeface="+mn-cs"/>
                        </a:rPr>
                        <a:t>Q4W</a:t>
                      </a:r>
                      <a:r>
                        <a:rPr lang="en-CA" sz="1400" dirty="0" smtClean="0"/>
                        <a:t> + Ezetimibe 10 mg </a:t>
                      </a:r>
                    </a:p>
                    <a:p>
                      <a:pPr algn="ctr"/>
                      <a:r>
                        <a:rPr lang="en-CA" sz="1400" dirty="0" smtClean="0"/>
                        <a:t>N=30</a:t>
                      </a:r>
                      <a:endParaRPr lang="en-CA" sz="1400" dirty="0"/>
                    </a:p>
                  </a:txBody>
                  <a:tcPr anchor="b">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rowSpan="2">
                  <a:txBody>
                    <a:bodyPr/>
                    <a:lstStyle/>
                    <a:p>
                      <a:pPr algn="ctr"/>
                      <a:r>
                        <a:rPr lang="en-CA" sz="1400" dirty="0" smtClean="0"/>
                        <a:t>Placebo Q4W + Ezetimibe</a:t>
                      </a:r>
                    </a:p>
                    <a:p>
                      <a:pPr algn="ctr"/>
                      <a:r>
                        <a:rPr lang="en-CA" sz="1400" dirty="0" smtClean="0"/>
                        <a:t>N=32</a:t>
                      </a:r>
                      <a:endParaRPr lang="en-CA" sz="1400" dirty="0"/>
                    </a:p>
                  </a:txBody>
                  <a:tcPr anchor="b">
                    <a:lnB w="12700" cap="flat" cmpd="sng" algn="ctr">
                      <a:solidFill>
                        <a:schemeClr val="bg1"/>
                      </a:solidFill>
                      <a:prstDash val="solid"/>
                      <a:round/>
                      <a:headEnd type="none" w="med" len="med"/>
                      <a:tailEnd type="none" w="med" len="med"/>
                    </a:lnB>
                  </a:tcPr>
                </a:tc>
              </a:tr>
              <a:tr h="272415">
                <a:tc vMerge="1">
                  <a:txBody>
                    <a:bodyPr/>
                    <a:lstStyle/>
                    <a:p>
                      <a:endParaRPr lang="en-CA"/>
                    </a:p>
                  </a:txBody>
                  <a:tcPr/>
                </a:tc>
                <a:tc>
                  <a:txBody>
                    <a:bodyPr/>
                    <a:lstStyle/>
                    <a:p>
                      <a:pPr marL="0" algn="ctr" defTabSz="914400" rtl="0" eaLnBrk="1" latinLnBrk="0" hangingPunct="1"/>
                      <a:r>
                        <a:rPr lang="en-CA" sz="1400" b="1" kern="1200" dirty="0" smtClean="0">
                          <a:solidFill>
                            <a:schemeClr val="lt1"/>
                          </a:solidFill>
                          <a:latin typeface="+mn-lt"/>
                          <a:ea typeface="+mn-ea"/>
                          <a:cs typeface="+mn-cs"/>
                        </a:rPr>
                        <a:t>280 mg</a:t>
                      </a:r>
                    </a:p>
                    <a:p>
                      <a:pPr marL="0" algn="ctr" defTabSz="914400" rtl="0" eaLnBrk="1" latinLnBrk="0" hangingPunct="1"/>
                      <a:r>
                        <a:rPr lang="en-CA" sz="1400" b="1" kern="1200" dirty="0" smtClean="0">
                          <a:solidFill>
                            <a:schemeClr val="lt1"/>
                          </a:solidFill>
                          <a:latin typeface="+mn-lt"/>
                          <a:ea typeface="+mn-ea"/>
                          <a:cs typeface="+mn-cs"/>
                        </a:rPr>
                        <a:t>N=32</a:t>
                      </a:r>
                    </a:p>
                  </a:txBody>
                  <a:tcPr anchor="b">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400" b="1" kern="1200" dirty="0" smtClean="0">
                          <a:solidFill>
                            <a:schemeClr val="lt1"/>
                          </a:solidFill>
                          <a:latin typeface="+mn-lt"/>
                          <a:ea typeface="+mn-ea"/>
                          <a:cs typeface="+mn-cs"/>
                        </a:rPr>
                        <a:t>350 mg</a:t>
                      </a:r>
                    </a:p>
                    <a:p>
                      <a:pPr marL="0" algn="ctr" defTabSz="914400" rtl="0" eaLnBrk="1" latinLnBrk="0" hangingPunct="1"/>
                      <a:r>
                        <a:rPr lang="en-CA" sz="1400" b="1" kern="1200" dirty="0" smtClean="0">
                          <a:solidFill>
                            <a:schemeClr val="lt1"/>
                          </a:solidFill>
                          <a:latin typeface="+mn-lt"/>
                          <a:ea typeface="+mn-ea"/>
                          <a:cs typeface="+mn-cs"/>
                        </a:rPr>
                        <a:t>N=31</a:t>
                      </a:r>
                    </a:p>
                  </a:txBody>
                  <a:tcPr anchor="b">
                    <a:lnT w="12700" cap="flat" cmpd="sng" algn="ctr">
                      <a:solidFill>
                        <a:schemeClr val="bg1"/>
                      </a:solidFill>
                      <a:prstDash val="solid"/>
                      <a:round/>
                      <a:headEnd type="none" w="med" len="med"/>
                      <a:tailEnd type="none" w="med" len="med"/>
                    </a:lnT>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400" b="1" kern="1200" dirty="0" smtClean="0">
                          <a:solidFill>
                            <a:schemeClr val="lt1"/>
                          </a:solidFill>
                          <a:latin typeface="+mn-lt"/>
                          <a:ea typeface="+mn-ea"/>
                          <a:cs typeface="+mn-cs"/>
                        </a:rPr>
                        <a:t>420 mg </a:t>
                      </a:r>
                    </a:p>
                    <a:p>
                      <a:pPr marL="0" algn="ctr" defTabSz="914400" rtl="0" eaLnBrk="1" latinLnBrk="0" hangingPunct="1"/>
                      <a:r>
                        <a:rPr lang="en-CA" sz="1400" b="1" kern="1200" dirty="0" smtClean="0">
                          <a:solidFill>
                            <a:schemeClr val="lt1"/>
                          </a:solidFill>
                          <a:latin typeface="+mn-lt"/>
                          <a:ea typeface="+mn-ea"/>
                          <a:cs typeface="+mn-cs"/>
                        </a:rPr>
                        <a:t>N=32</a:t>
                      </a:r>
                    </a:p>
                  </a:txBody>
                  <a:tcPr anchor="b">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2"/>
                    </a:solidFill>
                  </a:tcPr>
                </a:tc>
                <a:tc vMerge="1">
                  <a:txBody>
                    <a:bodyPr/>
                    <a:lstStyle/>
                    <a:p>
                      <a:endParaRPr lang="en-CA"/>
                    </a:p>
                  </a:txBody>
                  <a:tcPr/>
                </a:tc>
                <a:tc vMerge="1">
                  <a:txBody>
                    <a:bodyPr/>
                    <a:lstStyle/>
                    <a:p>
                      <a:endParaRPr lang="en-CA"/>
                    </a:p>
                  </a:txBody>
                  <a:tcPr/>
                </a:tc>
              </a:tr>
              <a:tr h="288000">
                <a:tc>
                  <a:txBody>
                    <a:bodyPr/>
                    <a:lstStyle/>
                    <a:p>
                      <a:r>
                        <a:rPr lang="en-CA" sz="1400" dirty="0" smtClean="0">
                          <a:solidFill>
                            <a:schemeClr val="bg1"/>
                          </a:solidFill>
                        </a:rPr>
                        <a:t>Sex, female,</a:t>
                      </a:r>
                      <a:r>
                        <a:rPr lang="en-CA" sz="1400" baseline="0" dirty="0" smtClean="0">
                          <a:solidFill>
                            <a:schemeClr val="bg1"/>
                          </a:solidFill>
                        </a:rPr>
                        <a:t> n(%)</a:t>
                      </a:r>
                      <a:endParaRPr lang="en-CA" sz="1400" dirty="0">
                        <a:solidFill>
                          <a:schemeClr val="bg1"/>
                        </a:solidFill>
                      </a:endParaRPr>
                    </a:p>
                  </a:txBody>
                  <a:tcPr>
                    <a:lnT w="12700" cap="flat" cmpd="sng" algn="ctr">
                      <a:solidFill>
                        <a:schemeClr val="bg1"/>
                      </a:solidFill>
                      <a:prstDash val="solid"/>
                      <a:round/>
                      <a:headEnd type="none" w="med" len="med"/>
                      <a:tailEnd type="none" w="med" len="med"/>
                    </a:lnT>
                    <a:solidFill>
                      <a:schemeClr val="tx2"/>
                    </a:solidFill>
                  </a:tcPr>
                </a:tc>
                <a:tc>
                  <a:txBody>
                    <a:bodyPr/>
                    <a:lstStyle/>
                    <a:p>
                      <a:pPr algn="ctr"/>
                      <a:r>
                        <a:rPr lang="en-CA" sz="1400" dirty="0" smtClean="0"/>
                        <a:t>18 (56)</a:t>
                      </a:r>
                      <a:endParaRPr lang="en-CA" sz="1400" dirty="0"/>
                    </a:p>
                  </a:txBody>
                  <a:tcPr/>
                </a:tc>
                <a:tc>
                  <a:txBody>
                    <a:bodyPr/>
                    <a:lstStyle/>
                    <a:p>
                      <a:pPr algn="ctr"/>
                      <a:r>
                        <a:rPr lang="en-CA" sz="1400" dirty="0" smtClean="0"/>
                        <a:t>21 (68)</a:t>
                      </a:r>
                      <a:endParaRPr lang="en-CA" sz="1400" dirty="0"/>
                    </a:p>
                  </a:txBody>
                  <a:tcPr/>
                </a:tc>
                <a:tc>
                  <a:txBody>
                    <a:bodyPr/>
                    <a:lstStyle/>
                    <a:p>
                      <a:pPr algn="ctr"/>
                      <a:r>
                        <a:rPr lang="en-CA" sz="1400" dirty="0" smtClean="0"/>
                        <a:t>20 (63)</a:t>
                      </a:r>
                      <a:endParaRPr lang="en-CA" sz="1400" dirty="0"/>
                    </a:p>
                  </a:txBody>
                  <a:tcPr/>
                </a:tc>
                <a:tc>
                  <a:txBody>
                    <a:bodyPr/>
                    <a:lstStyle/>
                    <a:p>
                      <a:pPr algn="ctr"/>
                      <a:r>
                        <a:rPr lang="en-CA" sz="1400" dirty="0" smtClean="0"/>
                        <a:t>23 (77)</a:t>
                      </a:r>
                      <a:endParaRPr lang="en-CA" sz="1400" dirty="0"/>
                    </a:p>
                  </a:txBody>
                  <a:tcPr>
                    <a:lnT w="12700" cap="flat" cmpd="sng" algn="ctr">
                      <a:solidFill>
                        <a:schemeClr val="bg1"/>
                      </a:solidFill>
                      <a:prstDash val="solid"/>
                      <a:round/>
                      <a:headEnd type="none" w="med" len="med"/>
                      <a:tailEnd type="none" w="med" len="med"/>
                    </a:lnT>
                  </a:tcPr>
                </a:tc>
                <a:tc>
                  <a:txBody>
                    <a:bodyPr/>
                    <a:lstStyle/>
                    <a:p>
                      <a:pPr algn="ctr"/>
                      <a:r>
                        <a:rPr lang="en-CA" sz="1400" dirty="0" smtClean="0"/>
                        <a:t>18 (56)</a:t>
                      </a:r>
                      <a:endParaRPr lang="en-CA" sz="1400" dirty="0"/>
                    </a:p>
                  </a:txBody>
                  <a:tcPr>
                    <a:lnT w="12700" cap="flat" cmpd="sng" algn="ctr">
                      <a:solidFill>
                        <a:schemeClr val="bg1"/>
                      </a:solidFill>
                      <a:prstDash val="solid"/>
                      <a:round/>
                      <a:headEnd type="none" w="med" len="med"/>
                      <a:tailEnd type="none" w="med" len="med"/>
                    </a:lnT>
                  </a:tcPr>
                </a:tc>
              </a:tr>
              <a:tr h="288000">
                <a:tc>
                  <a:txBody>
                    <a:bodyPr/>
                    <a:lstStyle/>
                    <a:p>
                      <a:pPr marL="0" algn="l" defTabSz="914400" rtl="0" eaLnBrk="1" latinLnBrk="0" hangingPunct="1"/>
                      <a:r>
                        <a:rPr lang="en-CA" sz="1400" kern="1200" dirty="0" smtClean="0">
                          <a:solidFill>
                            <a:schemeClr val="bg1"/>
                          </a:solidFill>
                          <a:latin typeface="+mn-lt"/>
                          <a:ea typeface="+mn-ea"/>
                          <a:cs typeface="+mn-cs"/>
                        </a:rPr>
                        <a:t>Age, years, mean (SD)</a:t>
                      </a:r>
                      <a:endParaRPr lang="en-CA" sz="1400" kern="1200" dirty="0">
                        <a:solidFill>
                          <a:schemeClr val="bg1"/>
                        </a:solidFill>
                        <a:latin typeface="+mn-lt"/>
                        <a:ea typeface="+mn-ea"/>
                        <a:cs typeface="+mn-cs"/>
                      </a:endParaRPr>
                    </a:p>
                  </a:txBody>
                  <a:tcPr>
                    <a:solidFill>
                      <a:schemeClr val="tx2"/>
                    </a:solidFill>
                  </a:tcPr>
                </a:tc>
                <a:tc>
                  <a:txBody>
                    <a:bodyPr/>
                    <a:lstStyle/>
                    <a:p>
                      <a:pPr algn="ctr"/>
                      <a:r>
                        <a:rPr lang="en-CA" sz="1400" dirty="0" smtClean="0"/>
                        <a:t>62 (10)</a:t>
                      </a:r>
                      <a:endParaRPr lang="en-CA" sz="1400" dirty="0"/>
                    </a:p>
                  </a:txBody>
                  <a:tcPr>
                    <a:solidFill>
                      <a:srgbClr val="CED2DC"/>
                    </a:solidFill>
                  </a:tcPr>
                </a:tc>
                <a:tc>
                  <a:txBody>
                    <a:bodyPr/>
                    <a:lstStyle/>
                    <a:p>
                      <a:pPr algn="ctr"/>
                      <a:r>
                        <a:rPr lang="en-CA" sz="1400" dirty="0" smtClean="0"/>
                        <a:t>62 (9)</a:t>
                      </a:r>
                      <a:endParaRPr lang="en-CA" sz="1400" dirty="0"/>
                    </a:p>
                  </a:txBody>
                  <a:tcPr>
                    <a:solidFill>
                      <a:srgbClr val="CED2DC"/>
                    </a:solidFill>
                  </a:tcPr>
                </a:tc>
                <a:tc>
                  <a:txBody>
                    <a:bodyPr/>
                    <a:lstStyle/>
                    <a:p>
                      <a:pPr algn="ctr"/>
                      <a:r>
                        <a:rPr lang="en-CA" sz="1400" dirty="0" smtClean="0"/>
                        <a:t>60 (9)</a:t>
                      </a:r>
                      <a:endParaRPr lang="en-CA" sz="1400" dirty="0"/>
                    </a:p>
                  </a:txBody>
                  <a:tcPr>
                    <a:solidFill>
                      <a:srgbClr val="CED2DC"/>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400" dirty="0" smtClean="0"/>
                        <a:t>62 (7)</a:t>
                      </a:r>
                    </a:p>
                  </a:txBody>
                  <a:tcPr>
                    <a:solidFill>
                      <a:srgbClr val="CED2DC"/>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400" dirty="0" smtClean="0"/>
                        <a:t>62 (7)</a:t>
                      </a:r>
                    </a:p>
                  </a:txBody>
                  <a:tcPr>
                    <a:solidFill>
                      <a:srgbClr val="CED2DC"/>
                    </a:solidFill>
                  </a:tcPr>
                </a:tc>
              </a:tr>
              <a:tr h="288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b="1" dirty="0" smtClean="0">
                          <a:solidFill>
                            <a:schemeClr val="accent2"/>
                          </a:solidFill>
                        </a:rPr>
                        <a:t>LDL-C,</a:t>
                      </a:r>
                      <a:r>
                        <a:rPr lang="en-CA" sz="1400" b="1" baseline="0" dirty="0" smtClean="0">
                          <a:solidFill>
                            <a:schemeClr val="accent2"/>
                          </a:solidFill>
                        </a:rPr>
                        <a:t> </a:t>
                      </a:r>
                      <a:r>
                        <a:rPr lang="en-CA" sz="1400" b="1" baseline="0" dirty="0" err="1" smtClean="0">
                          <a:solidFill>
                            <a:schemeClr val="accent2"/>
                          </a:solidFill>
                        </a:rPr>
                        <a:t>mmol</a:t>
                      </a:r>
                      <a:r>
                        <a:rPr lang="en-CA" sz="1400" b="1" baseline="0" dirty="0" smtClean="0">
                          <a:solidFill>
                            <a:schemeClr val="accent2"/>
                          </a:solidFill>
                        </a:rPr>
                        <a:t>/L, mean (SD)</a:t>
                      </a:r>
                      <a:endParaRPr lang="en-CA" sz="1400" b="1" dirty="0" smtClean="0">
                        <a:solidFill>
                          <a:schemeClr val="accent2"/>
                        </a:solidFill>
                      </a:endParaRPr>
                    </a:p>
                  </a:txBody>
                  <a:tcPr>
                    <a:solidFill>
                      <a:schemeClr val="tx2"/>
                    </a:solidFill>
                  </a:tcPr>
                </a:tc>
                <a:tc>
                  <a:txBody>
                    <a:bodyPr/>
                    <a:lstStyle/>
                    <a:p>
                      <a:pPr algn="ctr"/>
                      <a:r>
                        <a:rPr lang="en-CA" sz="1400" b="1" dirty="0" smtClean="0"/>
                        <a:t>5.04 (1.25)</a:t>
                      </a:r>
                      <a:endParaRPr lang="en-CA" sz="1400" b="1" dirty="0"/>
                    </a:p>
                  </a:txBody>
                  <a:tcPr/>
                </a:tc>
                <a:tc>
                  <a:txBody>
                    <a:bodyPr/>
                    <a:lstStyle/>
                    <a:p>
                      <a:pPr algn="ctr"/>
                      <a:r>
                        <a:rPr lang="en-CA" sz="1400" b="1" dirty="0" smtClean="0"/>
                        <a:t>4.91 (1.25)</a:t>
                      </a:r>
                      <a:endParaRPr lang="en-CA" sz="14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400" b="1" dirty="0" smtClean="0"/>
                        <a:t>5.28 (1.56)</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400" b="1" dirty="0" smtClean="0"/>
                        <a:t>5.02</a:t>
                      </a:r>
                      <a:r>
                        <a:rPr lang="en-CA" sz="1400" b="1" baseline="0" dirty="0" smtClean="0"/>
                        <a:t> </a:t>
                      </a:r>
                      <a:r>
                        <a:rPr lang="en-CA" sz="1400" b="1" dirty="0" smtClean="0"/>
                        <a:t>(1.56)</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400" b="1" dirty="0" smtClean="0"/>
                        <a:t>4.73 (0.94)</a:t>
                      </a:r>
                    </a:p>
                  </a:txBody>
                  <a:tcPr/>
                </a:tc>
              </a:tr>
              <a:tr h="288000">
                <a:tc>
                  <a:txBody>
                    <a:bodyPr/>
                    <a:lstStyle/>
                    <a:p>
                      <a:r>
                        <a:rPr lang="en-CA" sz="1400" dirty="0" smtClean="0">
                          <a:solidFill>
                            <a:schemeClr val="bg1"/>
                          </a:solidFill>
                        </a:rPr>
                        <a:t>Free PCSK9, ng/mL, mean (SD)</a:t>
                      </a:r>
                      <a:endParaRPr lang="en-CA" sz="1400" dirty="0">
                        <a:solidFill>
                          <a:schemeClr val="bg1"/>
                        </a:solidFill>
                      </a:endParaRPr>
                    </a:p>
                  </a:txBody>
                  <a:tcPr>
                    <a:solidFill>
                      <a:schemeClr val="tx2"/>
                    </a:solidFill>
                  </a:tcPr>
                </a:tc>
                <a:tc>
                  <a:txBody>
                    <a:bodyPr/>
                    <a:lstStyle/>
                    <a:p>
                      <a:pPr algn="ctr"/>
                      <a:r>
                        <a:rPr lang="en-CA" sz="1400" dirty="0" smtClean="0"/>
                        <a:t>383 (98)</a:t>
                      </a:r>
                      <a:endParaRPr lang="en-CA" sz="1400" dirty="0"/>
                    </a:p>
                  </a:txBody>
                  <a:tcPr>
                    <a:solidFill>
                      <a:srgbClr val="CED2DC"/>
                    </a:solidFill>
                  </a:tcPr>
                </a:tc>
                <a:tc>
                  <a:txBody>
                    <a:bodyPr/>
                    <a:lstStyle/>
                    <a:p>
                      <a:pPr algn="ctr"/>
                      <a:r>
                        <a:rPr lang="en-CA" sz="1400" dirty="0" smtClean="0"/>
                        <a:t>396 (129)</a:t>
                      </a:r>
                      <a:endParaRPr lang="en-CA" sz="1400" dirty="0"/>
                    </a:p>
                  </a:txBody>
                  <a:tcPr/>
                </a:tc>
                <a:tc>
                  <a:txBody>
                    <a:bodyPr/>
                    <a:lstStyle/>
                    <a:p>
                      <a:pPr algn="ctr"/>
                      <a:r>
                        <a:rPr lang="en-CA" sz="1400" dirty="0" smtClean="0"/>
                        <a:t>372</a:t>
                      </a:r>
                      <a:r>
                        <a:rPr lang="en-CA" sz="1400" baseline="0" dirty="0" smtClean="0"/>
                        <a:t> (87)</a:t>
                      </a:r>
                      <a:endParaRPr lang="en-CA" sz="1400" dirty="0"/>
                    </a:p>
                  </a:txBody>
                  <a:tcPr/>
                </a:tc>
                <a:tc>
                  <a:txBody>
                    <a:bodyPr/>
                    <a:lstStyle/>
                    <a:p>
                      <a:pPr algn="ctr"/>
                      <a:r>
                        <a:rPr lang="en-CA" sz="1400" dirty="0" smtClean="0"/>
                        <a:t>379 (111)</a:t>
                      </a:r>
                      <a:endParaRPr lang="en-CA" sz="1400" dirty="0"/>
                    </a:p>
                  </a:txBody>
                  <a:tcPr/>
                </a:tc>
                <a:tc>
                  <a:txBody>
                    <a:bodyPr/>
                    <a:lstStyle/>
                    <a:p>
                      <a:pPr algn="ctr"/>
                      <a:r>
                        <a:rPr lang="en-CA" sz="1400" dirty="0" smtClean="0"/>
                        <a:t>390</a:t>
                      </a:r>
                      <a:r>
                        <a:rPr lang="en-CA" sz="1400" baseline="0" dirty="0" smtClean="0"/>
                        <a:t> (91)</a:t>
                      </a:r>
                      <a:endParaRPr lang="en-CA" sz="1400" dirty="0"/>
                    </a:p>
                  </a:txBody>
                  <a:tcPr/>
                </a:tc>
              </a:tr>
              <a:tr h="288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b="1" dirty="0" smtClean="0">
                          <a:solidFill>
                            <a:schemeClr val="accent2"/>
                          </a:solidFill>
                        </a:rPr>
                        <a:t>NCEP</a:t>
                      </a:r>
                      <a:r>
                        <a:rPr lang="en-CA" sz="1400" b="1" baseline="0" dirty="0" smtClean="0">
                          <a:solidFill>
                            <a:schemeClr val="accent2"/>
                          </a:solidFill>
                        </a:rPr>
                        <a:t> high-risk, n (%)</a:t>
                      </a:r>
                      <a:endParaRPr lang="en-CA" sz="1400" b="1" dirty="0" smtClean="0">
                        <a:solidFill>
                          <a:schemeClr val="accent2"/>
                        </a:solidFill>
                      </a:endParaRPr>
                    </a:p>
                  </a:txBody>
                  <a:tcPr>
                    <a:solidFill>
                      <a:schemeClr val="tx2"/>
                    </a:solidFill>
                  </a:tcPr>
                </a:tc>
                <a:tc>
                  <a:txBody>
                    <a:bodyPr/>
                    <a:lstStyle/>
                    <a:p>
                      <a:pPr marL="0" algn="ctr" defTabSz="914400" rtl="0" eaLnBrk="1" latinLnBrk="0" hangingPunct="1"/>
                      <a:r>
                        <a:rPr lang="en-CA" sz="1400" b="1" kern="1200" dirty="0" smtClean="0">
                          <a:solidFill>
                            <a:schemeClr val="dk1"/>
                          </a:solidFill>
                          <a:latin typeface="+mn-lt"/>
                          <a:ea typeface="+mn-ea"/>
                          <a:cs typeface="+mn-cs"/>
                        </a:rPr>
                        <a:t>14 (44)</a:t>
                      </a:r>
                      <a:endParaRPr lang="en-CA" sz="1400" b="1" kern="1200" dirty="0">
                        <a:solidFill>
                          <a:schemeClr val="dk1"/>
                        </a:solidFill>
                        <a:latin typeface="+mn-lt"/>
                        <a:ea typeface="+mn-ea"/>
                        <a:cs typeface="+mn-cs"/>
                      </a:endParaRPr>
                    </a:p>
                  </a:txBody>
                  <a:tcPr>
                    <a:solidFill>
                      <a:srgbClr val="E8EAEE"/>
                    </a:solidFill>
                  </a:tcPr>
                </a:tc>
                <a:tc>
                  <a:txBody>
                    <a:bodyPr/>
                    <a:lstStyle/>
                    <a:p>
                      <a:pPr algn="ctr"/>
                      <a:r>
                        <a:rPr lang="en-CA" sz="1400" b="1" dirty="0" smtClean="0"/>
                        <a:t>12 (39)</a:t>
                      </a:r>
                      <a:endParaRPr lang="en-CA" sz="1400" b="1" dirty="0"/>
                    </a:p>
                  </a:txBody>
                  <a:tcPr/>
                </a:tc>
                <a:tc>
                  <a:txBody>
                    <a:bodyPr/>
                    <a:lstStyle/>
                    <a:p>
                      <a:pPr algn="ctr"/>
                      <a:r>
                        <a:rPr lang="en-CA" sz="1400" b="1" dirty="0" smtClean="0"/>
                        <a:t>11 (34)</a:t>
                      </a:r>
                      <a:endParaRPr lang="en-CA" sz="1400" b="1" dirty="0"/>
                    </a:p>
                  </a:txBody>
                  <a:tcPr/>
                </a:tc>
                <a:tc>
                  <a:txBody>
                    <a:bodyPr/>
                    <a:lstStyle/>
                    <a:p>
                      <a:pPr algn="ctr"/>
                      <a:r>
                        <a:rPr lang="en-CA" sz="1400" b="1" dirty="0" smtClean="0"/>
                        <a:t>10 (33)</a:t>
                      </a:r>
                      <a:endParaRPr lang="en-CA" sz="1400" b="1" dirty="0"/>
                    </a:p>
                  </a:txBody>
                  <a:tcPr/>
                </a:tc>
                <a:tc>
                  <a:txBody>
                    <a:bodyPr/>
                    <a:lstStyle/>
                    <a:p>
                      <a:pPr algn="ctr"/>
                      <a:r>
                        <a:rPr lang="en-CA" sz="1400" b="1" dirty="0" smtClean="0"/>
                        <a:t>15 (47)</a:t>
                      </a:r>
                      <a:endParaRPr lang="en-CA" sz="1400" b="1" dirty="0"/>
                    </a:p>
                  </a:txBody>
                  <a:tcPr/>
                </a:tc>
              </a:tr>
              <a:tr h="288000">
                <a:tc>
                  <a:txBody>
                    <a:bodyPr/>
                    <a:lstStyle/>
                    <a:p>
                      <a:pPr marL="0" indent="0"/>
                      <a:r>
                        <a:rPr lang="en-CA" sz="1400" dirty="0" smtClean="0">
                          <a:solidFill>
                            <a:schemeClr val="bg1"/>
                          </a:solidFill>
                        </a:rPr>
                        <a:t>Coronary artery disease, n (%)</a:t>
                      </a:r>
                      <a:endParaRPr lang="en-CA" sz="1400" dirty="0">
                        <a:solidFill>
                          <a:schemeClr val="bg1"/>
                        </a:solidFill>
                      </a:endParaRPr>
                    </a:p>
                  </a:txBody>
                  <a:tcPr>
                    <a:solidFill>
                      <a:schemeClr val="tx2"/>
                    </a:solidFill>
                  </a:tcPr>
                </a:tc>
                <a:tc>
                  <a:txBody>
                    <a:bodyPr/>
                    <a:lstStyle/>
                    <a:p>
                      <a:pPr algn="ctr"/>
                      <a:r>
                        <a:rPr lang="en-CA" sz="1400" dirty="0" smtClean="0"/>
                        <a:t>3 (9)</a:t>
                      </a:r>
                      <a:endParaRPr lang="en-CA" sz="1400" dirty="0"/>
                    </a:p>
                  </a:txBody>
                  <a:tcPr/>
                </a:tc>
                <a:tc>
                  <a:txBody>
                    <a:bodyPr/>
                    <a:lstStyle/>
                    <a:p>
                      <a:pPr algn="ctr"/>
                      <a:r>
                        <a:rPr lang="en-CA" sz="1400" dirty="0" smtClean="0"/>
                        <a:t>5 (16)</a:t>
                      </a:r>
                      <a:endParaRPr lang="en-CA" sz="1400" dirty="0"/>
                    </a:p>
                  </a:txBody>
                  <a:tcPr/>
                </a:tc>
                <a:tc>
                  <a:txBody>
                    <a:bodyPr/>
                    <a:lstStyle/>
                    <a:p>
                      <a:pPr algn="ctr"/>
                      <a:r>
                        <a:rPr lang="en-CA" sz="1400" dirty="0" smtClean="0"/>
                        <a:t>3 (9)</a:t>
                      </a:r>
                      <a:endParaRPr lang="en-CA" sz="1400" dirty="0"/>
                    </a:p>
                  </a:txBody>
                  <a:tcPr/>
                </a:tc>
                <a:tc>
                  <a:txBody>
                    <a:bodyPr/>
                    <a:lstStyle/>
                    <a:p>
                      <a:pPr algn="ctr"/>
                      <a:r>
                        <a:rPr lang="en-CA" sz="1400" dirty="0" smtClean="0"/>
                        <a:t>6 (20)</a:t>
                      </a:r>
                      <a:endParaRPr lang="en-CA" sz="1400" dirty="0"/>
                    </a:p>
                  </a:txBody>
                  <a:tcPr/>
                </a:tc>
                <a:tc>
                  <a:txBody>
                    <a:bodyPr/>
                    <a:lstStyle/>
                    <a:p>
                      <a:pPr algn="ctr"/>
                      <a:r>
                        <a:rPr lang="en-CA" sz="1400" dirty="0" smtClean="0"/>
                        <a:t>10 (31)</a:t>
                      </a:r>
                      <a:endParaRPr lang="en-CA" sz="1400" dirty="0"/>
                    </a:p>
                  </a:txBody>
                  <a:tcPr/>
                </a:tc>
              </a:tr>
              <a:tr h="288000">
                <a:tc gridSpan="6">
                  <a:txBody>
                    <a:bodyPr/>
                    <a:lstStyle/>
                    <a:p>
                      <a:pPr marL="0" indent="0"/>
                      <a:r>
                        <a:rPr lang="en-CA" sz="1400" b="1" kern="1200" baseline="0" dirty="0" smtClean="0">
                          <a:solidFill>
                            <a:schemeClr val="accent2"/>
                          </a:solidFill>
                          <a:latin typeface="+mn-lt"/>
                          <a:ea typeface="+mn-ea"/>
                          <a:cs typeface="+mn-cs"/>
                        </a:rPr>
                        <a:t>Statins failed (muscle-related events)</a:t>
                      </a:r>
                      <a:endParaRPr lang="en-CA" sz="1400" b="1" kern="1200" baseline="0" dirty="0">
                        <a:solidFill>
                          <a:schemeClr val="accent2"/>
                        </a:solidFill>
                        <a:latin typeface="+mn-lt"/>
                        <a:ea typeface="+mn-ea"/>
                        <a:cs typeface="+mn-cs"/>
                      </a:endParaRPr>
                    </a:p>
                  </a:txBody>
                  <a:tcPr>
                    <a:solidFill>
                      <a:schemeClr val="tx2"/>
                    </a:solidFill>
                  </a:tcPr>
                </a:tc>
                <a:tc hMerge="1">
                  <a:txBody>
                    <a:bodyPr/>
                    <a:lstStyle/>
                    <a:p>
                      <a:pPr algn="ctr"/>
                      <a:endParaRPr lang="en-CA" sz="1400" dirty="0"/>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CA" sz="1400" dirty="0" smtClean="0"/>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CA" sz="1400" dirty="0" smtClean="0"/>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CA" sz="1400" dirty="0" smtClean="0"/>
                    </a:p>
                  </a:txBody>
                  <a:tcPr/>
                </a:tc>
                <a:tc hMerge="1">
                  <a:txBody>
                    <a:bodyPr/>
                    <a:lstStyle/>
                    <a:p>
                      <a:pPr algn="ctr"/>
                      <a:endParaRPr lang="en-CA" sz="1400" dirty="0"/>
                    </a:p>
                  </a:txBody>
                  <a:tcPr/>
                </a:tc>
              </a:tr>
              <a:tr h="274319">
                <a:tc>
                  <a:txBody>
                    <a:bodyPr/>
                    <a:lstStyle/>
                    <a:p>
                      <a:pPr marL="177800" indent="0" algn="l" defTabSz="914400" rtl="0" eaLnBrk="1" latinLnBrk="0" hangingPunct="1"/>
                      <a:r>
                        <a:rPr lang="en-CA" sz="1400" b="1" kern="1200" baseline="0" dirty="0" smtClean="0">
                          <a:solidFill>
                            <a:schemeClr val="accent2"/>
                          </a:solidFill>
                          <a:latin typeface="+mn-lt"/>
                          <a:ea typeface="+mn-ea"/>
                          <a:cs typeface="+mn-cs"/>
                        </a:rPr>
                        <a:t>≥ 1, n (%)</a:t>
                      </a:r>
                      <a:endParaRPr lang="en-CA" sz="1400" b="1" kern="1200" baseline="0" dirty="0">
                        <a:solidFill>
                          <a:schemeClr val="accent2"/>
                        </a:solidFill>
                        <a:latin typeface="+mn-lt"/>
                        <a:ea typeface="+mn-ea"/>
                        <a:cs typeface="+mn-cs"/>
                      </a:endParaRPr>
                    </a:p>
                  </a:txBody>
                  <a:tcPr>
                    <a:solidFill>
                      <a:schemeClr val="tx2"/>
                    </a:solidFill>
                  </a:tcPr>
                </a:tc>
                <a:tc>
                  <a:txBody>
                    <a:bodyPr/>
                    <a:lstStyle/>
                    <a:p>
                      <a:pPr algn="ctr"/>
                      <a:r>
                        <a:rPr lang="en-CA" sz="1400" b="1" dirty="0" smtClean="0"/>
                        <a:t>32 (100)</a:t>
                      </a:r>
                      <a:endParaRPr lang="en-CA" sz="1400" b="1" dirty="0"/>
                    </a:p>
                  </a:txBody>
                  <a:tcPr/>
                </a:tc>
                <a:tc>
                  <a:txBody>
                    <a:bodyPr/>
                    <a:lstStyle/>
                    <a:p>
                      <a:pPr algn="ctr"/>
                      <a:r>
                        <a:rPr lang="en-CA" sz="1400" b="1" dirty="0" smtClean="0"/>
                        <a:t>31 (100)</a:t>
                      </a:r>
                      <a:endParaRPr lang="en-CA" sz="14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400" b="1" dirty="0" smtClean="0"/>
                        <a:t>32 (100)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400" b="1" dirty="0" smtClean="0"/>
                        <a:t>30 (100)</a:t>
                      </a:r>
                    </a:p>
                  </a:txBody>
                  <a:tcPr/>
                </a:tc>
                <a:tc>
                  <a:txBody>
                    <a:bodyPr/>
                    <a:lstStyle/>
                    <a:p>
                      <a:pPr algn="ctr"/>
                      <a:r>
                        <a:rPr lang="en-CA" sz="1400" b="1" dirty="0" smtClean="0"/>
                        <a:t>32</a:t>
                      </a:r>
                      <a:r>
                        <a:rPr lang="en-CA" sz="1400" b="1" baseline="0" dirty="0" smtClean="0"/>
                        <a:t> (100)</a:t>
                      </a:r>
                      <a:endParaRPr lang="en-CA" sz="1400" b="1" dirty="0"/>
                    </a:p>
                  </a:txBody>
                  <a:tcPr/>
                </a:tc>
              </a:tr>
              <a:tr h="288000">
                <a:tc>
                  <a:txBody>
                    <a:bodyPr/>
                    <a:lstStyle/>
                    <a:p>
                      <a:pPr marL="177800" marR="0" indent="0" algn="l" defTabSz="914400" rtl="0" eaLnBrk="1" fontAlgn="auto" latinLnBrk="0" hangingPunct="1">
                        <a:lnSpc>
                          <a:spcPct val="100000"/>
                        </a:lnSpc>
                        <a:spcBef>
                          <a:spcPts val="0"/>
                        </a:spcBef>
                        <a:spcAft>
                          <a:spcPts val="0"/>
                        </a:spcAft>
                        <a:buClrTx/>
                        <a:buSzTx/>
                        <a:buFontTx/>
                        <a:buNone/>
                        <a:tabLst/>
                        <a:defRPr/>
                      </a:pPr>
                      <a:r>
                        <a:rPr lang="en-CA" sz="1400" b="1" kern="1200" baseline="0" dirty="0" smtClean="0">
                          <a:solidFill>
                            <a:schemeClr val="accent2"/>
                          </a:solidFill>
                          <a:latin typeface="+mn-lt"/>
                          <a:ea typeface="+mn-ea"/>
                          <a:cs typeface="+mn-cs"/>
                        </a:rPr>
                        <a:t>≥ 2, n (%)</a:t>
                      </a:r>
                    </a:p>
                  </a:txBody>
                  <a:tcPr>
                    <a:solidFill>
                      <a:schemeClr val="tx2"/>
                    </a:solidFill>
                  </a:tcPr>
                </a:tc>
                <a:tc>
                  <a:txBody>
                    <a:bodyPr/>
                    <a:lstStyle/>
                    <a:p>
                      <a:pPr algn="ctr"/>
                      <a:r>
                        <a:rPr lang="en-CA" sz="1400" b="1" dirty="0" smtClean="0"/>
                        <a:t>28 (53)</a:t>
                      </a:r>
                      <a:endParaRPr lang="en-CA" sz="1400" b="1" dirty="0"/>
                    </a:p>
                  </a:txBody>
                  <a:tcPr/>
                </a:tc>
                <a:tc>
                  <a:txBody>
                    <a:bodyPr/>
                    <a:lstStyle/>
                    <a:p>
                      <a:pPr algn="ctr"/>
                      <a:r>
                        <a:rPr lang="en-CA" sz="1400" b="1" dirty="0" smtClean="0"/>
                        <a:t>24 (77)</a:t>
                      </a:r>
                      <a:endParaRPr lang="en-CA" sz="1400" b="1" dirty="0"/>
                    </a:p>
                  </a:txBody>
                  <a:tcPr/>
                </a:tc>
                <a:tc>
                  <a:txBody>
                    <a:bodyPr/>
                    <a:lstStyle/>
                    <a:p>
                      <a:pPr algn="ctr"/>
                      <a:r>
                        <a:rPr lang="en-CA" sz="1400" b="1" dirty="0" smtClean="0"/>
                        <a:t>23 (72)</a:t>
                      </a:r>
                      <a:endParaRPr lang="en-CA" sz="1400" b="1" dirty="0"/>
                    </a:p>
                  </a:txBody>
                  <a:tcPr/>
                </a:tc>
                <a:tc>
                  <a:txBody>
                    <a:bodyPr/>
                    <a:lstStyle/>
                    <a:p>
                      <a:pPr algn="ctr"/>
                      <a:r>
                        <a:rPr lang="en-CA" sz="1400" b="1" dirty="0" smtClean="0"/>
                        <a:t>21 (70)</a:t>
                      </a:r>
                      <a:endParaRPr lang="en-CA" sz="1400" b="1" dirty="0"/>
                    </a:p>
                  </a:txBody>
                  <a:tcPr/>
                </a:tc>
                <a:tc>
                  <a:txBody>
                    <a:bodyPr/>
                    <a:lstStyle/>
                    <a:p>
                      <a:pPr algn="ctr"/>
                      <a:r>
                        <a:rPr lang="en-CA" sz="1400" b="1" dirty="0" smtClean="0"/>
                        <a:t>25 (78)</a:t>
                      </a:r>
                      <a:endParaRPr lang="en-CA" sz="1400" b="1" dirty="0"/>
                    </a:p>
                  </a:txBody>
                  <a:tcPr/>
                </a:tc>
              </a:tr>
              <a:tr h="288000">
                <a:tc>
                  <a:txBody>
                    <a:bodyPr/>
                    <a:lstStyle/>
                    <a:p>
                      <a:pPr marL="180975" marR="0" indent="0" algn="l" defTabSz="914400" rtl="0" eaLnBrk="1" fontAlgn="auto" latinLnBrk="0" hangingPunct="1">
                        <a:lnSpc>
                          <a:spcPct val="100000"/>
                        </a:lnSpc>
                        <a:spcBef>
                          <a:spcPts val="0"/>
                        </a:spcBef>
                        <a:spcAft>
                          <a:spcPts val="0"/>
                        </a:spcAft>
                        <a:buClrTx/>
                        <a:buSzTx/>
                        <a:buFontTx/>
                        <a:buNone/>
                        <a:tabLst/>
                        <a:defRPr/>
                      </a:pPr>
                      <a:r>
                        <a:rPr lang="en-CA" sz="1400" dirty="0" smtClean="0">
                          <a:solidFill>
                            <a:schemeClr val="bg1"/>
                          </a:solidFill>
                        </a:rPr>
                        <a:t>≥ 3, n (%)</a:t>
                      </a:r>
                    </a:p>
                  </a:txBody>
                  <a:tcPr>
                    <a:solidFill>
                      <a:schemeClr val="tx2"/>
                    </a:solidFill>
                  </a:tcPr>
                </a:tc>
                <a:tc>
                  <a:txBody>
                    <a:bodyPr/>
                    <a:lstStyle/>
                    <a:p>
                      <a:pPr marL="0" algn="ctr" defTabSz="914400" rtl="0" eaLnBrk="1" latinLnBrk="0" hangingPunct="1"/>
                      <a:r>
                        <a:rPr lang="en-CA" sz="1400" kern="1200" dirty="0" smtClean="0">
                          <a:solidFill>
                            <a:schemeClr val="dk1"/>
                          </a:solidFill>
                          <a:latin typeface="+mn-lt"/>
                          <a:ea typeface="+mn-ea"/>
                          <a:cs typeface="+mn-cs"/>
                        </a:rPr>
                        <a:t>11 (34)</a:t>
                      </a:r>
                      <a:endParaRPr lang="en-CA" sz="1400" kern="1200" dirty="0">
                        <a:solidFill>
                          <a:schemeClr val="dk1"/>
                        </a:solidFill>
                        <a:latin typeface="+mn-lt"/>
                        <a:ea typeface="+mn-ea"/>
                        <a:cs typeface="+mn-cs"/>
                      </a:endParaRPr>
                    </a:p>
                  </a:txBody>
                  <a:tcPr/>
                </a:tc>
                <a:tc>
                  <a:txBody>
                    <a:bodyPr/>
                    <a:lstStyle/>
                    <a:p>
                      <a:pPr algn="ctr"/>
                      <a:r>
                        <a:rPr lang="en-CA" sz="1400" dirty="0" smtClean="0"/>
                        <a:t>12 (38)</a:t>
                      </a:r>
                      <a:endParaRPr lang="en-CA" sz="1400" dirty="0"/>
                    </a:p>
                  </a:txBody>
                  <a:tcPr/>
                </a:tc>
                <a:tc>
                  <a:txBody>
                    <a:bodyPr/>
                    <a:lstStyle/>
                    <a:p>
                      <a:pPr algn="ctr"/>
                      <a:r>
                        <a:rPr lang="en-CA" sz="1400" dirty="0" smtClean="0"/>
                        <a:t>12</a:t>
                      </a:r>
                      <a:r>
                        <a:rPr lang="en-CA" sz="1400" baseline="0" dirty="0" smtClean="0"/>
                        <a:t> (38)</a:t>
                      </a:r>
                      <a:endParaRPr lang="en-CA" sz="1400" dirty="0"/>
                    </a:p>
                  </a:txBody>
                  <a:tcPr/>
                </a:tc>
                <a:tc>
                  <a:txBody>
                    <a:bodyPr/>
                    <a:lstStyle/>
                    <a:p>
                      <a:pPr algn="ctr"/>
                      <a:r>
                        <a:rPr lang="en-CA" sz="1400" dirty="0" smtClean="0"/>
                        <a:t>6 (20)</a:t>
                      </a:r>
                      <a:endParaRPr lang="en-CA" sz="1400" dirty="0"/>
                    </a:p>
                  </a:txBody>
                  <a:tcPr/>
                </a:tc>
                <a:tc>
                  <a:txBody>
                    <a:bodyPr/>
                    <a:lstStyle/>
                    <a:p>
                      <a:pPr algn="ctr"/>
                      <a:r>
                        <a:rPr lang="en-CA" sz="1400" dirty="0" smtClean="0"/>
                        <a:t>11 (34)</a:t>
                      </a:r>
                      <a:endParaRPr lang="en-CA" sz="1400" dirty="0"/>
                    </a:p>
                  </a:txBody>
                  <a:tcPr/>
                </a:tc>
              </a:tr>
              <a:tr h="288000">
                <a:tc gridSpan="6">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b="1" dirty="0" smtClean="0">
                          <a:solidFill>
                            <a:schemeClr val="bg1"/>
                          </a:solidFill>
                        </a:rPr>
                        <a:t>Worst statin-related events,</a:t>
                      </a:r>
                      <a:r>
                        <a:rPr lang="en-CA" sz="1400" b="1" baseline="0" dirty="0" smtClean="0">
                          <a:solidFill>
                            <a:schemeClr val="bg1"/>
                          </a:solidFill>
                        </a:rPr>
                        <a:t> any statin</a:t>
                      </a:r>
                      <a:endParaRPr lang="en-CA" sz="1400" b="1" dirty="0" smtClean="0">
                        <a:solidFill>
                          <a:schemeClr val="bg1"/>
                        </a:solidFill>
                      </a:endParaRPr>
                    </a:p>
                  </a:txBody>
                  <a:tcPr>
                    <a:solidFill>
                      <a:schemeClr val="tx2"/>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r h="288000">
                <a:tc>
                  <a:txBody>
                    <a:bodyPr/>
                    <a:lstStyle/>
                    <a:p>
                      <a:pPr marL="180975" indent="0"/>
                      <a:r>
                        <a:rPr lang="en-CA" sz="1400" dirty="0" smtClean="0">
                          <a:solidFill>
                            <a:schemeClr val="bg1"/>
                          </a:solidFill>
                        </a:rPr>
                        <a:t>Myalgia, n (%)</a:t>
                      </a:r>
                      <a:endParaRPr lang="en-CA" sz="1400" dirty="0">
                        <a:solidFill>
                          <a:schemeClr val="bg1"/>
                        </a:solidFill>
                      </a:endParaRPr>
                    </a:p>
                  </a:txBody>
                  <a:tcPr>
                    <a:solidFill>
                      <a:schemeClr val="tx2"/>
                    </a:solidFill>
                  </a:tcPr>
                </a:tc>
                <a:tc>
                  <a:txBody>
                    <a:bodyPr/>
                    <a:lstStyle/>
                    <a:p>
                      <a:pPr algn="ctr"/>
                      <a:r>
                        <a:rPr lang="en-CA" sz="1400" dirty="0" smtClean="0"/>
                        <a:t>31 (97)</a:t>
                      </a:r>
                      <a:endParaRPr lang="en-CA" sz="1400" dirty="0"/>
                    </a:p>
                  </a:txBody>
                  <a:tcPr/>
                </a:tc>
                <a:tc>
                  <a:txBody>
                    <a:bodyPr/>
                    <a:lstStyle/>
                    <a:p>
                      <a:pPr algn="ctr"/>
                      <a:r>
                        <a:rPr lang="en-CA" sz="1400" dirty="0" smtClean="0"/>
                        <a:t>29 (91)</a:t>
                      </a:r>
                      <a:endParaRPr lang="en-CA" sz="1400" dirty="0"/>
                    </a:p>
                  </a:txBody>
                  <a:tcPr/>
                </a:tc>
                <a:tc>
                  <a:txBody>
                    <a:bodyPr/>
                    <a:lstStyle/>
                    <a:p>
                      <a:pPr algn="ctr"/>
                      <a:r>
                        <a:rPr lang="en-CA" sz="1400" dirty="0" smtClean="0"/>
                        <a:t>29 (91)</a:t>
                      </a:r>
                      <a:endParaRPr lang="en-CA" sz="1400" dirty="0"/>
                    </a:p>
                  </a:txBody>
                  <a:tcPr/>
                </a:tc>
                <a:tc>
                  <a:txBody>
                    <a:bodyPr/>
                    <a:lstStyle/>
                    <a:p>
                      <a:pPr algn="ctr"/>
                      <a:r>
                        <a:rPr lang="en-CA" sz="1400" dirty="0" smtClean="0"/>
                        <a:t>29 (97)</a:t>
                      </a:r>
                      <a:endParaRPr lang="en-CA" sz="1400" dirty="0"/>
                    </a:p>
                  </a:txBody>
                  <a:tcPr/>
                </a:tc>
                <a:tc>
                  <a:txBody>
                    <a:bodyPr/>
                    <a:lstStyle/>
                    <a:p>
                      <a:pPr algn="ctr"/>
                      <a:r>
                        <a:rPr lang="en-CA" sz="1400" dirty="0" smtClean="0"/>
                        <a:t>29 (91)</a:t>
                      </a:r>
                      <a:endParaRPr lang="en-CA" sz="1400" dirty="0"/>
                    </a:p>
                  </a:txBody>
                  <a:tcPr/>
                </a:tc>
              </a:tr>
              <a:tr h="288000">
                <a:tc>
                  <a:txBody>
                    <a:bodyPr/>
                    <a:lstStyle/>
                    <a:p>
                      <a:pPr marL="180975" marR="0" indent="0" algn="l" defTabSz="914400" rtl="0" eaLnBrk="1" fontAlgn="auto" latinLnBrk="0" hangingPunct="1">
                        <a:lnSpc>
                          <a:spcPct val="100000"/>
                        </a:lnSpc>
                        <a:spcBef>
                          <a:spcPts val="0"/>
                        </a:spcBef>
                        <a:spcAft>
                          <a:spcPts val="0"/>
                        </a:spcAft>
                        <a:buClrTx/>
                        <a:buSzTx/>
                        <a:buFontTx/>
                        <a:buNone/>
                        <a:tabLst/>
                        <a:defRPr/>
                      </a:pPr>
                      <a:r>
                        <a:rPr lang="en-CA" sz="1400" dirty="0" smtClean="0">
                          <a:solidFill>
                            <a:schemeClr val="bg1"/>
                          </a:solidFill>
                        </a:rPr>
                        <a:t>Myositis, n (%)</a:t>
                      </a:r>
                    </a:p>
                  </a:txBody>
                  <a:tcPr>
                    <a:solidFill>
                      <a:schemeClr val="tx2"/>
                    </a:solidFill>
                  </a:tcPr>
                </a:tc>
                <a:tc>
                  <a:txBody>
                    <a:bodyPr/>
                    <a:lstStyle/>
                    <a:p>
                      <a:pPr algn="ctr"/>
                      <a:r>
                        <a:rPr lang="en-CA" sz="1400" dirty="0" smtClean="0"/>
                        <a:t>3 (9)</a:t>
                      </a:r>
                      <a:endParaRPr lang="en-CA" sz="1400" dirty="0"/>
                    </a:p>
                  </a:txBody>
                  <a:tcPr/>
                </a:tc>
                <a:tc>
                  <a:txBody>
                    <a:bodyPr/>
                    <a:lstStyle/>
                    <a:p>
                      <a:pPr algn="ctr"/>
                      <a:r>
                        <a:rPr lang="en-CA" sz="1400" dirty="0" smtClean="0"/>
                        <a:t>3 (10)</a:t>
                      </a:r>
                    </a:p>
                  </a:txBody>
                  <a:tcPr/>
                </a:tc>
                <a:tc>
                  <a:txBody>
                    <a:bodyPr/>
                    <a:lstStyle/>
                    <a:p>
                      <a:pPr algn="ctr"/>
                      <a:r>
                        <a:rPr lang="en-CA" sz="1400" dirty="0" smtClean="0"/>
                        <a:t>2 (6)</a:t>
                      </a:r>
                      <a:endParaRPr lang="en-CA"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400" dirty="0" smtClean="0"/>
                        <a:t>2 (7)</a:t>
                      </a:r>
                    </a:p>
                  </a:txBody>
                  <a:tcPr/>
                </a:tc>
                <a:tc>
                  <a:txBody>
                    <a:bodyPr/>
                    <a:lstStyle/>
                    <a:p>
                      <a:pPr algn="ctr"/>
                      <a:r>
                        <a:rPr lang="en-CA" sz="1400" dirty="0" smtClean="0"/>
                        <a:t>4 (13)</a:t>
                      </a:r>
                      <a:endParaRPr lang="en-CA" sz="1400" dirty="0"/>
                    </a:p>
                  </a:txBody>
                  <a:tcPr/>
                </a:tc>
              </a:tr>
            </a:tbl>
          </a:graphicData>
        </a:graphic>
      </p:graphicFrame>
    </p:spTree>
    <p:extLst>
      <p:ext uri="{BB962C8B-B14F-4D97-AF65-F5344CB8AC3E}">
        <p14:creationId xmlns:p14="http://schemas.microsoft.com/office/powerpoint/2010/main" val="29386621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820" y="-342445"/>
            <a:ext cx="8484577" cy="883382"/>
          </a:xfrm>
        </p:spPr>
        <p:txBody>
          <a:bodyPr/>
          <a:lstStyle/>
          <a:p>
            <a:r>
              <a:rPr lang="en-CA" sz="2800" dirty="0"/>
              <a:t>GAUSS: Safety and </a:t>
            </a:r>
            <a:r>
              <a:rPr lang="en-CA" sz="2400" dirty="0" smtClean="0"/>
              <a:t>Tolerability</a:t>
            </a:r>
            <a:r>
              <a:rPr lang="en-CA" sz="2800" dirty="0" smtClean="0"/>
              <a:t>: </a:t>
            </a:r>
            <a:r>
              <a:rPr lang="en-US" sz="2800" dirty="0" smtClean="0">
                <a:solidFill>
                  <a:schemeClr val="accent2"/>
                </a:solidFill>
              </a:rPr>
              <a:t>JAMA. 2012;308:2497-2506</a:t>
            </a:r>
            <a:endParaRPr lang="en-CA" dirty="0">
              <a:solidFill>
                <a:schemeClr val="accent2"/>
              </a:solidFill>
            </a:endParaRPr>
          </a:p>
        </p:txBody>
      </p:sp>
      <p:sp>
        <p:nvSpPr>
          <p:cNvPr id="4" name="Text Placeholder 3"/>
          <p:cNvSpPr>
            <a:spLocks noGrp="1"/>
          </p:cNvSpPr>
          <p:nvPr>
            <p:ph type="body" sz="quarter" idx="13"/>
          </p:nvPr>
        </p:nvSpPr>
        <p:spPr/>
        <p:txBody>
          <a:bodyPr/>
          <a:lstStyle/>
          <a:p>
            <a:pPr marL="180975"/>
            <a:endParaRPr lang="en-CA" dirty="0"/>
          </a:p>
          <a:p>
            <a:r>
              <a:rPr lang="en-CA" dirty="0"/>
              <a:t>*Four serious adverse events were reported for AMG 145: acute pancreatitis, pancreatitis, coronary artery disease, hip fracture, and syncope. None were considered treatment related.</a:t>
            </a:r>
            <a:br>
              <a:rPr lang="en-CA" dirty="0"/>
            </a:br>
            <a:r>
              <a:rPr lang="en-CA" dirty="0"/>
              <a:t>AE: Adverse event, some patients experienced more than 1 AE</a:t>
            </a:r>
            <a:r>
              <a:rPr lang="en-CA" dirty="0" smtClean="0"/>
              <a:t>.</a:t>
            </a:r>
            <a:br>
              <a:rPr lang="en-CA" dirty="0" smtClean="0"/>
            </a:br>
            <a:r>
              <a:rPr lang="en-CA" dirty="0" smtClean="0"/>
              <a:t>Adapted from </a:t>
            </a:r>
            <a:r>
              <a:rPr lang="en-US" dirty="0" smtClean="0"/>
              <a:t>Sullivan </a:t>
            </a:r>
            <a:r>
              <a:rPr lang="en-US" dirty="0"/>
              <a:t>D, et al. </a:t>
            </a:r>
            <a:r>
              <a:rPr lang="en-US" i="1" dirty="0"/>
              <a:t>JAMA</a:t>
            </a:r>
            <a:r>
              <a:rPr lang="en-US" dirty="0"/>
              <a:t>. 2012;308(23</a:t>
            </a:r>
            <a:r>
              <a:rPr lang="en-US" dirty="0" smtClean="0"/>
              <a:t>):2497-2506.</a:t>
            </a:r>
            <a:r>
              <a:rPr lang="en-CA" dirty="0" smtClean="0"/>
              <a:t/>
            </a:r>
            <a:br>
              <a:rPr lang="en-CA" dirty="0" smtClean="0"/>
            </a:br>
            <a:r>
              <a:rPr lang="en-CA" dirty="0" smtClean="0"/>
              <a:t>Mancini </a:t>
            </a:r>
            <a:r>
              <a:rPr lang="en-CA" dirty="0"/>
              <a:t>et al, DOI: </a:t>
            </a:r>
            <a:r>
              <a:rPr lang="en-CA" dirty="0">
                <a:hlinkClick r:id="rId2"/>
              </a:rPr>
              <a:t>http://</a:t>
            </a:r>
            <a:r>
              <a:rPr lang="en-CA" dirty="0" smtClean="0">
                <a:hlinkClick r:id="rId2"/>
              </a:rPr>
              <a:t>dx.doi.org/10.1016/j.cjca.2016.01.003</a:t>
            </a:r>
            <a:endParaRPr lang="en-CA" dirty="0"/>
          </a:p>
        </p:txBody>
      </p:sp>
      <p:graphicFrame>
        <p:nvGraphicFramePr>
          <p:cNvPr id="5" name="Content Placeholder 4"/>
          <p:cNvGraphicFramePr>
            <a:graphicFrameLocks/>
          </p:cNvGraphicFramePr>
          <p:nvPr>
            <p:extLst>
              <p:ext uri="{D42A27DB-BD31-4B8C-83A1-F6EECF244321}">
                <p14:modId xmlns:p14="http://schemas.microsoft.com/office/powerpoint/2010/main" val="3688956881"/>
              </p:ext>
            </p:extLst>
          </p:nvPr>
        </p:nvGraphicFramePr>
        <p:xfrm>
          <a:off x="369277" y="540937"/>
          <a:ext cx="8488973" cy="512064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2269148"/>
                <a:gridCol w="1243965"/>
                <a:gridCol w="1243965"/>
                <a:gridCol w="1243965"/>
                <a:gridCol w="1243965"/>
                <a:gridCol w="1243965"/>
              </a:tblGrid>
              <a:tr h="561340">
                <a:tc rowSpan="2">
                  <a:txBody>
                    <a:bodyPr/>
                    <a:lstStyle/>
                    <a:p>
                      <a:r>
                        <a:rPr lang="en-CA" sz="1400" dirty="0" smtClean="0"/>
                        <a:t>Adverse Events,</a:t>
                      </a:r>
                      <a:r>
                        <a:rPr lang="en-CA" sz="1400" baseline="0" dirty="0" smtClean="0"/>
                        <a:t> Patient Incidence, N (%)</a:t>
                      </a:r>
                      <a:endParaRPr lang="en-CA" sz="1400" dirty="0"/>
                    </a:p>
                  </a:txBody>
                  <a:tcPr anchor="b">
                    <a:lnB w="12700" cap="flat" cmpd="sng" algn="ctr">
                      <a:solidFill>
                        <a:schemeClr val="bg1"/>
                      </a:solidFill>
                      <a:prstDash val="solid"/>
                      <a:round/>
                      <a:headEnd type="none" w="med" len="med"/>
                      <a:tailEnd type="none" w="med" len="med"/>
                    </a:lnB>
                  </a:tcPr>
                </a:tc>
                <a:tc gridSpan="3">
                  <a:txBody>
                    <a:bodyPr/>
                    <a:lstStyle/>
                    <a:p>
                      <a:pPr algn="ctr"/>
                      <a:r>
                        <a:rPr lang="en-CA" sz="1400" dirty="0" smtClean="0"/>
                        <a:t>AMG 145 Q4W</a:t>
                      </a:r>
                      <a:endParaRPr lang="en-CA" sz="1400" dirty="0"/>
                    </a:p>
                  </a:txBody>
                  <a:tcPr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rowSpan="2">
                  <a:txBody>
                    <a:bodyPr/>
                    <a:lstStyle/>
                    <a:p>
                      <a:pPr algn="ctr"/>
                      <a:r>
                        <a:rPr lang="en-CA" sz="1400" dirty="0" smtClean="0"/>
                        <a:t>AMG 145</a:t>
                      </a:r>
                    </a:p>
                    <a:p>
                      <a:pPr marL="0" marR="0" indent="0" algn="ctr" defTabSz="914400" rtl="0" eaLnBrk="1" fontAlgn="auto" latinLnBrk="0" hangingPunct="1">
                        <a:lnSpc>
                          <a:spcPct val="100000"/>
                        </a:lnSpc>
                        <a:spcBef>
                          <a:spcPts val="0"/>
                        </a:spcBef>
                        <a:spcAft>
                          <a:spcPts val="0"/>
                        </a:spcAft>
                        <a:buClrTx/>
                        <a:buSzTx/>
                        <a:buFontTx/>
                        <a:buNone/>
                        <a:tabLst/>
                        <a:defRPr/>
                      </a:pPr>
                      <a:r>
                        <a:rPr lang="en-CA" sz="1400" dirty="0" smtClean="0"/>
                        <a:t>420 mg </a:t>
                      </a:r>
                      <a:r>
                        <a:rPr lang="en-CA" sz="1400" b="1" kern="1200" dirty="0" smtClean="0">
                          <a:solidFill>
                            <a:schemeClr val="lt1"/>
                          </a:solidFill>
                          <a:latin typeface="+mn-lt"/>
                          <a:ea typeface="+mn-ea"/>
                          <a:cs typeface="+mn-cs"/>
                        </a:rPr>
                        <a:t>Q4W</a:t>
                      </a:r>
                    </a:p>
                    <a:p>
                      <a:pPr algn="ctr"/>
                      <a:r>
                        <a:rPr lang="en-CA" sz="1400" dirty="0" smtClean="0"/>
                        <a:t> + Ezetimibe </a:t>
                      </a:r>
                      <a:br>
                        <a:rPr lang="en-CA" sz="1400" dirty="0" smtClean="0"/>
                      </a:br>
                      <a:r>
                        <a:rPr lang="en-CA" sz="1400" dirty="0" smtClean="0"/>
                        <a:t>10 mg </a:t>
                      </a:r>
                    </a:p>
                    <a:p>
                      <a:pPr algn="ctr"/>
                      <a:r>
                        <a:rPr lang="en-CA" sz="1400" dirty="0" smtClean="0"/>
                        <a:t>N=30</a:t>
                      </a:r>
                      <a:endParaRPr lang="en-CA" sz="1400" dirty="0"/>
                    </a:p>
                  </a:txBody>
                  <a:tcPr anchor="b">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rowSpan="2">
                  <a:txBody>
                    <a:bodyPr/>
                    <a:lstStyle/>
                    <a:p>
                      <a:pPr algn="ctr"/>
                      <a:r>
                        <a:rPr lang="en-CA" sz="1400" dirty="0" smtClean="0"/>
                        <a:t>Placebo Q4W + Ezetimibe</a:t>
                      </a:r>
                    </a:p>
                    <a:p>
                      <a:pPr algn="ctr"/>
                      <a:r>
                        <a:rPr lang="en-CA" sz="1400" dirty="0" smtClean="0"/>
                        <a:t>N=32</a:t>
                      </a:r>
                      <a:endParaRPr lang="en-CA" sz="1400" dirty="0"/>
                    </a:p>
                  </a:txBody>
                  <a:tcPr anchor="b">
                    <a:lnB w="12700" cap="flat" cmpd="sng" algn="ctr">
                      <a:solidFill>
                        <a:schemeClr val="bg1"/>
                      </a:solidFill>
                      <a:prstDash val="solid"/>
                      <a:round/>
                      <a:headEnd type="none" w="med" len="med"/>
                      <a:tailEnd type="none" w="med" len="med"/>
                    </a:lnB>
                  </a:tcPr>
                </a:tc>
              </a:tr>
              <a:tr h="272415">
                <a:tc vMerge="1">
                  <a:txBody>
                    <a:bodyPr/>
                    <a:lstStyle/>
                    <a:p>
                      <a:endParaRPr lang="en-CA"/>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400" b="1" kern="1200" dirty="0" smtClean="0">
                          <a:solidFill>
                            <a:schemeClr val="lt1"/>
                          </a:solidFill>
                          <a:latin typeface="+mn-lt"/>
                          <a:ea typeface="+mn-ea"/>
                          <a:cs typeface="+mn-cs"/>
                        </a:rPr>
                        <a:t>280 mg </a:t>
                      </a:r>
                    </a:p>
                    <a:p>
                      <a:pPr marL="0" algn="ctr" defTabSz="914400" rtl="0" eaLnBrk="1" latinLnBrk="0" hangingPunct="1"/>
                      <a:r>
                        <a:rPr lang="en-CA" sz="1400" b="1" kern="1200" dirty="0" smtClean="0">
                          <a:solidFill>
                            <a:schemeClr val="lt1"/>
                          </a:solidFill>
                          <a:latin typeface="+mn-lt"/>
                          <a:ea typeface="+mn-ea"/>
                          <a:cs typeface="+mn-cs"/>
                        </a:rPr>
                        <a:t>N=32</a:t>
                      </a:r>
                    </a:p>
                  </a:txBody>
                  <a:tcPr anchor="b">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400" b="1" kern="1200" dirty="0" smtClean="0">
                          <a:solidFill>
                            <a:schemeClr val="lt1"/>
                          </a:solidFill>
                          <a:latin typeface="+mn-lt"/>
                          <a:ea typeface="+mn-ea"/>
                          <a:cs typeface="+mn-cs"/>
                        </a:rPr>
                        <a:t>350 mg </a:t>
                      </a:r>
                    </a:p>
                    <a:p>
                      <a:pPr marL="0" algn="ctr" defTabSz="914400" rtl="0" eaLnBrk="1" latinLnBrk="0" hangingPunct="1"/>
                      <a:r>
                        <a:rPr lang="en-CA" sz="1400" b="1" kern="1200" dirty="0" smtClean="0">
                          <a:solidFill>
                            <a:schemeClr val="lt1"/>
                          </a:solidFill>
                          <a:latin typeface="+mn-lt"/>
                          <a:ea typeface="+mn-ea"/>
                          <a:cs typeface="+mn-cs"/>
                        </a:rPr>
                        <a:t>N=31</a:t>
                      </a:r>
                    </a:p>
                  </a:txBody>
                  <a:tcPr anchor="b">
                    <a:lnT w="12700" cap="flat" cmpd="sng" algn="ctr">
                      <a:solidFill>
                        <a:schemeClr val="bg1"/>
                      </a:solidFill>
                      <a:prstDash val="solid"/>
                      <a:round/>
                      <a:headEnd type="none" w="med" len="med"/>
                      <a:tailEnd type="none" w="med" len="med"/>
                    </a:lnT>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400" b="1" kern="1200" dirty="0" smtClean="0">
                          <a:solidFill>
                            <a:schemeClr val="lt1"/>
                          </a:solidFill>
                          <a:latin typeface="+mn-lt"/>
                          <a:ea typeface="+mn-ea"/>
                          <a:cs typeface="+mn-cs"/>
                        </a:rPr>
                        <a:t>420 mg </a:t>
                      </a:r>
                    </a:p>
                    <a:p>
                      <a:pPr marL="0" algn="ctr" defTabSz="914400" rtl="0" eaLnBrk="1" latinLnBrk="0" hangingPunct="1"/>
                      <a:r>
                        <a:rPr lang="en-CA" sz="1400" b="1" kern="1200" dirty="0" smtClean="0">
                          <a:solidFill>
                            <a:schemeClr val="lt1"/>
                          </a:solidFill>
                          <a:latin typeface="+mn-lt"/>
                          <a:ea typeface="+mn-ea"/>
                          <a:cs typeface="+mn-cs"/>
                        </a:rPr>
                        <a:t>N=32</a:t>
                      </a:r>
                    </a:p>
                  </a:txBody>
                  <a:tcPr anchor="b">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2"/>
                    </a:solidFill>
                  </a:tcPr>
                </a:tc>
                <a:tc vMerge="1">
                  <a:txBody>
                    <a:bodyPr/>
                    <a:lstStyle/>
                    <a:p>
                      <a:endParaRPr lang="en-CA"/>
                    </a:p>
                  </a:txBody>
                  <a:tcPr/>
                </a:tc>
                <a:tc vMerge="1">
                  <a:txBody>
                    <a:bodyPr/>
                    <a:lstStyle/>
                    <a:p>
                      <a:endParaRPr lang="en-CA"/>
                    </a:p>
                  </a:txBody>
                  <a:tcPr/>
                </a:tc>
              </a:tr>
              <a:tr h="288000">
                <a:tc>
                  <a:txBody>
                    <a:bodyPr/>
                    <a:lstStyle/>
                    <a:p>
                      <a:r>
                        <a:rPr lang="en-CA" sz="1400" dirty="0" smtClean="0">
                          <a:solidFill>
                            <a:schemeClr val="bg1"/>
                          </a:solidFill>
                        </a:rPr>
                        <a:t>Treatment-emergent</a:t>
                      </a:r>
                      <a:r>
                        <a:rPr lang="en-CA" sz="1400" baseline="0" dirty="0" smtClean="0">
                          <a:solidFill>
                            <a:schemeClr val="bg1"/>
                          </a:solidFill>
                        </a:rPr>
                        <a:t> AEs</a:t>
                      </a:r>
                      <a:endParaRPr lang="en-CA" sz="1400" dirty="0">
                        <a:solidFill>
                          <a:schemeClr val="bg1"/>
                        </a:solidFill>
                      </a:endParaRPr>
                    </a:p>
                  </a:txBody>
                  <a:tcPr>
                    <a:lnT w="12700" cap="flat" cmpd="sng" algn="ctr">
                      <a:solidFill>
                        <a:schemeClr val="bg1"/>
                      </a:solidFill>
                      <a:prstDash val="solid"/>
                      <a:round/>
                      <a:headEnd type="none" w="med" len="med"/>
                      <a:tailEnd type="none" w="med" len="med"/>
                    </a:lnT>
                    <a:solidFill>
                      <a:schemeClr val="tx2"/>
                    </a:solidFill>
                  </a:tcPr>
                </a:tc>
                <a:tc>
                  <a:txBody>
                    <a:bodyPr/>
                    <a:lstStyle/>
                    <a:p>
                      <a:pPr algn="ctr"/>
                      <a:r>
                        <a:rPr lang="en-CA" sz="1400" dirty="0" smtClean="0"/>
                        <a:t>22 (68.8)</a:t>
                      </a:r>
                      <a:endParaRPr lang="en-CA" sz="1400" dirty="0"/>
                    </a:p>
                  </a:txBody>
                  <a:tcPr/>
                </a:tc>
                <a:tc>
                  <a:txBody>
                    <a:bodyPr/>
                    <a:lstStyle/>
                    <a:p>
                      <a:pPr algn="ctr"/>
                      <a:r>
                        <a:rPr lang="en-CA" sz="1400" dirty="0" smtClean="0"/>
                        <a:t>15 (48.4)</a:t>
                      </a:r>
                      <a:endParaRPr lang="en-CA" sz="1400" dirty="0"/>
                    </a:p>
                  </a:txBody>
                  <a:tcPr/>
                </a:tc>
                <a:tc>
                  <a:txBody>
                    <a:bodyPr/>
                    <a:lstStyle/>
                    <a:p>
                      <a:pPr algn="ctr"/>
                      <a:r>
                        <a:rPr lang="en-CA" sz="1400" dirty="0" smtClean="0"/>
                        <a:t>18 (56.3)</a:t>
                      </a:r>
                      <a:endParaRPr lang="en-CA" sz="1400" dirty="0"/>
                    </a:p>
                  </a:txBody>
                  <a:tcPr/>
                </a:tc>
                <a:tc>
                  <a:txBody>
                    <a:bodyPr/>
                    <a:lstStyle/>
                    <a:p>
                      <a:pPr algn="ctr"/>
                      <a:r>
                        <a:rPr lang="en-CA" sz="1400" dirty="0" smtClean="0"/>
                        <a:t>20 (66.7)</a:t>
                      </a:r>
                      <a:endParaRPr lang="en-CA" sz="1400" dirty="0"/>
                    </a:p>
                  </a:txBody>
                  <a:tcPr>
                    <a:lnT w="12700" cap="flat" cmpd="sng" algn="ctr">
                      <a:solidFill>
                        <a:schemeClr val="bg1"/>
                      </a:solidFill>
                      <a:prstDash val="solid"/>
                      <a:round/>
                      <a:headEnd type="none" w="med" len="med"/>
                      <a:tailEnd type="none" w="med" len="med"/>
                    </a:lnT>
                  </a:tcPr>
                </a:tc>
                <a:tc>
                  <a:txBody>
                    <a:bodyPr/>
                    <a:lstStyle/>
                    <a:p>
                      <a:pPr algn="ctr"/>
                      <a:r>
                        <a:rPr lang="en-CA" sz="1400" dirty="0" smtClean="0"/>
                        <a:t>19 (59.4)</a:t>
                      </a:r>
                      <a:endParaRPr lang="en-CA" sz="1400" dirty="0"/>
                    </a:p>
                  </a:txBody>
                  <a:tcPr>
                    <a:lnT w="12700" cap="flat" cmpd="sng" algn="ctr">
                      <a:solidFill>
                        <a:schemeClr val="bg1"/>
                      </a:solidFill>
                      <a:prstDash val="solid"/>
                      <a:round/>
                      <a:headEnd type="none" w="med" len="med"/>
                      <a:tailEnd type="none" w="med" len="med"/>
                    </a:lnT>
                  </a:tcPr>
                </a:tc>
              </a:tr>
              <a:tr h="288000">
                <a:tc>
                  <a:txBody>
                    <a:bodyPr/>
                    <a:lstStyle/>
                    <a:p>
                      <a:r>
                        <a:rPr lang="en-CA" sz="1400" b="1" dirty="0" smtClean="0">
                          <a:solidFill>
                            <a:schemeClr val="accent2"/>
                          </a:solidFill>
                        </a:rPr>
                        <a:t>Serious AEs*</a:t>
                      </a:r>
                      <a:endParaRPr lang="en-CA" sz="1400" b="1" dirty="0">
                        <a:solidFill>
                          <a:schemeClr val="accent2"/>
                        </a:solidFill>
                      </a:endParaRPr>
                    </a:p>
                  </a:txBody>
                  <a:tcPr>
                    <a:solidFill>
                      <a:schemeClr val="tx2"/>
                    </a:solidFill>
                  </a:tcPr>
                </a:tc>
                <a:tc>
                  <a:txBody>
                    <a:bodyPr/>
                    <a:lstStyle/>
                    <a:p>
                      <a:pPr algn="ctr"/>
                      <a:r>
                        <a:rPr lang="en-CA" sz="1400" b="1" dirty="0" smtClean="0"/>
                        <a:t>2 (6.3)</a:t>
                      </a:r>
                      <a:endParaRPr lang="en-CA" sz="1400" b="1" dirty="0"/>
                    </a:p>
                  </a:txBody>
                  <a:tcPr>
                    <a:solidFill>
                      <a:srgbClr val="CED2DC"/>
                    </a:solidFill>
                  </a:tcPr>
                </a:tc>
                <a:tc>
                  <a:txBody>
                    <a:bodyPr/>
                    <a:lstStyle/>
                    <a:p>
                      <a:pPr algn="ctr"/>
                      <a:r>
                        <a:rPr lang="en-CA" sz="1400" b="1" dirty="0" smtClean="0"/>
                        <a:t>1 (3.2)</a:t>
                      </a:r>
                      <a:endParaRPr lang="en-CA" sz="1400" b="1" dirty="0"/>
                    </a:p>
                  </a:txBody>
                  <a:tcPr>
                    <a:solidFill>
                      <a:srgbClr val="CED2DC"/>
                    </a:solidFill>
                  </a:tcPr>
                </a:tc>
                <a:tc>
                  <a:txBody>
                    <a:bodyPr/>
                    <a:lstStyle/>
                    <a:p>
                      <a:pPr algn="ctr"/>
                      <a:r>
                        <a:rPr lang="en-CA" sz="1400" b="1" dirty="0" smtClean="0"/>
                        <a:t>1 (3.1)</a:t>
                      </a:r>
                      <a:endParaRPr lang="en-CA" sz="1400" b="1" dirty="0"/>
                    </a:p>
                  </a:txBody>
                  <a:tcPr>
                    <a:solidFill>
                      <a:srgbClr val="CED2DC"/>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400" b="1" dirty="0" smtClean="0"/>
                        <a:t>0 (0.0)</a:t>
                      </a:r>
                    </a:p>
                  </a:txBody>
                  <a:tcPr>
                    <a:solidFill>
                      <a:srgbClr val="CED2DC"/>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400" b="1" dirty="0" smtClean="0"/>
                        <a:t>0 (0.0)</a:t>
                      </a:r>
                    </a:p>
                  </a:txBody>
                  <a:tcPr>
                    <a:solidFill>
                      <a:srgbClr val="CED2DC"/>
                    </a:solidFill>
                  </a:tcPr>
                </a:tc>
              </a:tr>
              <a:tr h="288000">
                <a:tc>
                  <a:txBody>
                    <a:bodyPr/>
                    <a:lstStyle/>
                    <a:p>
                      <a:r>
                        <a:rPr lang="en-CA" sz="1400" dirty="0" smtClean="0">
                          <a:solidFill>
                            <a:schemeClr val="bg1"/>
                          </a:solidFill>
                        </a:rPr>
                        <a:t>Deaths</a:t>
                      </a:r>
                    </a:p>
                  </a:txBody>
                  <a:tcPr>
                    <a:solidFill>
                      <a:schemeClr val="tx2"/>
                    </a:solidFill>
                  </a:tcPr>
                </a:tc>
                <a:tc>
                  <a:txBody>
                    <a:bodyPr/>
                    <a:lstStyle/>
                    <a:p>
                      <a:pPr algn="ctr"/>
                      <a:r>
                        <a:rPr lang="en-CA" sz="1400" dirty="0" smtClean="0"/>
                        <a:t>0 (0.0)</a:t>
                      </a:r>
                      <a:endParaRPr lang="en-CA" sz="1400" dirty="0"/>
                    </a:p>
                  </a:txBody>
                  <a:tcPr/>
                </a:tc>
                <a:tc>
                  <a:txBody>
                    <a:bodyPr/>
                    <a:lstStyle/>
                    <a:p>
                      <a:pPr algn="ctr"/>
                      <a:r>
                        <a:rPr lang="en-CA" sz="1400" dirty="0" smtClean="0"/>
                        <a:t>0 (0.0)</a:t>
                      </a:r>
                      <a:endParaRPr lang="en-CA"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400" dirty="0" smtClean="0"/>
                        <a:t>0 (0.0)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400" dirty="0" smtClean="0"/>
                        <a:t>0 (0.0)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400" dirty="0" smtClean="0"/>
                        <a:t>0 (0.0)</a:t>
                      </a:r>
                    </a:p>
                  </a:txBody>
                  <a:tcPr/>
                </a:tc>
              </a:tr>
              <a:tr h="288000">
                <a:tc>
                  <a:txBody>
                    <a:bodyPr/>
                    <a:lstStyle/>
                    <a:p>
                      <a:r>
                        <a:rPr lang="en-CA" sz="1400" dirty="0" smtClean="0">
                          <a:solidFill>
                            <a:schemeClr val="bg1"/>
                          </a:solidFill>
                        </a:rPr>
                        <a:t>Treatment-related AEs</a:t>
                      </a:r>
                      <a:r>
                        <a:rPr lang="en-CA" sz="1400" baseline="0" dirty="0" smtClean="0">
                          <a:solidFill>
                            <a:schemeClr val="bg1"/>
                          </a:solidFill>
                        </a:rPr>
                        <a:t> </a:t>
                      </a:r>
                      <a:endParaRPr lang="en-CA" sz="1400" dirty="0">
                        <a:solidFill>
                          <a:schemeClr val="bg1"/>
                        </a:solidFill>
                      </a:endParaRPr>
                    </a:p>
                  </a:txBody>
                  <a:tcPr>
                    <a:solidFill>
                      <a:schemeClr val="tx2"/>
                    </a:solidFill>
                  </a:tcPr>
                </a:tc>
                <a:tc>
                  <a:txBody>
                    <a:bodyPr/>
                    <a:lstStyle/>
                    <a:p>
                      <a:pPr algn="ctr"/>
                      <a:r>
                        <a:rPr lang="en-CA" sz="1400" dirty="0" smtClean="0"/>
                        <a:t>8 (25.0)</a:t>
                      </a:r>
                      <a:endParaRPr lang="en-CA" sz="1400" dirty="0"/>
                    </a:p>
                  </a:txBody>
                  <a:tcPr>
                    <a:solidFill>
                      <a:srgbClr val="CED2DC"/>
                    </a:solidFill>
                  </a:tcPr>
                </a:tc>
                <a:tc>
                  <a:txBody>
                    <a:bodyPr/>
                    <a:lstStyle/>
                    <a:p>
                      <a:pPr algn="ctr"/>
                      <a:r>
                        <a:rPr lang="en-CA" sz="1400" dirty="0" smtClean="0"/>
                        <a:t>3 (9.7)</a:t>
                      </a:r>
                      <a:endParaRPr lang="en-CA" sz="1400" dirty="0"/>
                    </a:p>
                  </a:txBody>
                  <a:tcPr/>
                </a:tc>
                <a:tc>
                  <a:txBody>
                    <a:bodyPr/>
                    <a:lstStyle/>
                    <a:p>
                      <a:pPr algn="ctr"/>
                      <a:r>
                        <a:rPr lang="en-CA" sz="1400" dirty="0" smtClean="0"/>
                        <a:t>6 (18.8)</a:t>
                      </a:r>
                      <a:endParaRPr lang="en-CA" sz="1400" dirty="0"/>
                    </a:p>
                  </a:txBody>
                  <a:tcPr/>
                </a:tc>
                <a:tc>
                  <a:txBody>
                    <a:bodyPr/>
                    <a:lstStyle/>
                    <a:p>
                      <a:pPr algn="ctr"/>
                      <a:r>
                        <a:rPr lang="en-CA" sz="1400" dirty="0" smtClean="0"/>
                        <a:t>5 (16.7)</a:t>
                      </a:r>
                      <a:endParaRPr lang="en-CA" sz="1400" dirty="0"/>
                    </a:p>
                  </a:txBody>
                  <a:tcPr/>
                </a:tc>
                <a:tc>
                  <a:txBody>
                    <a:bodyPr/>
                    <a:lstStyle/>
                    <a:p>
                      <a:pPr algn="ctr"/>
                      <a:r>
                        <a:rPr lang="en-CA" sz="1400" dirty="0" smtClean="0"/>
                        <a:t>7 (21.9)</a:t>
                      </a:r>
                      <a:endParaRPr lang="en-CA" sz="1400" dirty="0"/>
                    </a:p>
                  </a:txBody>
                  <a:tcPr/>
                </a:tc>
              </a:tr>
              <a:tr h="242521">
                <a:tc gridSpan="6">
                  <a:txBody>
                    <a:bodyPr/>
                    <a:lstStyle/>
                    <a:p>
                      <a:r>
                        <a:rPr lang="en-CA" sz="1400" b="1" dirty="0" smtClean="0">
                          <a:solidFill>
                            <a:schemeClr val="accent2"/>
                          </a:solidFill>
                        </a:rPr>
                        <a:t>Muscle-related AEs</a:t>
                      </a:r>
                      <a:endParaRPr lang="en-CA" sz="1400" b="1" dirty="0">
                        <a:solidFill>
                          <a:schemeClr val="accent2"/>
                        </a:solidFill>
                      </a:endParaRPr>
                    </a:p>
                  </a:txBody>
                  <a:tcPr>
                    <a:solidFill>
                      <a:schemeClr val="accent1"/>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r h="288000">
                <a:tc>
                  <a:txBody>
                    <a:bodyPr/>
                    <a:lstStyle/>
                    <a:p>
                      <a:pPr marL="180975" indent="0"/>
                      <a:r>
                        <a:rPr lang="en-CA" sz="1400" dirty="0" smtClean="0">
                          <a:solidFill>
                            <a:schemeClr val="bg1"/>
                          </a:solidFill>
                        </a:rPr>
                        <a:t>Myalgia</a:t>
                      </a:r>
                      <a:endParaRPr lang="en-CA" sz="1400" dirty="0">
                        <a:solidFill>
                          <a:schemeClr val="bg1"/>
                        </a:solidFill>
                      </a:endParaRPr>
                    </a:p>
                  </a:txBody>
                  <a:tcPr>
                    <a:solidFill>
                      <a:schemeClr val="tx2"/>
                    </a:solidFill>
                  </a:tcPr>
                </a:tc>
                <a:tc>
                  <a:txBody>
                    <a:bodyPr/>
                    <a:lstStyle/>
                    <a:p>
                      <a:pPr algn="ctr"/>
                      <a:r>
                        <a:rPr lang="en-CA" sz="1400" dirty="0" smtClean="0"/>
                        <a:t>5 (15.6)</a:t>
                      </a:r>
                      <a:endParaRPr lang="en-CA" sz="1400" dirty="0"/>
                    </a:p>
                  </a:txBody>
                  <a:tcPr/>
                </a:tc>
                <a:tc>
                  <a:txBody>
                    <a:bodyPr/>
                    <a:lstStyle/>
                    <a:p>
                      <a:pPr algn="ctr"/>
                      <a:r>
                        <a:rPr lang="en-CA" sz="1400" dirty="0" smtClean="0"/>
                        <a:t>1 (3.2)</a:t>
                      </a:r>
                      <a:endParaRPr lang="en-CA" sz="1400" dirty="0"/>
                    </a:p>
                  </a:txBody>
                  <a:tcPr/>
                </a:tc>
                <a:tc>
                  <a:txBody>
                    <a:bodyPr/>
                    <a:lstStyle/>
                    <a:p>
                      <a:pPr algn="ctr"/>
                      <a:r>
                        <a:rPr lang="en-CA" sz="1400" dirty="0" smtClean="0"/>
                        <a:t>1 (3.1)</a:t>
                      </a:r>
                      <a:endParaRPr lang="en-CA" sz="1400" dirty="0"/>
                    </a:p>
                  </a:txBody>
                  <a:tcPr/>
                </a:tc>
                <a:tc>
                  <a:txBody>
                    <a:bodyPr/>
                    <a:lstStyle/>
                    <a:p>
                      <a:pPr algn="ctr"/>
                      <a:r>
                        <a:rPr lang="en-CA" sz="1400" dirty="0" smtClean="0"/>
                        <a:t>6 (20.0)</a:t>
                      </a:r>
                      <a:endParaRPr lang="en-CA" sz="1400" dirty="0"/>
                    </a:p>
                  </a:txBody>
                  <a:tcPr/>
                </a:tc>
                <a:tc>
                  <a:txBody>
                    <a:bodyPr/>
                    <a:lstStyle/>
                    <a:p>
                      <a:pPr algn="ctr"/>
                      <a:r>
                        <a:rPr lang="en-CA" sz="1400" dirty="0" smtClean="0"/>
                        <a:t>1 (3.1)</a:t>
                      </a:r>
                      <a:endParaRPr lang="en-CA" sz="1400" dirty="0"/>
                    </a:p>
                  </a:txBody>
                  <a:tcPr/>
                </a:tc>
              </a:tr>
              <a:tr h="288000">
                <a:tc>
                  <a:txBody>
                    <a:bodyPr/>
                    <a:lstStyle/>
                    <a:p>
                      <a:pPr marL="180975" indent="0"/>
                      <a:r>
                        <a:rPr lang="en-CA" sz="1400" dirty="0" smtClean="0">
                          <a:solidFill>
                            <a:schemeClr val="bg1"/>
                          </a:solidFill>
                        </a:rPr>
                        <a:t>Muscle Fatigue</a:t>
                      </a:r>
                      <a:r>
                        <a:rPr lang="en-CA" sz="1400" baseline="0" dirty="0" smtClean="0">
                          <a:solidFill>
                            <a:schemeClr val="bg1"/>
                          </a:solidFill>
                        </a:rPr>
                        <a:t> </a:t>
                      </a:r>
                      <a:endParaRPr lang="en-CA" sz="1400" dirty="0">
                        <a:solidFill>
                          <a:schemeClr val="bg1"/>
                        </a:solidFill>
                      </a:endParaRPr>
                    </a:p>
                  </a:txBody>
                  <a:tcPr>
                    <a:solidFill>
                      <a:schemeClr val="tx2"/>
                    </a:solidFill>
                  </a:tcPr>
                </a:tc>
                <a:tc>
                  <a:txBody>
                    <a:bodyPr/>
                    <a:lstStyle/>
                    <a:p>
                      <a:pPr algn="ctr"/>
                      <a:r>
                        <a:rPr lang="en-CA" sz="1400" dirty="0" smtClean="0"/>
                        <a:t>2 (6.3)</a:t>
                      </a:r>
                      <a:endParaRPr lang="en-CA"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400" dirty="0" smtClean="0"/>
                        <a:t>0 (0.0)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400" dirty="0" smtClean="0"/>
                        <a:t>0 (0.0)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400" dirty="0" smtClean="0"/>
                        <a:t>0 (0.0)</a:t>
                      </a:r>
                    </a:p>
                  </a:txBody>
                  <a:tcPr/>
                </a:tc>
                <a:tc>
                  <a:txBody>
                    <a:bodyPr/>
                    <a:lstStyle/>
                    <a:p>
                      <a:pPr algn="ctr"/>
                      <a:r>
                        <a:rPr lang="en-CA" sz="1400" dirty="0" smtClean="0"/>
                        <a:t>1 (3.1)</a:t>
                      </a:r>
                      <a:endParaRPr lang="en-CA" sz="1400" dirty="0"/>
                    </a:p>
                  </a:txBody>
                  <a:tcPr/>
                </a:tc>
              </a:tr>
              <a:tr h="274319">
                <a:tc>
                  <a:txBody>
                    <a:bodyPr/>
                    <a:lstStyle/>
                    <a:p>
                      <a:pPr marL="180975" indent="0"/>
                      <a:r>
                        <a:rPr lang="en-CA" sz="1400" dirty="0" smtClean="0">
                          <a:solidFill>
                            <a:schemeClr val="bg1"/>
                          </a:solidFill>
                        </a:rPr>
                        <a:t>Muscle Spasms </a:t>
                      </a:r>
                      <a:endParaRPr lang="en-CA" sz="1400" dirty="0">
                        <a:solidFill>
                          <a:schemeClr val="bg1"/>
                        </a:solidFill>
                      </a:endParaRPr>
                    </a:p>
                  </a:txBody>
                  <a:tcPr>
                    <a:solidFill>
                      <a:schemeClr val="tx2"/>
                    </a:solidFill>
                  </a:tcPr>
                </a:tc>
                <a:tc>
                  <a:txBody>
                    <a:bodyPr/>
                    <a:lstStyle/>
                    <a:p>
                      <a:pPr algn="ctr"/>
                      <a:r>
                        <a:rPr lang="en-CA" sz="1400" dirty="0" smtClean="0"/>
                        <a:t>1 (3.1)</a:t>
                      </a:r>
                      <a:endParaRPr lang="en-CA" sz="1400" dirty="0"/>
                    </a:p>
                  </a:txBody>
                  <a:tcPr/>
                </a:tc>
                <a:tc>
                  <a:txBody>
                    <a:bodyPr/>
                    <a:lstStyle/>
                    <a:p>
                      <a:pPr algn="ctr"/>
                      <a:r>
                        <a:rPr lang="en-CA" sz="1400" dirty="0" smtClean="0"/>
                        <a:t>2 (6.5)</a:t>
                      </a:r>
                      <a:endParaRPr lang="en-CA"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400" dirty="0" smtClean="0"/>
                        <a:t>0 (0.0)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400" dirty="0" smtClean="0"/>
                        <a:t>0 (0.0)</a:t>
                      </a:r>
                    </a:p>
                  </a:txBody>
                  <a:tcPr/>
                </a:tc>
                <a:tc>
                  <a:txBody>
                    <a:bodyPr/>
                    <a:lstStyle/>
                    <a:p>
                      <a:pPr algn="ctr"/>
                      <a:r>
                        <a:rPr lang="en-CA" sz="1400" dirty="0" smtClean="0"/>
                        <a:t>3 (9.4)</a:t>
                      </a:r>
                      <a:endParaRPr lang="en-CA" sz="1400" dirty="0"/>
                    </a:p>
                  </a:txBody>
                  <a:tcPr/>
                </a:tc>
              </a:tr>
              <a:tr h="288000">
                <a:tc>
                  <a:txBody>
                    <a:bodyPr/>
                    <a:lstStyle/>
                    <a:p>
                      <a:r>
                        <a:rPr lang="en-CA" sz="1400" dirty="0" smtClean="0">
                          <a:solidFill>
                            <a:schemeClr val="bg1"/>
                          </a:solidFill>
                        </a:rPr>
                        <a:t>AEs</a:t>
                      </a:r>
                      <a:r>
                        <a:rPr lang="en-CA" sz="1400" baseline="0" dirty="0" smtClean="0">
                          <a:solidFill>
                            <a:schemeClr val="bg1"/>
                          </a:solidFill>
                        </a:rPr>
                        <a:t> leading to discontinuation </a:t>
                      </a:r>
                      <a:endParaRPr lang="en-CA" sz="1400" dirty="0">
                        <a:solidFill>
                          <a:schemeClr val="bg1"/>
                        </a:solidFill>
                      </a:endParaRPr>
                    </a:p>
                  </a:txBody>
                  <a:tcPr>
                    <a:solidFill>
                      <a:schemeClr val="tx2"/>
                    </a:solidFill>
                  </a:tcPr>
                </a:tc>
                <a:tc>
                  <a:txBody>
                    <a:bodyPr/>
                    <a:lstStyle/>
                    <a:p>
                      <a:pPr algn="ctr"/>
                      <a:r>
                        <a:rPr lang="en-CA" sz="1400" dirty="0" smtClean="0"/>
                        <a:t>0 (0.0)</a:t>
                      </a:r>
                      <a:endParaRPr lang="en-CA" sz="1400" dirty="0"/>
                    </a:p>
                  </a:txBody>
                  <a:tcPr/>
                </a:tc>
                <a:tc>
                  <a:txBody>
                    <a:bodyPr/>
                    <a:lstStyle/>
                    <a:p>
                      <a:pPr algn="ctr"/>
                      <a:r>
                        <a:rPr lang="en-CA" sz="1400" dirty="0" smtClean="0"/>
                        <a:t>1 (3.2)</a:t>
                      </a:r>
                      <a:endParaRPr lang="en-CA" sz="1400" dirty="0"/>
                    </a:p>
                  </a:txBody>
                  <a:tcPr/>
                </a:tc>
                <a:tc>
                  <a:txBody>
                    <a:bodyPr/>
                    <a:lstStyle/>
                    <a:p>
                      <a:pPr algn="ctr"/>
                      <a:r>
                        <a:rPr lang="en-CA" sz="1400" dirty="0" smtClean="0"/>
                        <a:t>1 (3.1)</a:t>
                      </a:r>
                      <a:endParaRPr lang="en-CA" sz="1400" dirty="0"/>
                    </a:p>
                  </a:txBody>
                  <a:tcPr/>
                </a:tc>
                <a:tc>
                  <a:txBody>
                    <a:bodyPr/>
                    <a:lstStyle/>
                    <a:p>
                      <a:pPr algn="ctr"/>
                      <a:r>
                        <a:rPr lang="en-CA" sz="1400" dirty="0" smtClean="0"/>
                        <a:t>1 (3.3)</a:t>
                      </a:r>
                      <a:endParaRPr lang="en-CA" sz="1400" dirty="0"/>
                    </a:p>
                  </a:txBody>
                  <a:tcPr/>
                </a:tc>
                <a:tc>
                  <a:txBody>
                    <a:bodyPr/>
                    <a:lstStyle/>
                    <a:p>
                      <a:pPr algn="ctr"/>
                      <a:r>
                        <a:rPr lang="en-CA" sz="1400" dirty="0" smtClean="0"/>
                        <a:t>2 (6.3)</a:t>
                      </a:r>
                      <a:endParaRPr lang="en-CA" sz="1400" dirty="0"/>
                    </a:p>
                  </a:txBody>
                  <a:tcPr/>
                </a:tc>
              </a:tr>
              <a:tr h="288000">
                <a:tc gridSpan="6">
                  <a:txBody>
                    <a:bodyPr/>
                    <a:lstStyle/>
                    <a:p>
                      <a:r>
                        <a:rPr lang="en-CA" sz="1400" dirty="0" smtClean="0">
                          <a:solidFill>
                            <a:schemeClr val="bg1"/>
                          </a:solidFill>
                        </a:rPr>
                        <a:t>Other most commonly reported AEs</a:t>
                      </a:r>
                      <a:r>
                        <a:rPr lang="en-CA" sz="1400" baseline="0" dirty="0" smtClean="0">
                          <a:solidFill>
                            <a:schemeClr val="bg1"/>
                          </a:solidFill>
                        </a:rPr>
                        <a:t> </a:t>
                      </a:r>
                      <a:endParaRPr lang="en-CA" sz="1400" dirty="0">
                        <a:solidFill>
                          <a:schemeClr val="bg1"/>
                        </a:solidFill>
                      </a:endParaRPr>
                    </a:p>
                  </a:txBody>
                  <a:tcPr>
                    <a:solidFill>
                      <a:schemeClr val="tx2"/>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r h="288000">
                <a:tc>
                  <a:txBody>
                    <a:bodyPr/>
                    <a:lstStyle/>
                    <a:p>
                      <a:pPr marL="180975" indent="0"/>
                      <a:r>
                        <a:rPr lang="en-CA" sz="1400" dirty="0" err="1" smtClean="0">
                          <a:solidFill>
                            <a:schemeClr val="bg1"/>
                          </a:solidFill>
                        </a:rPr>
                        <a:t>Nasopharyngitis</a:t>
                      </a:r>
                      <a:r>
                        <a:rPr lang="en-CA" sz="1400" dirty="0" smtClean="0">
                          <a:solidFill>
                            <a:schemeClr val="bg1"/>
                          </a:solidFill>
                        </a:rPr>
                        <a:t> </a:t>
                      </a:r>
                      <a:endParaRPr lang="en-CA" sz="1400" dirty="0">
                        <a:solidFill>
                          <a:schemeClr val="bg1"/>
                        </a:solidFill>
                      </a:endParaRPr>
                    </a:p>
                  </a:txBody>
                  <a:tcPr>
                    <a:solidFill>
                      <a:schemeClr val="tx2"/>
                    </a:solidFill>
                  </a:tcPr>
                </a:tc>
                <a:tc>
                  <a:txBody>
                    <a:bodyPr/>
                    <a:lstStyle/>
                    <a:p>
                      <a:pPr algn="ctr"/>
                      <a:r>
                        <a:rPr lang="en-CA" sz="1400" dirty="0" smtClean="0"/>
                        <a:t>2 (6.3)</a:t>
                      </a:r>
                      <a:endParaRPr lang="en-CA" sz="1400" dirty="0"/>
                    </a:p>
                  </a:txBody>
                  <a:tcPr/>
                </a:tc>
                <a:tc>
                  <a:txBody>
                    <a:bodyPr/>
                    <a:lstStyle/>
                    <a:p>
                      <a:pPr algn="ctr"/>
                      <a:r>
                        <a:rPr lang="en-CA" sz="1400" dirty="0" smtClean="0"/>
                        <a:t>2 (6.5)</a:t>
                      </a:r>
                      <a:endParaRPr lang="en-CA" sz="1400" dirty="0"/>
                    </a:p>
                  </a:txBody>
                  <a:tcPr/>
                </a:tc>
                <a:tc>
                  <a:txBody>
                    <a:bodyPr/>
                    <a:lstStyle/>
                    <a:p>
                      <a:pPr algn="ctr"/>
                      <a:r>
                        <a:rPr lang="en-CA" sz="1400" dirty="0" smtClean="0"/>
                        <a:t>1 (3.1)</a:t>
                      </a:r>
                      <a:endParaRPr lang="en-CA" sz="1400" dirty="0"/>
                    </a:p>
                  </a:txBody>
                  <a:tcPr/>
                </a:tc>
                <a:tc>
                  <a:txBody>
                    <a:bodyPr/>
                    <a:lstStyle/>
                    <a:p>
                      <a:pPr algn="ctr"/>
                      <a:r>
                        <a:rPr lang="en-CA" sz="1400" dirty="0" smtClean="0"/>
                        <a:t>3 (10.0)</a:t>
                      </a:r>
                      <a:endParaRPr lang="en-CA" sz="1400" dirty="0"/>
                    </a:p>
                  </a:txBody>
                  <a:tcPr/>
                </a:tc>
                <a:tc>
                  <a:txBody>
                    <a:bodyPr/>
                    <a:lstStyle/>
                    <a:p>
                      <a:pPr algn="ctr"/>
                      <a:r>
                        <a:rPr lang="en-CA" sz="1400" dirty="0" smtClean="0"/>
                        <a:t>5 (15.6)</a:t>
                      </a:r>
                      <a:endParaRPr lang="en-CA" sz="1400" dirty="0"/>
                    </a:p>
                  </a:txBody>
                  <a:tcPr/>
                </a:tc>
              </a:tr>
              <a:tr h="288000">
                <a:tc>
                  <a:txBody>
                    <a:bodyPr/>
                    <a:lstStyle/>
                    <a:p>
                      <a:pPr marL="180975" indent="0"/>
                      <a:r>
                        <a:rPr lang="en-CA" sz="1400" dirty="0" smtClean="0">
                          <a:solidFill>
                            <a:schemeClr val="bg1"/>
                          </a:solidFill>
                        </a:rPr>
                        <a:t>Nausea </a:t>
                      </a:r>
                      <a:endParaRPr lang="en-CA" sz="1400" dirty="0">
                        <a:solidFill>
                          <a:schemeClr val="bg1"/>
                        </a:solidFill>
                      </a:endParaRPr>
                    </a:p>
                  </a:txBody>
                  <a:tcPr>
                    <a:solidFill>
                      <a:schemeClr val="tx2"/>
                    </a:solidFill>
                  </a:tcPr>
                </a:tc>
                <a:tc>
                  <a:txBody>
                    <a:bodyPr/>
                    <a:lstStyle/>
                    <a:p>
                      <a:pPr algn="ctr"/>
                      <a:r>
                        <a:rPr lang="en-CA" sz="1400" dirty="0" smtClean="0"/>
                        <a:t>2 (6.3)</a:t>
                      </a:r>
                      <a:endParaRPr lang="en-CA" sz="1400" dirty="0"/>
                    </a:p>
                  </a:txBody>
                  <a:tcPr/>
                </a:tc>
                <a:tc>
                  <a:txBody>
                    <a:bodyPr/>
                    <a:lstStyle/>
                    <a:p>
                      <a:pPr algn="ctr"/>
                      <a:r>
                        <a:rPr lang="en-CA" sz="1400" dirty="0" smtClean="0"/>
                        <a:t>1 (3.2)</a:t>
                      </a:r>
                    </a:p>
                  </a:txBody>
                  <a:tcPr/>
                </a:tc>
                <a:tc>
                  <a:txBody>
                    <a:bodyPr/>
                    <a:lstStyle/>
                    <a:p>
                      <a:pPr algn="ctr"/>
                      <a:r>
                        <a:rPr lang="en-CA" sz="1400" dirty="0" smtClean="0"/>
                        <a:t>1 (3.1)</a:t>
                      </a:r>
                      <a:endParaRPr lang="en-CA"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400" dirty="0" smtClean="0"/>
                        <a:t>0 (0.0)</a:t>
                      </a:r>
                    </a:p>
                  </a:txBody>
                  <a:tcPr/>
                </a:tc>
                <a:tc>
                  <a:txBody>
                    <a:bodyPr/>
                    <a:lstStyle/>
                    <a:p>
                      <a:pPr algn="ctr"/>
                      <a:r>
                        <a:rPr lang="en-CA" sz="1400" dirty="0" smtClean="0"/>
                        <a:t>1 (3.1)</a:t>
                      </a:r>
                      <a:endParaRPr lang="en-CA" sz="1400" dirty="0"/>
                    </a:p>
                  </a:txBody>
                  <a:tcPr/>
                </a:tc>
              </a:tr>
              <a:tr h="288000">
                <a:tc>
                  <a:txBody>
                    <a:bodyPr/>
                    <a:lstStyle/>
                    <a:p>
                      <a:pPr marL="180975" indent="0"/>
                      <a:r>
                        <a:rPr lang="en-CA" sz="1400" dirty="0" smtClean="0">
                          <a:solidFill>
                            <a:schemeClr val="bg1"/>
                          </a:solidFill>
                        </a:rPr>
                        <a:t>Fatigue </a:t>
                      </a:r>
                      <a:endParaRPr lang="en-CA" sz="1400" dirty="0">
                        <a:solidFill>
                          <a:schemeClr val="bg1"/>
                        </a:solidFill>
                      </a:endParaRPr>
                    </a:p>
                  </a:txBody>
                  <a:tcPr>
                    <a:solidFill>
                      <a:schemeClr val="tx2"/>
                    </a:solidFill>
                  </a:tcPr>
                </a:tc>
                <a:tc>
                  <a:txBody>
                    <a:bodyPr/>
                    <a:lstStyle/>
                    <a:p>
                      <a:pPr algn="ctr"/>
                      <a:r>
                        <a:rPr lang="en-CA" sz="1400" dirty="0" smtClean="0"/>
                        <a:t>4 (12.5)</a:t>
                      </a:r>
                      <a:endParaRPr lang="en-CA"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400" dirty="0" smtClean="0"/>
                        <a:t>0 (0.0)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400" dirty="0" smtClean="0"/>
                        <a:t>0 (0.0)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400" dirty="0" smtClean="0"/>
                        <a:t>0 (0.0)</a:t>
                      </a:r>
                    </a:p>
                  </a:txBody>
                  <a:tcPr/>
                </a:tc>
                <a:tc>
                  <a:txBody>
                    <a:bodyPr/>
                    <a:lstStyle/>
                    <a:p>
                      <a:pPr algn="ctr"/>
                      <a:r>
                        <a:rPr lang="en-CA" sz="1400" dirty="0" smtClean="0"/>
                        <a:t>2 (6.3)</a:t>
                      </a:r>
                      <a:endParaRPr lang="en-CA" sz="1400" dirty="0"/>
                    </a:p>
                  </a:txBody>
                  <a:tcPr/>
                </a:tc>
              </a:tr>
            </a:tbl>
          </a:graphicData>
        </a:graphic>
      </p:graphicFrame>
    </p:spTree>
    <p:extLst>
      <p:ext uri="{BB962C8B-B14F-4D97-AF65-F5344CB8AC3E}">
        <p14:creationId xmlns:p14="http://schemas.microsoft.com/office/powerpoint/2010/main" val="18238710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CCWG Participants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40541756"/>
              </p:ext>
            </p:extLst>
          </p:nvPr>
        </p:nvGraphicFramePr>
        <p:xfrm>
          <a:off x="369888" y="1387792"/>
          <a:ext cx="8483600" cy="5151120"/>
        </p:xfrm>
        <a:graphic>
          <a:graphicData uri="http://schemas.openxmlformats.org/drawingml/2006/table">
            <a:tbl>
              <a:tblPr firstRow="1" bandRow="1">
                <a:tableStyleId>{2D5ABB26-0587-4C30-8999-92F81FD0307C}</a:tableStyleId>
              </a:tblPr>
              <a:tblGrid>
                <a:gridCol w="4241800"/>
                <a:gridCol w="4241800"/>
              </a:tblGrid>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800" b="1" dirty="0" smtClean="0">
                          <a:solidFill>
                            <a:schemeClr val="tx2"/>
                          </a:solidFill>
                        </a:rPr>
                        <a:t>Steven Baker, MD</a:t>
                      </a:r>
                    </a:p>
                    <a:p>
                      <a:pPr marL="0" marR="0" indent="0" algn="ctr" defTabSz="914400" rtl="0" eaLnBrk="1" fontAlgn="auto" latinLnBrk="0" hangingPunct="1">
                        <a:lnSpc>
                          <a:spcPct val="100000"/>
                        </a:lnSpc>
                        <a:spcBef>
                          <a:spcPts val="0"/>
                        </a:spcBef>
                        <a:spcAft>
                          <a:spcPts val="0"/>
                        </a:spcAft>
                        <a:buClrTx/>
                        <a:buSzTx/>
                        <a:buFontTx/>
                        <a:buNone/>
                        <a:tabLst/>
                        <a:defRPr/>
                      </a:pPr>
                      <a:r>
                        <a:rPr lang="en-CA" sz="1600" dirty="0" smtClean="0">
                          <a:solidFill>
                            <a:schemeClr val="accent6"/>
                          </a:solidFill>
                        </a:rPr>
                        <a:t>McMaster University, </a:t>
                      </a:r>
                    </a:p>
                    <a:p>
                      <a:pPr marL="0" marR="0" indent="0" algn="ctr" defTabSz="914400" rtl="0" eaLnBrk="1" fontAlgn="auto" latinLnBrk="0" hangingPunct="1">
                        <a:lnSpc>
                          <a:spcPct val="100000"/>
                        </a:lnSpc>
                        <a:spcBef>
                          <a:spcPts val="0"/>
                        </a:spcBef>
                        <a:spcAft>
                          <a:spcPts val="0"/>
                        </a:spcAft>
                        <a:buClrTx/>
                        <a:buSzTx/>
                        <a:buFontTx/>
                        <a:buNone/>
                        <a:tabLst/>
                        <a:defRPr/>
                      </a:pPr>
                      <a:r>
                        <a:rPr lang="en-CA" sz="1600" dirty="0" smtClean="0">
                          <a:solidFill>
                            <a:schemeClr val="accent6"/>
                          </a:solidFill>
                        </a:rPr>
                        <a:t>Hamilton, ON</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b="1" dirty="0" smtClean="0">
                          <a:solidFill>
                            <a:schemeClr val="tx2"/>
                          </a:solidFill>
                        </a:rPr>
                        <a:t>Robert A. Hegele, MD</a:t>
                      </a:r>
                    </a:p>
                    <a:p>
                      <a:pPr marL="0" marR="0" indent="0" algn="ctr" defTabSz="914400" rtl="0" eaLnBrk="1" fontAlgn="auto" latinLnBrk="0" hangingPunct="1">
                        <a:lnSpc>
                          <a:spcPct val="100000"/>
                        </a:lnSpc>
                        <a:spcBef>
                          <a:spcPts val="0"/>
                        </a:spcBef>
                        <a:spcAft>
                          <a:spcPts val="0"/>
                        </a:spcAft>
                        <a:buClrTx/>
                        <a:buSzTx/>
                        <a:buFontTx/>
                        <a:buNone/>
                        <a:tabLst/>
                        <a:defRPr/>
                      </a:pPr>
                      <a:r>
                        <a:rPr lang="en-CA" sz="1600" dirty="0" smtClean="0">
                          <a:solidFill>
                            <a:schemeClr val="accent6"/>
                          </a:solidFill>
                        </a:rPr>
                        <a:t>Schulich School of Medicine, </a:t>
                      </a:r>
                    </a:p>
                    <a:p>
                      <a:pPr marL="0" marR="0" indent="0" algn="ctr" defTabSz="914400" rtl="0" eaLnBrk="1" fontAlgn="auto" latinLnBrk="0" hangingPunct="1">
                        <a:lnSpc>
                          <a:spcPct val="100000"/>
                        </a:lnSpc>
                        <a:spcBef>
                          <a:spcPts val="0"/>
                        </a:spcBef>
                        <a:spcAft>
                          <a:spcPts val="0"/>
                        </a:spcAft>
                        <a:buClrTx/>
                        <a:buSzTx/>
                        <a:buFontTx/>
                        <a:buNone/>
                        <a:tabLst/>
                        <a:defRPr/>
                      </a:pPr>
                      <a:r>
                        <a:rPr lang="en-CA" sz="1600" dirty="0" smtClean="0">
                          <a:solidFill>
                            <a:schemeClr val="accent6"/>
                          </a:solidFill>
                        </a:rPr>
                        <a:t>London, ON</a:t>
                      </a:r>
                    </a:p>
                  </a:txBody>
                  <a:tcPr anchor="ctr"/>
                </a:tc>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800" b="1" dirty="0" smtClean="0">
                          <a:solidFill>
                            <a:schemeClr val="accent1"/>
                          </a:solidFill>
                        </a:rPr>
                        <a:t>Jean Bergeron, MD </a:t>
                      </a:r>
                    </a:p>
                    <a:p>
                      <a:pPr marL="0" marR="0" indent="0" algn="ctr" defTabSz="914400" rtl="0" eaLnBrk="1" fontAlgn="auto" latinLnBrk="0" hangingPunct="1">
                        <a:lnSpc>
                          <a:spcPct val="100000"/>
                        </a:lnSpc>
                        <a:spcBef>
                          <a:spcPts val="0"/>
                        </a:spcBef>
                        <a:spcAft>
                          <a:spcPts val="0"/>
                        </a:spcAft>
                        <a:buClrTx/>
                        <a:buSzTx/>
                        <a:buFontTx/>
                        <a:buNone/>
                        <a:tabLst/>
                        <a:defRPr/>
                      </a:pPr>
                      <a:r>
                        <a:rPr lang="en-CA" sz="1600" dirty="0" smtClean="0">
                          <a:solidFill>
                            <a:schemeClr val="accent6"/>
                          </a:solidFill>
                        </a:rPr>
                        <a:t>Laval University, </a:t>
                      </a:r>
                    </a:p>
                    <a:p>
                      <a:pPr marL="0" marR="0" indent="0" algn="ctr" defTabSz="914400" rtl="0" eaLnBrk="1" fontAlgn="auto" latinLnBrk="0" hangingPunct="1">
                        <a:lnSpc>
                          <a:spcPct val="100000"/>
                        </a:lnSpc>
                        <a:spcBef>
                          <a:spcPts val="0"/>
                        </a:spcBef>
                        <a:spcAft>
                          <a:spcPts val="0"/>
                        </a:spcAft>
                        <a:buClrTx/>
                        <a:buSzTx/>
                        <a:buFontTx/>
                        <a:buNone/>
                        <a:tabLst/>
                        <a:defRPr/>
                      </a:pPr>
                      <a:r>
                        <a:rPr lang="en-CA" sz="1600" dirty="0" smtClean="0">
                          <a:solidFill>
                            <a:schemeClr val="accent6"/>
                          </a:solidFill>
                        </a:rPr>
                        <a:t>Quebec City, QC</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b="1" dirty="0" smtClean="0">
                          <a:solidFill>
                            <a:schemeClr val="tx2"/>
                          </a:solidFill>
                        </a:rPr>
                        <a:t>G. B. John Mancini, MD</a:t>
                      </a:r>
                    </a:p>
                    <a:p>
                      <a:pPr marL="0" marR="0" indent="0" algn="ctr" defTabSz="914400" rtl="0" eaLnBrk="1" fontAlgn="auto" latinLnBrk="0" hangingPunct="1">
                        <a:lnSpc>
                          <a:spcPct val="100000"/>
                        </a:lnSpc>
                        <a:spcBef>
                          <a:spcPts val="0"/>
                        </a:spcBef>
                        <a:spcAft>
                          <a:spcPts val="0"/>
                        </a:spcAft>
                        <a:buClrTx/>
                        <a:buSzTx/>
                        <a:buFontTx/>
                        <a:buNone/>
                        <a:tabLst/>
                        <a:defRPr/>
                      </a:pPr>
                      <a:r>
                        <a:rPr lang="en-CA" sz="1600" dirty="0" smtClean="0">
                          <a:solidFill>
                            <a:schemeClr val="accent6"/>
                          </a:solidFill>
                        </a:rPr>
                        <a:t>University of British Columbia, </a:t>
                      </a:r>
                    </a:p>
                    <a:p>
                      <a:pPr marL="0" marR="0" indent="0" algn="ctr" defTabSz="914400" rtl="0" eaLnBrk="1" fontAlgn="auto" latinLnBrk="0" hangingPunct="1">
                        <a:lnSpc>
                          <a:spcPct val="100000"/>
                        </a:lnSpc>
                        <a:spcBef>
                          <a:spcPts val="0"/>
                        </a:spcBef>
                        <a:spcAft>
                          <a:spcPts val="0"/>
                        </a:spcAft>
                        <a:buClrTx/>
                        <a:buSzTx/>
                        <a:buFontTx/>
                        <a:buNone/>
                        <a:tabLst/>
                        <a:defRPr/>
                      </a:pPr>
                      <a:r>
                        <a:rPr lang="en-CA" sz="1600" dirty="0" smtClean="0">
                          <a:solidFill>
                            <a:schemeClr val="accent6"/>
                          </a:solidFill>
                        </a:rPr>
                        <a:t>Vancouver, BC</a:t>
                      </a:r>
                    </a:p>
                  </a:txBody>
                  <a:tcPr anchor="ctr"/>
                </a:tc>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b="1" dirty="0" smtClean="0">
                          <a:solidFill>
                            <a:schemeClr val="tx2"/>
                          </a:solidFill>
                        </a:rPr>
                        <a:t>David Fitchett,</a:t>
                      </a:r>
                      <a:r>
                        <a:rPr lang="en-CA" b="1" baseline="0" dirty="0" smtClean="0">
                          <a:solidFill>
                            <a:schemeClr val="tx2"/>
                          </a:solidFill>
                        </a:rPr>
                        <a:t> MD</a:t>
                      </a:r>
                      <a:endParaRPr lang="en-CA" b="1" dirty="0" smtClean="0">
                        <a:solidFill>
                          <a:schemeClr val="tx2"/>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CA" sz="1600" dirty="0" smtClean="0"/>
                        <a:t>University of Toronto, </a:t>
                      </a:r>
                    </a:p>
                    <a:p>
                      <a:pPr marL="0" marR="0" indent="0" algn="ctr" defTabSz="914400" rtl="0" eaLnBrk="1" fontAlgn="auto" latinLnBrk="0" hangingPunct="1">
                        <a:lnSpc>
                          <a:spcPct val="100000"/>
                        </a:lnSpc>
                        <a:spcBef>
                          <a:spcPts val="0"/>
                        </a:spcBef>
                        <a:spcAft>
                          <a:spcPts val="0"/>
                        </a:spcAft>
                        <a:buClrTx/>
                        <a:buSzTx/>
                        <a:buFontTx/>
                        <a:buNone/>
                        <a:tabLst/>
                        <a:defRPr/>
                      </a:pPr>
                      <a:r>
                        <a:rPr lang="en-CA" sz="1600" dirty="0" smtClean="0"/>
                        <a:t>Toronto, ON</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b="1" dirty="0" smtClean="0">
                          <a:solidFill>
                            <a:schemeClr val="tx2"/>
                          </a:solidFill>
                        </a:rPr>
                        <a:t>Dominic Ng, MD </a:t>
                      </a:r>
                    </a:p>
                    <a:p>
                      <a:pPr marL="0" marR="0" indent="0" algn="ctr" defTabSz="914400" rtl="0" eaLnBrk="1" fontAlgn="auto" latinLnBrk="0" hangingPunct="1">
                        <a:lnSpc>
                          <a:spcPct val="100000"/>
                        </a:lnSpc>
                        <a:spcBef>
                          <a:spcPts val="0"/>
                        </a:spcBef>
                        <a:spcAft>
                          <a:spcPts val="0"/>
                        </a:spcAft>
                        <a:buClrTx/>
                        <a:buSzTx/>
                        <a:buFontTx/>
                        <a:buNone/>
                        <a:tabLst/>
                        <a:defRPr/>
                      </a:pPr>
                      <a:r>
                        <a:rPr lang="en-CA" sz="1600" dirty="0" smtClean="0">
                          <a:solidFill>
                            <a:schemeClr val="accent6"/>
                          </a:solidFill>
                        </a:rPr>
                        <a:t>University of Toronto, </a:t>
                      </a:r>
                    </a:p>
                    <a:p>
                      <a:pPr marL="0" marR="0" indent="0" algn="ctr" defTabSz="914400" rtl="0" eaLnBrk="1" fontAlgn="auto" latinLnBrk="0" hangingPunct="1">
                        <a:lnSpc>
                          <a:spcPct val="100000"/>
                        </a:lnSpc>
                        <a:spcBef>
                          <a:spcPts val="0"/>
                        </a:spcBef>
                        <a:spcAft>
                          <a:spcPts val="0"/>
                        </a:spcAft>
                        <a:buClrTx/>
                        <a:buSzTx/>
                        <a:buFontTx/>
                        <a:buNone/>
                        <a:tabLst/>
                        <a:defRPr/>
                      </a:pPr>
                      <a:r>
                        <a:rPr lang="en-CA" sz="1600" dirty="0" smtClean="0">
                          <a:solidFill>
                            <a:schemeClr val="accent6"/>
                          </a:solidFill>
                        </a:rPr>
                        <a:t>Toronto, ON</a:t>
                      </a:r>
                    </a:p>
                  </a:txBody>
                  <a:tcPr anchor="ctr"/>
                </a:tc>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b="1" dirty="0" smtClean="0">
                          <a:solidFill>
                            <a:schemeClr val="tx2"/>
                          </a:solidFill>
                        </a:rPr>
                        <a:t>Jiri Frohlich, MD</a:t>
                      </a:r>
                    </a:p>
                    <a:p>
                      <a:pPr marL="0" marR="0" indent="0" algn="ctr" defTabSz="914400" rtl="0" eaLnBrk="1" fontAlgn="auto" latinLnBrk="0" hangingPunct="1">
                        <a:lnSpc>
                          <a:spcPct val="100000"/>
                        </a:lnSpc>
                        <a:spcBef>
                          <a:spcPts val="0"/>
                        </a:spcBef>
                        <a:spcAft>
                          <a:spcPts val="0"/>
                        </a:spcAft>
                        <a:buClrTx/>
                        <a:buSzTx/>
                        <a:buFontTx/>
                        <a:buNone/>
                        <a:tabLst/>
                        <a:defRPr/>
                      </a:pPr>
                      <a:r>
                        <a:rPr lang="en-CA" sz="1600" dirty="0" smtClean="0"/>
                        <a:t>University of British Columbia, </a:t>
                      </a:r>
                    </a:p>
                    <a:p>
                      <a:pPr marL="0" marR="0" indent="0" algn="ctr" defTabSz="914400" rtl="0" eaLnBrk="1" fontAlgn="auto" latinLnBrk="0" hangingPunct="1">
                        <a:lnSpc>
                          <a:spcPct val="100000"/>
                        </a:lnSpc>
                        <a:spcBef>
                          <a:spcPts val="0"/>
                        </a:spcBef>
                        <a:spcAft>
                          <a:spcPts val="0"/>
                        </a:spcAft>
                        <a:buClrTx/>
                        <a:buSzTx/>
                        <a:buFontTx/>
                        <a:buNone/>
                        <a:tabLst/>
                        <a:defRPr/>
                      </a:pPr>
                      <a:r>
                        <a:rPr lang="en-CA" sz="1600" dirty="0" smtClean="0"/>
                        <a:t>Vancouver, BC</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b="1" dirty="0" smtClean="0">
                          <a:solidFill>
                            <a:schemeClr val="tx2"/>
                          </a:solidFill>
                        </a:rPr>
                        <a:t>Glen J. Pearson, MD </a:t>
                      </a:r>
                    </a:p>
                    <a:p>
                      <a:pPr marL="0" marR="0" indent="0" algn="ctr" defTabSz="914400" rtl="0" eaLnBrk="1" fontAlgn="auto" latinLnBrk="0" hangingPunct="1">
                        <a:lnSpc>
                          <a:spcPct val="100000"/>
                        </a:lnSpc>
                        <a:spcBef>
                          <a:spcPts val="0"/>
                        </a:spcBef>
                        <a:spcAft>
                          <a:spcPts val="0"/>
                        </a:spcAft>
                        <a:buClrTx/>
                        <a:buSzTx/>
                        <a:buFontTx/>
                        <a:buNone/>
                        <a:tabLst/>
                        <a:defRPr/>
                      </a:pPr>
                      <a:r>
                        <a:rPr lang="en-CA" sz="1600" dirty="0" smtClean="0">
                          <a:solidFill>
                            <a:schemeClr val="accent6"/>
                          </a:solidFill>
                        </a:rPr>
                        <a:t>University of Alberta, </a:t>
                      </a:r>
                    </a:p>
                    <a:p>
                      <a:pPr marL="0" marR="0" indent="0" algn="ctr" defTabSz="914400" rtl="0" eaLnBrk="1" fontAlgn="auto" latinLnBrk="0" hangingPunct="1">
                        <a:lnSpc>
                          <a:spcPct val="100000"/>
                        </a:lnSpc>
                        <a:spcBef>
                          <a:spcPts val="0"/>
                        </a:spcBef>
                        <a:spcAft>
                          <a:spcPts val="0"/>
                        </a:spcAft>
                        <a:buClrTx/>
                        <a:buSzTx/>
                        <a:buFontTx/>
                        <a:buNone/>
                        <a:tabLst/>
                        <a:defRPr/>
                      </a:pPr>
                      <a:r>
                        <a:rPr lang="en-CA" sz="1600" dirty="0" smtClean="0">
                          <a:solidFill>
                            <a:schemeClr val="accent6"/>
                          </a:solidFill>
                        </a:rPr>
                        <a:t>Edmonton, AB</a:t>
                      </a:r>
                    </a:p>
                  </a:txBody>
                  <a:tcPr anchor="ctr"/>
                </a:tc>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b="1" dirty="0" smtClean="0">
                          <a:solidFill>
                            <a:schemeClr val="tx2"/>
                          </a:solidFill>
                        </a:rPr>
                        <a:t>Jacques Genest, MD</a:t>
                      </a:r>
                    </a:p>
                    <a:p>
                      <a:pPr marL="0" marR="0" indent="0" algn="ctr" defTabSz="914400" rtl="0" eaLnBrk="1" fontAlgn="auto" latinLnBrk="0" hangingPunct="1">
                        <a:lnSpc>
                          <a:spcPct val="100000"/>
                        </a:lnSpc>
                        <a:spcBef>
                          <a:spcPts val="0"/>
                        </a:spcBef>
                        <a:spcAft>
                          <a:spcPts val="0"/>
                        </a:spcAft>
                        <a:buClrTx/>
                        <a:buSzTx/>
                        <a:buFontTx/>
                        <a:buNone/>
                        <a:tabLst/>
                        <a:defRPr/>
                      </a:pPr>
                      <a:r>
                        <a:rPr lang="en-CA" sz="1600" dirty="0" smtClean="0"/>
                        <a:t>McGill University, </a:t>
                      </a:r>
                    </a:p>
                    <a:p>
                      <a:pPr marL="0" marR="0" indent="0" algn="ctr" defTabSz="914400" rtl="0" eaLnBrk="1" fontAlgn="auto" latinLnBrk="0" hangingPunct="1">
                        <a:lnSpc>
                          <a:spcPct val="100000"/>
                        </a:lnSpc>
                        <a:spcBef>
                          <a:spcPts val="0"/>
                        </a:spcBef>
                        <a:spcAft>
                          <a:spcPts val="0"/>
                        </a:spcAft>
                        <a:buClrTx/>
                        <a:buSzTx/>
                        <a:buFontTx/>
                        <a:buNone/>
                        <a:tabLst/>
                        <a:defRPr/>
                      </a:pPr>
                      <a:r>
                        <a:rPr lang="en-CA" sz="1600" dirty="0" smtClean="0"/>
                        <a:t>Montreal, QC</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b="1" dirty="0" smtClean="0">
                          <a:solidFill>
                            <a:schemeClr val="tx2"/>
                          </a:solidFill>
                        </a:rPr>
                        <a:t>Janet Pope, MD</a:t>
                      </a:r>
                    </a:p>
                    <a:p>
                      <a:pPr marL="0" marR="0" indent="0" algn="ctr" defTabSz="914400" rtl="0" eaLnBrk="1" fontAlgn="auto" latinLnBrk="0" hangingPunct="1">
                        <a:lnSpc>
                          <a:spcPct val="100000"/>
                        </a:lnSpc>
                        <a:spcBef>
                          <a:spcPts val="0"/>
                        </a:spcBef>
                        <a:spcAft>
                          <a:spcPts val="0"/>
                        </a:spcAft>
                        <a:buClrTx/>
                        <a:buSzTx/>
                        <a:buFontTx/>
                        <a:buNone/>
                        <a:tabLst/>
                        <a:defRPr/>
                      </a:pPr>
                      <a:r>
                        <a:rPr lang="en-CA" sz="1600" dirty="0" smtClean="0">
                          <a:solidFill>
                            <a:schemeClr val="accent6"/>
                          </a:solidFill>
                        </a:rPr>
                        <a:t>Schulich School of Medicine, </a:t>
                      </a:r>
                    </a:p>
                    <a:p>
                      <a:pPr marL="0" marR="0" indent="0" algn="ctr" defTabSz="914400" rtl="0" eaLnBrk="1" fontAlgn="auto" latinLnBrk="0" hangingPunct="1">
                        <a:lnSpc>
                          <a:spcPct val="100000"/>
                        </a:lnSpc>
                        <a:spcBef>
                          <a:spcPts val="0"/>
                        </a:spcBef>
                        <a:spcAft>
                          <a:spcPts val="0"/>
                        </a:spcAft>
                        <a:buClrTx/>
                        <a:buSzTx/>
                        <a:buFontTx/>
                        <a:buNone/>
                        <a:tabLst/>
                        <a:defRPr/>
                      </a:pPr>
                      <a:r>
                        <a:rPr lang="en-CA" sz="1600" dirty="0" smtClean="0">
                          <a:solidFill>
                            <a:schemeClr val="accent6"/>
                          </a:solidFill>
                        </a:rPr>
                        <a:t>London, ON</a:t>
                      </a:r>
                    </a:p>
                  </a:txBody>
                  <a:tcPr anchor="ctr"/>
                </a:tc>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b="1" dirty="0" smtClean="0">
                          <a:solidFill>
                            <a:schemeClr val="tx2"/>
                          </a:solidFill>
                        </a:rPr>
                        <a:t>Milan Gupta, MD</a:t>
                      </a:r>
                    </a:p>
                    <a:p>
                      <a:pPr marL="0" marR="0" indent="0" algn="ctr" defTabSz="914400" rtl="0" eaLnBrk="1" fontAlgn="auto" latinLnBrk="0" hangingPunct="1">
                        <a:lnSpc>
                          <a:spcPct val="100000"/>
                        </a:lnSpc>
                        <a:spcBef>
                          <a:spcPts val="0"/>
                        </a:spcBef>
                        <a:spcAft>
                          <a:spcPts val="0"/>
                        </a:spcAft>
                        <a:buClrTx/>
                        <a:buSzTx/>
                        <a:buFontTx/>
                        <a:buNone/>
                        <a:tabLst/>
                        <a:defRPr/>
                      </a:pPr>
                      <a:r>
                        <a:rPr lang="en-CA" dirty="0" smtClean="0"/>
                        <a:t> </a:t>
                      </a:r>
                      <a:r>
                        <a:rPr lang="en-CA" sz="1600" dirty="0" smtClean="0"/>
                        <a:t>McMaster University, </a:t>
                      </a:r>
                    </a:p>
                    <a:p>
                      <a:pPr marL="0" marR="0" indent="0" algn="ctr" defTabSz="914400" rtl="0" eaLnBrk="1" fontAlgn="auto" latinLnBrk="0" hangingPunct="1">
                        <a:lnSpc>
                          <a:spcPct val="100000"/>
                        </a:lnSpc>
                        <a:spcBef>
                          <a:spcPts val="0"/>
                        </a:spcBef>
                        <a:spcAft>
                          <a:spcPts val="0"/>
                        </a:spcAft>
                        <a:buClrTx/>
                        <a:buSzTx/>
                        <a:buFontTx/>
                        <a:buNone/>
                        <a:tabLst/>
                        <a:defRPr/>
                      </a:pPr>
                      <a:r>
                        <a:rPr lang="en-CA" sz="1600" dirty="0" smtClean="0"/>
                        <a:t>Hamilton, ON</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b="1" dirty="0" smtClean="0">
                          <a:solidFill>
                            <a:schemeClr val="tx2"/>
                          </a:solidFill>
                        </a:rPr>
                        <a:t>A.</a:t>
                      </a:r>
                      <a:r>
                        <a:rPr lang="en-CA" b="1" baseline="0" dirty="0" smtClean="0">
                          <a:solidFill>
                            <a:schemeClr val="tx2"/>
                          </a:solidFill>
                        </a:rPr>
                        <a:t> </a:t>
                      </a:r>
                      <a:r>
                        <a:rPr lang="en-CA" b="1" dirty="0" err="1" smtClean="0">
                          <a:solidFill>
                            <a:schemeClr val="tx2"/>
                          </a:solidFill>
                        </a:rPr>
                        <a:t>Yashar</a:t>
                      </a:r>
                      <a:r>
                        <a:rPr lang="en-CA" b="1" dirty="0" smtClean="0">
                          <a:solidFill>
                            <a:schemeClr val="tx2"/>
                          </a:solidFill>
                        </a:rPr>
                        <a:t> </a:t>
                      </a:r>
                      <a:r>
                        <a:rPr lang="en-CA" b="1" dirty="0" err="1" smtClean="0">
                          <a:solidFill>
                            <a:schemeClr val="tx2"/>
                          </a:solidFill>
                        </a:rPr>
                        <a:t>Tashakkor</a:t>
                      </a:r>
                      <a:r>
                        <a:rPr lang="en-CA" b="1" dirty="0" smtClean="0">
                          <a:solidFill>
                            <a:schemeClr val="tx2"/>
                          </a:solidFill>
                        </a:rPr>
                        <a:t>, MD </a:t>
                      </a:r>
                    </a:p>
                    <a:p>
                      <a:pPr marL="0" marR="0" indent="0" algn="ctr" defTabSz="914400" rtl="0" eaLnBrk="1" fontAlgn="auto" latinLnBrk="0" hangingPunct="1">
                        <a:lnSpc>
                          <a:spcPct val="100000"/>
                        </a:lnSpc>
                        <a:spcBef>
                          <a:spcPts val="0"/>
                        </a:spcBef>
                        <a:spcAft>
                          <a:spcPts val="0"/>
                        </a:spcAft>
                        <a:buClrTx/>
                        <a:buSzTx/>
                        <a:buFontTx/>
                        <a:buNone/>
                        <a:tabLst/>
                        <a:defRPr/>
                      </a:pPr>
                      <a:r>
                        <a:rPr lang="en-CA" sz="1600" dirty="0" smtClean="0">
                          <a:solidFill>
                            <a:schemeClr val="accent6"/>
                          </a:solidFill>
                        </a:rPr>
                        <a:t>University of British Columbia, </a:t>
                      </a:r>
                    </a:p>
                    <a:p>
                      <a:pPr marL="0" marR="0" indent="0" algn="ctr" defTabSz="914400" rtl="0" eaLnBrk="1" fontAlgn="auto" latinLnBrk="0" hangingPunct="1">
                        <a:lnSpc>
                          <a:spcPct val="100000"/>
                        </a:lnSpc>
                        <a:spcBef>
                          <a:spcPts val="0"/>
                        </a:spcBef>
                        <a:spcAft>
                          <a:spcPts val="0"/>
                        </a:spcAft>
                        <a:buClrTx/>
                        <a:buSzTx/>
                        <a:buFontTx/>
                        <a:buNone/>
                        <a:tabLst/>
                        <a:defRPr/>
                      </a:pPr>
                      <a:r>
                        <a:rPr lang="en-CA" sz="1600" dirty="0" smtClean="0">
                          <a:solidFill>
                            <a:schemeClr val="accent6"/>
                          </a:solidFill>
                        </a:rPr>
                        <a:t>Vancouver, BC</a:t>
                      </a:r>
                    </a:p>
                  </a:txBody>
                  <a:tcPr anchor="ctr"/>
                </a:tc>
              </a:tr>
            </a:tbl>
          </a:graphicData>
        </a:graphic>
      </p:graphicFrame>
      <p:sp>
        <p:nvSpPr>
          <p:cNvPr id="4" name="Text Placeholder 3"/>
          <p:cNvSpPr>
            <a:spLocks noGrp="1"/>
          </p:cNvSpPr>
          <p:nvPr>
            <p:ph type="body" sz="quarter" idx="13"/>
          </p:nvPr>
        </p:nvSpPr>
        <p:spPr>
          <a:xfrm>
            <a:off x="369888" y="6492875"/>
            <a:ext cx="8483600" cy="365125"/>
          </a:xfrm>
        </p:spPr>
        <p:txBody>
          <a:bodyPr/>
          <a:lstStyle/>
          <a:p>
            <a:r>
              <a:rPr lang="en-CA" dirty="0"/>
              <a:t>Mancini et al, DOI: </a:t>
            </a:r>
            <a:r>
              <a:rPr lang="en-CA" dirty="0">
                <a:hlinkClick r:id="rId2"/>
              </a:rPr>
              <a:t>http://</a:t>
            </a:r>
            <a:r>
              <a:rPr lang="en-CA" dirty="0" smtClean="0">
                <a:hlinkClick r:id="rId2"/>
              </a:rPr>
              <a:t>dx.doi.org/10.1016/j.cjca.2016.01.003</a:t>
            </a:r>
            <a:endParaRPr lang="en-CA" dirty="0"/>
          </a:p>
        </p:txBody>
      </p:sp>
      <p:cxnSp>
        <p:nvCxnSpPr>
          <p:cNvPr id="10" name="Straight Connector 9"/>
          <p:cNvCxnSpPr/>
          <p:nvPr/>
        </p:nvCxnSpPr>
        <p:spPr>
          <a:xfrm>
            <a:off x="1003177" y="3945596"/>
            <a:ext cx="3258105" cy="0"/>
          </a:xfrm>
          <a:prstGeom prst="line">
            <a:avLst/>
          </a:prstGeom>
          <a:ln w="28575">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003177" y="3102218"/>
            <a:ext cx="3258105" cy="0"/>
          </a:xfrm>
          <a:prstGeom prst="line">
            <a:avLst/>
          </a:prstGeom>
          <a:ln w="28575">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003177" y="2241084"/>
            <a:ext cx="3258105" cy="0"/>
          </a:xfrm>
          <a:prstGeom prst="line">
            <a:avLst/>
          </a:prstGeom>
          <a:ln w="28575">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003177" y="4815608"/>
            <a:ext cx="3258105" cy="0"/>
          </a:xfrm>
          <a:prstGeom prst="line">
            <a:avLst/>
          </a:prstGeom>
          <a:ln w="28575">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003177" y="5676742"/>
            <a:ext cx="3258105" cy="0"/>
          </a:xfrm>
          <a:prstGeom prst="line">
            <a:avLst/>
          </a:prstGeom>
          <a:ln w="28575">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24762" y="3945596"/>
            <a:ext cx="3258105" cy="0"/>
          </a:xfrm>
          <a:prstGeom prst="line">
            <a:avLst/>
          </a:prstGeom>
          <a:ln w="28575">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024762" y="3102218"/>
            <a:ext cx="3258105" cy="0"/>
          </a:xfrm>
          <a:prstGeom prst="line">
            <a:avLst/>
          </a:prstGeom>
          <a:ln w="28575">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5024762" y="2241084"/>
            <a:ext cx="3258105" cy="0"/>
          </a:xfrm>
          <a:prstGeom prst="line">
            <a:avLst/>
          </a:prstGeom>
          <a:ln w="28575">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024762" y="4815608"/>
            <a:ext cx="3258105" cy="0"/>
          </a:xfrm>
          <a:prstGeom prst="line">
            <a:avLst/>
          </a:prstGeom>
          <a:ln w="28575">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024762" y="5676742"/>
            <a:ext cx="3258105" cy="0"/>
          </a:xfrm>
          <a:prstGeom prst="line">
            <a:avLst/>
          </a:prstGeom>
          <a:ln w="28575">
            <a:solidFill>
              <a:schemeClr val="accent2"/>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97444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sz="3600" dirty="0" smtClean="0">
                <a:solidFill>
                  <a:schemeClr val="tx2"/>
                </a:solidFill>
                <a:effectLst>
                  <a:outerShdw blurRad="50800" dist="38100" dir="2700000" algn="tl" rotWithShape="0">
                    <a:prstClr val="black">
                      <a:alpha val="40000"/>
                    </a:prstClr>
                  </a:outerShdw>
                </a:effectLst>
              </a:rPr>
              <a:t>ODYSSEY ALTERNATIVE: </a:t>
            </a:r>
            <a:br>
              <a:rPr lang="en-CA" sz="3600" dirty="0" smtClean="0">
                <a:solidFill>
                  <a:schemeClr val="tx2"/>
                </a:solidFill>
                <a:effectLst>
                  <a:outerShdw blurRad="50800" dist="38100" dir="2700000" algn="tl" rotWithShape="0">
                    <a:prstClr val="black">
                      <a:alpha val="40000"/>
                    </a:prstClr>
                  </a:outerShdw>
                </a:effectLst>
              </a:rPr>
            </a:br>
            <a:r>
              <a:rPr lang="en-CA" sz="3600" dirty="0" smtClean="0">
                <a:solidFill>
                  <a:schemeClr val="accent2"/>
                </a:solidFill>
                <a:effectLst>
                  <a:outerShdw blurRad="50800" dist="38100" dir="2700000" algn="tl" rotWithShape="0">
                    <a:prstClr val="black">
                      <a:alpha val="40000"/>
                    </a:prstClr>
                  </a:outerShdw>
                </a:effectLst>
              </a:rPr>
              <a:t>Efficacy and safety of alirocumab versus ezetimibe, in patients with statin intolerance defined by placebo run-in and statin </a:t>
            </a:r>
            <a:r>
              <a:rPr lang="en-CA" sz="3600" dirty="0" err="1" smtClean="0">
                <a:solidFill>
                  <a:schemeClr val="accent2"/>
                </a:solidFill>
                <a:effectLst>
                  <a:outerShdw blurRad="50800" dist="38100" dir="2700000" algn="tl" rotWithShape="0">
                    <a:prstClr val="black">
                      <a:alpha val="40000"/>
                    </a:prstClr>
                  </a:outerShdw>
                </a:effectLst>
              </a:rPr>
              <a:t>rechallenge</a:t>
            </a:r>
            <a:r>
              <a:rPr lang="en-CA" sz="3600" dirty="0" smtClean="0">
                <a:solidFill>
                  <a:schemeClr val="accent2"/>
                </a:solidFill>
                <a:effectLst>
                  <a:outerShdw blurRad="50800" dist="38100" dir="2700000" algn="tl" rotWithShape="0">
                    <a:prstClr val="black">
                      <a:alpha val="40000"/>
                    </a:prstClr>
                  </a:outerShdw>
                </a:effectLst>
              </a:rPr>
              <a:t> arm </a:t>
            </a:r>
            <a:endParaRPr lang="en-CA" sz="3600" dirty="0">
              <a:solidFill>
                <a:schemeClr val="tx2"/>
              </a:solidFill>
              <a:effectLst>
                <a:outerShdw blurRad="50800" dist="38100" dir="2700000" algn="tl" rotWithShape="0">
                  <a:prstClr val="black">
                    <a:alpha val="40000"/>
                  </a:prstClr>
                </a:outerShdw>
              </a:effectLst>
            </a:endParaRPr>
          </a:p>
        </p:txBody>
      </p:sp>
      <p:sp>
        <p:nvSpPr>
          <p:cNvPr id="3" name="Subtitle 2"/>
          <p:cNvSpPr>
            <a:spLocks noGrp="1"/>
          </p:cNvSpPr>
          <p:nvPr>
            <p:ph type="subTitle" idx="1"/>
          </p:nvPr>
        </p:nvSpPr>
        <p:spPr>
          <a:xfrm>
            <a:off x="685800" y="3602038"/>
            <a:ext cx="7659210" cy="1655762"/>
          </a:xfrm>
        </p:spPr>
        <p:txBody>
          <a:bodyPr>
            <a:normAutofit/>
          </a:bodyPr>
          <a:lstStyle/>
          <a:p>
            <a:r>
              <a:rPr lang="en-CA" sz="1800" dirty="0" smtClean="0"/>
              <a:t>Patrick M Moriarty, MD, Paul D. Thompson, MD, Christopher P. Cannon, MD, </a:t>
            </a:r>
            <a:br>
              <a:rPr lang="en-CA" sz="1800" dirty="0" smtClean="0"/>
            </a:br>
            <a:r>
              <a:rPr lang="en-CA" sz="1800" dirty="0" smtClean="0"/>
              <a:t>John R. Guyton, MD, Jean Bergeron, MD, Franklin J. </a:t>
            </a:r>
            <a:r>
              <a:rPr lang="en-CA" sz="1800" dirty="0" err="1" smtClean="0"/>
              <a:t>Zieve</a:t>
            </a:r>
            <a:r>
              <a:rPr lang="en-CA" sz="1800" dirty="0" smtClean="0"/>
              <a:t>, MD, Eric </a:t>
            </a:r>
            <a:r>
              <a:rPr lang="en-CA" sz="1800" dirty="0" err="1" smtClean="0"/>
              <a:t>Bruckert</a:t>
            </a:r>
            <a:r>
              <a:rPr lang="en-CA" sz="1800" dirty="0" smtClean="0"/>
              <a:t>, MD</a:t>
            </a:r>
            <a:br>
              <a:rPr lang="en-CA" sz="1800" dirty="0" smtClean="0"/>
            </a:br>
            <a:r>
              <a:rPr lang="en-CA" sz="1800" dirty="0" smtClean="0"/>
              <a:t>Terry A. Jacobson, MD, Marie T. </a:t>
            </a:r>
            <a:r>
              <a:rPr lang="en-CA" sz="1800" dirty="0" err="1" smtClean="0"/>
              <a:t>Baccara-Dinet</a:t>
            </a:r>
            <a:r>
              <a:rPr lang="en-CA" sz="1800" dirty="0" smtClean="0"/>
              <a:t>, MD, Jain Zhao, MD, </a:t>
            </a:r>
            <a:r>
              <a:rPr lang="en-CA" sz="1800" dirty="0" err="1" smtClean="0"/>
              <a:t>Yunling</a:t>
            </a:r>
            <a:r>
              <a:rPr lang="en-CA" sz="1800" dirty="0" smtClean="0"/>
              <a:t> Du, MD, </a:t>
            </a:r>
            <a:r>
              <a:rPr lang="en-CA" sz="1800" dirty="0" err="1" smtClean="0"/>
              <a:t>Ronert</a:t>
            </a:r>
            <a:r>
              <a:rPr lang="en-CA" sz="1800" dirty="0" smtClean="0"/>
              <a:t> </a:t>
            </a:r>
            <a:r>
              <a:rPr lang="en-CA" sz="1800" dirty="0" err="1" smtClean="0"/>
              <a:t>Pordy</a:t>
            </a:r>
            <a:r>
              <a:rPr lang="en-CA" sz="1800" dirty="0" smtClean="0"/>
              <a:t>, MD, Daniel </a:t>
            </a:r>
            <a:r>
              <a:rPr lang="en-CA" sz="1800" dirty="0" err="1" smtClean="0"/>
              <a:t>Gipe</a:t>
            </a:r>
            <a:r>
              <a:rPr lang="en-CA" sz="1800" dirty="0" smtClean="0"/>
              <a:t>, MD</a:t>
            </a:r>
          </a:p>
        </p:txBody>
      </p:sp>
      <p:sp>
        <p:nvSpPr>
          <p:cNvPr id="9" name="Text Placeholder 8"/>
          <p:cNvSpPr>
            <a:spLocks noGrp="1"/>
          </p:cNvSpPr>
          <p:nvPr>
            <p:ph type="body" sz="quarter" idx="13"/>
          </p:nvPr>
        </p:nvSpPr>
        <p:spPr/>
        <p:txBody>
          <a:bodyPr/>
          <a:lstStyle/>
          <a:p>
            <a:r>
              <a:rPr lang="en-CA" dirty="0"/>
              <a:t>Moriarty </a:t>
            </a:r>
            <a:r>
              <a:rPr lang="en-CA" dirty="0" smtClean="0"/>
              <a:t>P, </a:t>
            </a:r>
            <a:r>
              <a:rPr lang="en-CA" dirty="0"/>
              <a:t>et al. </a:t>
            </a:r>
            <a:r>
              <a:rPr lang="en-CA" i="1" dirty="0"/>
              <a:t>J </a:t>
            </a:r>
            <a:r>
              <a:rPr lang="en-CA" i="1" dirty="0" err="1"/>
              <a:t>Clin</a:t>
            </a:r>
            <a:r>
              <a:rPr lang="en-CA" i="1" dirty="0"/>
              <a:t> </a:t>
            </a:r>
            <a:r>
              <a:rPr lang="en-CA" i="1" dirty="0" err="1" smtClean="0"/>
              <a:t>Lipidology</a:t>
            </a:r>
            <a:r>
              <a:rPr lang="en-CA" dirty="0" smtClean="0"/>
              <a:t>. 2016;9(6):758-769. </a:t>
            </a:r>
            <a:endParaRPr lang="en-CA" dirty="0"/>
          </a:p>
          <a:p>
            <a:r>
              <a:rPr lang="en-CA" dirty="0" smtClean="0"/>
              <a:t>Mancini </a:t>
            </a:r>
            <a:r>
              <a:rPr lang="en-CA" dirty="0"/>
              <a:t>et al, DOI: </a:t>
            </a:r>
            <a:r>
              <a:rPr lang="en-CA" dirty="0">
                <a:hlinkClick r:id="rId2"/>
              </a:rPr>
              <a:t>http://</a:t>
            </a:r>
            <a:r>
              <a:rPr lang="en-CA" dirty="0" smtClean="0">
                <a:hlinkClick r:id="rId2"/>
              </a:rPr>
              <a:t>dx.doi.org/10.1016/j.cjca.2016.01.003</a:t>
            </a:r>
            <a:endParaRPr lang="en-CA" dirty="0"/>
          </a:p>
        </p:txBody>
      </p:sp>
      <p:cxnSp>
        <p:nvCxnSpPr>
          <p:cNvPr id="4" name="Straight Connector 3"/>
          <p:cNvCxnSpPr/>
          <p:nvPr/>
        </p:nvCxnSpPr>
        <p:spPr>
          <a:xfrm>
            <a:off x="798990" y="3521173"/>
            <a:ext cx="7659210" cy="0"/>
          </a:xfrm>
          <a:prstGeom prst="line">
            <a:avLst/>
          </a:prstGeom>
          <a:ln w="76200">
            <a:gradFill flip="none" rotWithShape="1">
              <a:gsLst>
                <a:gs pos="0">
                  <a:schemeClr val="bg1"/>
                </a:gs>
                <a:gs pos="74000">
                  <a:schemeClr val="accent2"/>
                </a:gs>
                <a:gs pos="83000">
                  <a:schemeClr val="accent2"/>
                </a:gs>
                <a:gs pos="100000">
                  <a:schemeClr val="accent2"/>
                </a:gs>
              </a:gsLst>
              <a:lin ang="1080000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17361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Rectangle 146"/>
          <p:cNvSpPr/>
          <p:nvPr/>
        </p:nvSpPr>
        <p:spPr>
          <a:xfrm>
            <a:off x="1358503" y="1489335"/>
            <a:ext cx="6994922" cy="680679"/>
          </a:xfrm>
          <a:prstGeom prst="rect">
            <a:avLst/>
          </a:prstGeom>
          <a:ln w="57150">
            <a:noFill/>
          </a:ln>
          <a:effectLst>
            <a:outerShdw blurRad="50800" dist="38100" dir="5400000" algn="t" rotWithShape="0">
              <a:prstClr val="black">
                <a:alpha val="40000"/>
              </a:prstClr>
            </a:outerShdw>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CA"/>
          </a:p>
        </p:txBody>
      </p:sp>
      <p:cxnSp>
        <p:nvCxnSpPr>
          <p:cNvPr id="119" name="Straight Connector 118"/>
          <p:cNvCxnSpPr/>
          <p:nvPr/>
        </p:nvCxnSpPr>
        <p:spPr>
          <a:xfrm>
            <a:off x="1385092" y="4352125"/>
            <a:ext cx="6613527" cy="0"/>
          </a:xfrm>
          <a:prstGeom prst="line">
            <a:avLst/>
          </a:prstGeom>
          <a:ln w="28575">
            <a:solidFill>
              <a:schemeClr val="accent6"/>
            </a:solidFill>
            <a:prstDash val="sysDot"/>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p:txBody>
          <a:bodyPr/>
          <a:lstStyle/>
          <a:p>
            <a:r>
              <a:rPr lang="en-CA" dirty="0">
                <a:solidFill>
                  <a:schemeClr val="accent2"/>
                </a:solidFill>
              </a:rPr>
              <a:t>ALTERNATIVE</a:t>
            </a:r>
            <a:r>
              <a:rPr lang="en-CA" dirty="0" smtClean="0">
                <a:solidFill>
                  <a:schemeClr val="accent2"/>
                </a:solidFill>
              </a:rPr>
              <a:t>: </a:t>
            </a:r>
            <a:r>
              <a:rPr lang="en-CA" dirty="0" smtClean="0"/>
              <a:t>Alirocumab Maintained </a:t>
            </a:r>
            <a:br>
              <a:rPr lang="en-CA" dirty="0" smtClean="0"/>
            </a:br>
            <a:r>
              <a:rPr lang="en-CA" dirty="0" smtClean="0"/>
              <a:t>LDL-C Reductions Week 4-23</a:t>
            </a:r>
            <a:endParaRPr lang="en-CA" dirty="0"/>
          </a:p>
        </p:txBody>
      </p:sp>
      <p:sp>
        <p:nvSpPr>
          <p:cNvPr id="5" name="Content Placeholder 4"/>
          <p:cNvSpPr>
            <a:spLocks noGrp="1"/>
          </p:cNvSpPr>
          <p:nvPr>
            <p:ph idx="1"/>
          </p:nvPr>
        </p:nvSpPr>
        <p:spPr>
          <a:xfrm>
            <a:off x="2140933" y="1481246"/>
            <a:ext cx="5329227" cy="847272"/>
          </a:xfrm>
        </p:spPr>
        <p:txBody>
          <a:bodyPr/>
          <a:lstStyle/>
          <a:p>
            <a:pPr marL="0" indent="0" algn="ctr">
              <a:buNone/>
            </a:pPr>
            <a:r>
              <a:rPr lang="en-CA" sz="1800" dirty="0" smtClean="0">
                <a:solidFill>
                  <a:schemeClr val="bg1"/>
                </a:solidFill>
              </a:rPr>
              <a:t>Achieved calculated LDL-C over time – on-treatment analysis </a:t>
            </a:r>
            <a:br>
              <a:rPr lang="en-CA" sz="1800" dirty="0" smtClean="0">
                <a:solidFill>
                  <a:schemeClr val="bg1"/>
                </a:solidFill>
              </a:rPr>
            </a:br>
            <a:r>
              <a:rPr lang="en-CA" sz="1800" dirty="0" smtClean="0">
                <a:solidFill>
                  <a:schemeClr val="bg1"/>
                </a:solidFill>
              </a:rPr>
              <a:t>(modified ITT- Observed data only)</a:t>
            </a:r>
            <a:endParaRPr lang="en-CA" sz="1800" dirty="0">
              <a:solidFill>
                <a:schemeClr val="bg1"/>
              </a:solidFill>
            </a:endParaRPr>
          </a:p>
        </p:txBody>
      </p:sp>
      <p:sp>
        <p:nvSpPr>
          <p:cNvPr id="6" name="Text Placeholder 5"/>
          <p:cNvSpPr>
            <a:spLocks noGrp="1"/>
          </p:cNvSpPr>
          <p:nvPr>
            <p:ph type="body" sz="quarter" idx="13"/>
          </p:nvPr>
        </p:nvSpPr>
        <p:spPr/>
        <p:txBody>
          <a:bodyPr/>
          <a:lstStyle/>
          <a:p>
            <a:r>
              <a:rPr lang="en-CA" dirty="0" smtClean="0"/>
              <a:t>Adapted from Moriarty </a:t>
            </a:r>
            <a:r>
              <a:rPr lang="en-CA" dirty="0"/>
              <a:t>P, et al. </a:t>
            </a:r>
            <a:r>
              <a:rPr lang="en-CA" i="1" dirty="0"/>
              <a:t>J </a:t>
            </a:r>
            <a:r>
              <a:rPr lang="en-CA" i="1" dirty="0" err="1"/>
              <a:t>Clin</a:t>
            </a:r>
            <a:r>
              <a:rPr lang="en-CA" i="1" dirty="0"/>
              <a:t> </a:t>
            </a:r>
            <a:r>
              <a:rPr lang="en-CA" i="1" dirty="0" err="1"/>
              <a:t>Lipidology</a:t>
            </a:r>
            <a:r>
              <a:rPr lang="en-CA" dirty="0"/>
              <a:t>. 2016;9(6):758-769. </a:t>
            </a:r>
            <a:endParaRPr lang="en-CA" dirty="0" smtClean="0"/>
          </a:p>
          <a:p>
            <a:r>
              <a:rPr lang="en-CA" dirty="0" smtClean="0"/>
              <a:t>Mancini </a:t>
            </a:r>
            <a:r>
              <a:rPr lang="en-CA" dirty="0"/>
              <a:t>et al, DOI: </a:t>
            </a:r>
            <a:r>
              <a:rPr lang="en-CA" dirty="0">
                <a:hlinkClick r:id="rId2"/>
              </a:rPr>
              <a:t>http://</a:t>
            </a:r>
            <a:r>
              <a:rPr lang="en-CA" dirty="0" smtClean="0">
                <a:hlinkClick r:id="rId2"/>
              </a:rPr>
              <a:t>dx.doi.org/10.1016/j.cjca.2016.01.003</a:t>
            </a:r>
            <a:endParaRPr lang="en-CA" dirty="0"/>
          </a:p>
        </p:txBody>
      </p:sp>
      <p:sp>
        <p:nvSpPr>
          <p:cNvPr id="8" name="TextBox 7"/>
          <p:cNvSpPr txBox="1"/>
          <p:nvPr/>
        </p:nvSpPr>
        <p:spPr>
          <a:xfrm>
            <a:off x="4032250" y="6008566"/>
            <a:ext cx="1381125" cy="307777"/>
          </a:xfrm>
          <a:prstGeom prst="rect">
            <a:avLst/>
          </a:prstGeom>
          <a:noFill/>
        </p:spPr>
        <p:txBody>
          <a:bodyPr wrap="square" rtlCol="0">
            <a:spAutoFit/>
          </a:bodyPr>
          <a:lstStyle/>
          <a:p>
            <a:pPr algn="ctr"/>
            <a:r>
              <a:rPr lang="en-CA" sz="1400" b="1" dirty="0" smtClean="0">
                <a:solidFill>
                  <a:schemeClr val="accent6"/>
                </a:solidFill>
              </a:rPr>
              <a:t>Week</a:t>
            </a:r>
            <a:endParaRPr lang="en-CA" sz="1400" b="1" dirty="0">
              <a:solidFill>
                <a:schemeClr val="accent6"/>
              </a:solidFill>
            </a:endParaRPr>
          </a:p>
        </p:txBody>
      </p:sp>
      <p:sp>
        <p:nvSpPr>
          <p:cNvPr id="9" name="TextBox 8"/>
          <p:cNvSpPr txBox="1"/>
          <p:nvPr/>
        </p:nvSpPr>
        <p:spPr>
          <a:xfrm rot="16200000">
            <a:off x="-205852" y="3882096"/>
            <a:ext cx="2047875" cy="307777"/>
          </a:xfrm>
          <a:prstGeom prst="rect">
            <a:avLst/>
          </a:prstGeom>
          <a:noFill/>
        </p:spPr>
        <p:txBody>
          <a:bodyPr wrap="square" rtlCol="0">
            <a:spAutoFit/>
          </a:bodyPr>
          <a:lstStyle/>
          <a:p>
            <a:pPr algn="ctr"/>
            <a:r>
              <a:rPr lang="en-CA" sz="1400" b="1" dirty="0" smtClean="0">
                <a:solidFill>
                  <a:schemeClr val="accent6"/>
                </a:solidFill>
              </a:rPr>
              <a:t>LDL-C, mean (SE), </a:t>
            </a:r>
            <a:r>
              <a:rPr lang="en-CA" sz="1400" b="1" dirty="0" err="1" smtClean="0">
                <a:solidFill>
                  <a:schemeClr val="accent6"/>
                </a:solidFill>
              </a:rPr>
              <a:t>mmol</a:t>
            </a:r>
            <a:r>
              <a:rPr lang="en-CA" sz="1400" b="1" dirty="0" smtClean="0">
                <a:solidFill>
                  <a:schemeClr val="accent6"/>
                </a:solidFill>
              </a:rPr>
              <a:t>/L</a:t>
            </a:r>
            <a:endParaRPr lang="en-CA" sz="1400" b="1" dirty="0">
              <a:solidFill>
                <a:schemeClr val="accent6"/>
              </a:solidFill>
            </a:endParaRPr>
          </a:p>
        </p:txBody>
      </p:sp>
      <p:cxnSp>
        <p:nvCxnSpPr>
          <p:cNvPr id="11" name="Straight Connector 10"/>
          <p:cNvCxnSpPr/>
          <p:nvPr/>
        </p:nvCxnSpPr>
        <p:spPr>
          <a:xfrm>
            <a:off x="1385093" y="2602230"/>
            <a:ext cx="0" cy="3123877"/>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04447" y="2615718"/>
            <a:ext cx="88106"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296987" y="3159119"/>
            <a:ext cx="88106"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96987" y="3625845"/>
            <a:ext cx="88106"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289175" y="4139891"/>
            <a:ext cx="88106"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296987" y="5156453"/>
            <a:ext cx="88106"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296987" y="5673719"/>
            <a:ext cx="6701632"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2481262" y="5685626"/>
            <a:ext cx="0" cy="80962"/>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576637" y="5685626"/>
            <a:ext cx="0" cy="80962"/>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667249" y="5685626"/>
            <a:ext cx="0" cy="80962"/>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765006" y="5685626"/>
            <a:ext cx="0" cy="80962"/>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6853237" y="5685626"/>
            <a:ext cx="0" cy="80962"/>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7948612" y="5685626"/>
            <a:ext cx="0" cy="80962"/>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662846" y="5729988"/>
            <a:ext cx="380782" cy="307777"/>
          </a:xfrm>
          <a:prstGeom prst="rect">
            <a:avLst/>
          </a:prstGeom>
          <a:noFill/>
        </p:spPr>
        <p:txBody>
          <a:bodyPr wrap="square" rtlCol="0">
            <a:spAutoFit/>
          </a:bodyPr>
          <a:lstStyle/>
          <a:p>
            <a:pPr algn="ctr"/>
            <a:r>
              <a:rPr lang="en-CA" sz="1400" dirty="0" smtClean="0">
                <a:solidFill>
                  <a:schemeClr val="accent6"/>
                </a:solidFill>
              </a:rPr>
              <a:t>20</a:t>
            </a:r>
            <a:endParaRPr lang="en-CA" sz="1400" dirty="0">
              <a:solidFill>
                <a:schemeClr val="accent6"/>
              </a:solidFill>
            </a:endParaRPr>
          </a:p>
        </p:txBody>
      </p:sp>
      <p:sp>
        <p:nvSpPr>
          <p:cNvPr id="33" name="TextBox 32"/>
          <p:cNvSpPr txBox="1"/>
          <p:nvPr/>
        </p:nvSpPr>
        <p:spPr>
          <a:xfrm>
            <a:off x="5565089" y="5729988"/>
            <a:ext cx="380782" cy="307777"/>
          </a:xfrm>
          <a:prstGeom prst="rect">
            <a:avLst/>
          </a:prstGeom>
          <a:noFill/>
        </p:spPr>
        <p:txBody>
          <a:bodyPr wrap="square" rtlCol="0">
            <a:spAutoFit/>
          </a:bodyPr>
          <a:lstStyle/>
          <a:p>
            <a:pPr algn="ctr"/>
            <a:r>
              <a:rPr lang="en-CA" sz="1400" dirty="0" smtClean="0">
                <a:solidFill>
                  <a:schemeClr val="accent6"/>
                </a:solidFill>
              </a:rPr>
              <a:t>16</a:t>
            </a:r>
            <a:endParaRPr lang="en-CA" sz="1400" dirty="0">
              <a:solidFill>
                <a:schemeClr val="accent6"/>
              </a:solidFill>
            </a:endParaRPr>
          </a:p>
        </p:txBody>
      </p:sp>
      <p:sp>
        <p:nvSpPr>
          <p:cNvPr id="34" name="TextBox 33"/>
          <p:cNvSpPr txBox="1"/>
          <p:nvPr/>
        </p:nvSpPr>
        <p:spPr>
          <a:xfrm>
            <a:off x="4461091" y="5729988"/>
            <a:ext cx="380782" cy="307777"/>
          </a:xfrm>
          <a:prstGeom prst="rect">
            <a:avLst/>
          </a:prstGeom>
          <a:noFill/>
        </p:spPr>
        <p:txBody>
          <a:bodyPr wrap="square" rtlCol="0">
            <a:spAutoFit/>
          </a:bodyPr>
          <a:lstStyle/>
          <a:p>
            <a:pPr algn="ctr"/>
            <a:r>
              <a:rPr lang="en-CA" sz="1400" dirty="0" smtClean="0">
                <a:solidFill>
                  <a:schemeClr val="accent6"/>
                </a:solidFill>
              </a:rPr>
              <a:t>12</a:t>
            </a:r>
            <a:endParaRPr lang="en-CA" sz="1400" dirty="0">
              <a:solidFill>
                <a:schemeClr val="accent6"/>
              </a:solidFill>
            </a:endParaRPr>
          </a:p>
        </p:txBody>
      </p:sp>
      <p:sp>
        <p:nvSpPr>
          <p:cNvPr id="35" name="TextBox 34"/>
          <p:cNvSpPr txBox="1"/>
          <p:nvPr/>
        </p:nvSpPr>
        <p:spPr>
          <a:xfrm>
            <a:off x="3377100" y="5729988"/>
            <a:ext cx="380782" cy="307777"/>
          </a:xfrm>
          <a:prstGeom prst="rect">
            <a:avLst/>
          </a:prstGeom>
          <a:noFill/>
        </p:spPr>
        <p:txBody>
          <a:bodyPr wrap="square" rtlCol="0">
            <a:spAutoFit/>
          </a:bodyPr>
          <a:lstStyle/>
          <a:p>
            <a:pPr algn="ctr"/>
            <a:r>
              <a:rPr lang="en-CA" sz="1400" dirty="0" smtClean="0">
                <a:solidFill>
                  <a:schemeClr val="accent6"/>
                </a:solidFill>
              </a:rPr>
              <a:t>8</a:t>
            </a:r>
            <a:endParaRPr lang="en-CA" sz="1400" dirty="0">
              <a:solidFill>
                <a:schemeClr val="accent6"/>
              </a:solidFill>
            </a:endParaRPr>
          </a:p>
        </p:txBody>
      </p:sp>
      <p:sp>
        <p:nvSpPr>
          <p:cNvPr id="36" name="TextBox 35"/>
          <p:cNvSpPr txBox="1"/>
          <p:nvPr/>
        </p:nvSpPr>
        <p:spPr>
          <a:xfrm>
            <a:off x="2288270" y="5729988"/>
            <a:ext cx="380782" cy="307777"/>
          </a:xfrm>
          <a:prstGeom prst="rect">
            <a:avLst/>
          </a:prstGeom>
          <a:noFill/>
        </p:spPr>
        <p:txBody>
          <a:bodyPr wrap="square" rtlCol="0">
            <a:spAutoFit/>
          </a:bodyPr>
          <a:lstStyle/>
          <a:p>
            <a:pPr algn="ctr"/>
            <a:r>
              <a:rPr lang="en-CA" sz="1400" dirty="0">
                <a:solidFill>
                  <a:schemeClr val="accent6"/>
                </a:solidFill>
              </a:rPr>
              <a:t>4</a:t>
            </a:r>
          </a:p>
        </p:txBody>
      </p:sp>
      <p:sp>
        <p:nvSpPr>
          <p:cNvPr id="38" name="TextBox 37"/>
          <p:cNvSpPr txBox="1"/>
          <p:nvPr/>
        </p:nvSpPr>
        <p:spPr>
          <a:xfrm>
            <a:off x="1184272" y="5729988"/>
            <a:ext cx="380782" cy="307777"/>
          </a:xfrm>
          <a:prstGeom prst="rect">
            <a:avLst/>
          </a:prstGeom>
          <a:noFill/>
        </p:spPr>
        <p:txBody>
          <a:bodyPr wrap="square" rtlCol="0">
            <a:spAutoFit/>
          </a:bodyPr>
          <a:lstStyle/>
          <a:p>
            <a:pPr algn="ctr"/>
            <a:r>
              <a:rPr lang="en-CA" sz="1400" dirty="0" smtClean="0">
                <a:solidFill>
                  <a:schemeClr val="accent6"/>
                </a:solidFill>
              </a:rPr>
              <a:t>0</a:t>
            </a:r>
            <a:endParaRPr lang="en-CA" sz="1400" dirty="0">
              <a:solidFill>
                <a:schemeClr val="accent6"/>
              </a:solidFill>
            </a:endParaRPr>
          </a:p>
        </p:txBody>
      </p:sp>
      <p:sp>
        <p:nvSpPr>
          <p:cNvPr id="39" name="TextBox 38"/>
          <p:cNvSpPr txBox="1"/>
          <p:nvPr/>
        </p:nvSpPr>
        <p:spPr>
          <a:xfrm>
            <a:off x="920334" y="5519830"/>
            <a:ext cx="380782" cy="307777"/>
          </a:xfrm>
          <a:prstGeom prst="rect">
            <a:avLst/>
          </a:prstGeom>
          <a:noFill/>
        </p:spPr>
        <p:txBody>
          <a:bodyPr wrap="square" rtlCol="0">
            <a:spAutoFit/>
          </a:bodyPr>
          <a:lstStyle/>
          <a:p>
            <a:pPr algn="r"/>
            <a:r>
              <a:rPr lang="en-CA" sz="1400" dirty="0" smtClean="0">
                <a:solidFill>
                  <a:schemeClr val="accent6"/>
                </a:solidFill>
              </a:rPr>
              <a:t>0</a:t>
            </a:r>
            <a:endParaRPr lang="en-CA" sz="1400" dirty="0">
              <a:solidFill>
                <a:schemeClr val="accent6"/>
              </a:solidFill>
            </a:endParaRPr>
          </a:p>
        </p:txBody>
      </p:sp>
      <p:sp>
        <p:nvSpPr>
          <p:cNvPr id="40" name="TextBox 39"/>
          <p:cNvSpPr txBox="1"/>
          <p:nvPr/>
        </p:nvSpPr>
        <p:spPr>
          <a:xfrm>
            <a:off x="835025" y="4984185"/>
            <a:ext cx="466091" cy="307777"/>
          </a:xfrm>
          <a:prstGeom prst="rect">
            <a:avLst/>
          </a:prstGeom>
          <a:noFill/>
        </p:spPr>
        <p:txBody>
          <a:bodyPr wrap="square" rtlCol="0">
            <a:spAutoFit/>
          </a:bodyPr>
          <a:lstStyle/>
          <a:p>
            <a:pPr algn="r"/>
            <a:r>
              <a:rPr lang="en-CA" sz="1400" dirty="0">
                <a:solidFill>
                  <a:schemeClr val="accent6"/>
                </a:solidFill>
              </a:rPr>
              <a:t>1</a:t>
            </a:r>
          </a:p>
        </p:txBody>
      </p:sp>
      <p:sp>
        <p:nvSpPr>
          <p:cNvPr id="42" name="TextBox 41"/>
          <p:cNvSpPr txBox="1"/>
          <p:nvPr/>
        </p:nvSpPr>
        <p:spPr>
          <a:xfrm>
            <a:off x="835025" y="3471956"/>
            <a:ext cx="466091" cy="307777"/>
          </a:xfrm>
          <a:prstGeom prst="rect">
            <a:avLst/>
          </a:prstGeom>
          <a:noFill/>
        </p:spPr>
        <p:txBody>
          <a:bodyPr wrap="square" rtlCol="0">
            <a:spAutoFit/>
          </a:bodyPr>
          <a:lstStyle/>
          <a:p>
            <a:pPr algn="r"/>
            <a:r>
              <a:rPr lang="en-CA" sz="1400" dirty="0">
                <a:solidFill>
                  <a:schemeClr val="accent6"/>
                </a:solidFill>
              </a:rPr>
              <a:t>4</a:t>
            </a:r>
          </a:p>
        </p:txBody>
      </p:sp>
      <p:sp>
        <p:nvSpPr>
          <p:cNvPr id="44" name="TextBox 43"/>
          <p:cNvSpPr txBox="1"/>
          <p:nvPr/>
        </p:nvSpPr>
        <p:spPr>
          <a:xfrm>
            <a:off x="835025" y="2993752"/>
            <a:ext cx="466091" cy="307777"/>
          </a:xfrm>
          <a:prstGeom prst="rect">
            <a:avLst/>
          </a:prstGeom>
          <a:noFill/>
        </p:spPr>
        <p:txBody>
          <a:bodyPr wrap="square" rtlCol="0">
            <a:spAutoFit/>
          </a:bodyPr>
          <a:lstStyle/>
          <a:p>
            <a:pPr algn="r"/>
            <a:r>
              <a:rPr lang="en-CA" sz="1400" dirty="0">
                <a:solidFill>
                  <a:schemeClr val="accent6"/>
                </a:solidFill>
              </a:rPr>
              <a:t>5</a:t>
            </a:r>
          </a:p>
        </p:txBody>
      </p:sp>
      <p:sp>
        <p:nvSpPr>
          <p:cNvPr id="45" name="TextBox 44"/>
          <p:cNvSpPr txBox="1"/>
          <p:nvPr/>
        </p:nvSpPr>
        <p:spPr>
          <a:xfrm>
            <a:off x="835025" y="2456129"/>
            <a:ext cx="466091" cy="307777"/>
          </a:xfrm>
          <a:prstGeom prst="rect">
            <a:avLst/>
          </a:prstGeom>
          <a:noFill/>
        </p:spPr>
        <p:txBody>
          <a:bodyPr wrap="square" rtlCol="0">
            <a:spAutoFit/>
          </a:bodyPr>
          <a:lstStyle/>
          <a:p>
            <a:pPr algn="r"/>
            <a:r>
              <a:rPr lang="en-CA" sz="1400" dirty="0">
                <a:solidFill>
                  <a:schemeClr val="accent6"/>
                </a:solidFill>
              </a:rPr>
              <a:t>6</a:t>
            </a:r>
          </a:p>
        </p:txBody>
      </p:sp>
      <p:sp>
        <p:nvSpPr>
          <p:cNvPr id="46" name="Freeform 45"/>
          <p:cNvSpPr/>
          <p:nvPr/>
        </p:nvSpPr>
        <p:spPr>
          <a:xfrm>
            <a:off x="1378266" y="3091969"/>
            <a:ext cx="6584633" cy="533876"/>
          </a:xfrm>
          <a:custGeom>
            <a:avLst/>
            <a:gdLst>
              <a:gd name="connsiteX0" fmla="*/ 0 w 6560820"/>
              <a:gd name="connsiteY0" fmla="*/ 0 h 510540"/>
              <a:gd name="connsiteX1" fmla="*/ 1082040 w 6560820"/>
              <a:gd name="connsiteY1" fmla="*/ 487680 h 510540"/>
              <a:gd name="connsiteX2" fmla="*/ 2194560 w 6560820"/>
              <a:gd name="connsiteY2" fmla="*/ 502920 h 510540"/>
              <a:gd name="connsiteX3" fmla="*/ 3284220 w 6560820"/>
              <a:gd name="connsiteY3" fmla="*/ 510540 h 510540"/>
              <a:gd name="connsiteX4" fmla="*/ 4351020 w 6560820"/>
              <a:gd name="connsiteY4" fmla="*/ 495300 h 510540"/>
              <a:gd name="connsiteX5" fmla="*/ 6560820 w 6560820"/>
              <a:gd name="connsiteY5" fmla="*/ 472440 h 510540"/>
              <a:gd name="connsiteX0" fmla="*/ 0 w 6584633"/>
              <a:gd name="connsiteY0" fmla="*/ 0 h 546258"/>
              <a:gd name="connsiteX1" fmla="*/ 1105853 w 6584633"/>
              <a:gd name="connsiteY1" fmla="*/ 523398 h 546258"/>
              <a:gd name="connsiteX2" fmla="*/ 2218373 w 6584633"/>
              <a:gd name="connsiteY2" fmla="*/ 538638 h 546258"/>
              <a:gd name="connsiteX3" fmla="*/ 3308033 w 6584633"/>
              <a:gd name="connsiteY3" fmla="*/ 546258 h 546258"/>
              <a:gd name="connsiteX4" fmla="*/ 4374833 w 6584633"/>
              <a:gd name="connsiteY4" fmla="*/ 531018 h 546258"/>
              <a:gd name="connsiteX5" fmla="*/ 6584633 w 6584633"/>
              <a:gd name="connsiteY5" fmla="*/ 508158 h 546258"/>
              <a:gd name="connsiteX0" fmla="*/ 0 w 6584633"/>
              <a:gd name="connsiteY0" fmla="*/ 0 h 546258"/>
              <a:gd name="connsiteX1" fmla="*/ 1093947 w 6584633"/>
              <a:gd name="connsiteY1" fmla="*/ 509111 h 546258"/>
              <a:gd name="connsiteX2" fmla="*/ 2218373 w 6584633"/>
              <a:gd name="connsiteY2" fmla="*/ 538638 h 546258"/>
              <a:gd name="connsiteX3" fmla="*/ 3308033 w 6584633"/>
              <a:gd name="connsiteY3" fmla="*/ 546258 h 546258"/>
              <a:gd name="connsiteX4" fmla="*/ 4374833 w 6584633"/>
              <a:gd name="connsiteY4" fmla="*/ 531018 h 546258"/>
              <a:gd name="connsiteX5" fmla="*/ 6584633 w 6584633"/>
              <a:gd name="connsiteY5" fmla="*/ 508158 h 546258"/>
              <a:gd name="connsiteX0" fmla="*/ 0 w 6584633"/>
              <a:gd name="connsiteY0" fmla="*/ 0 h 546258"/>
              <a:gd name="connsiteX1" fmla="*/ 1093947 w 6584633"/>
              <a:gd name="connsiteY1" fmla="*/ 509111 h 546258"/>
              <a:gd name="connsiteX2" fmla="*/ 2199323 w 6584633"/>
              <a:gd name="connsiteY2" fmla="*/ 533876 h 546258"/>
              <a:gd name="connsiteX3" fmla="*/ 3308033 w 6584633"/>
              <a:gd name="connsiteY3" fmla="*/ 546258 h 546258"/>
              <a:gd name="connsiteX4" fmla="*/ 4374833 w 6584633"/>
              <a:gd name="connsiteY4" fmla="*/ 531018 h 546258"/>
              <a:gd name="connsiteX5" fmla="*/ 6584633 w 6584633"/>
              <a:gd name="connsiteY5" fmla="*/ 508158 h 546258"/>
              <a:gd name="connsiteX0" fmla="*/ 0 w 6584633"/>
              <a:gd name="connsiteY0" fmla="*/ 0 h 533876"/>
              <a:gd name="connsiteX1" fmla="*/ 1093947 w 6584633"/>
              <a:gd name="connsiteY1" fmla="*/ 509111 h 533876"/>
              <a:gd name="connsiteX2" fmla="*/ 2199323 w 6584633"/>
              <a:gd name="connsiteY2" fmla="*/ 533876 h 533876"/>
              <a:gd name="connsiteX3" fmla="*/ 3286602 w 6584633"/>
              <a:gd name="connsiteY3" fmla="*/ 531971 h 533876"/>
              <a:gd name="connsiteX4" fmla="*/ 4374833 w 6584633"/>
              <a:gd name="connsiteY4" fmla="*/ 531018 h 533876"/>
              <a:gd name="connsiteX5" fmla="*/ 6584633 w 6584633"/>
              <a:gd name="connsiteY5" fmla="*/ 508158 h 533876"/>
              <a:gd name="connsiteX0" fmla="*/ 0 w 6584633"/>
              <a:gd name="connsiteY0" fmla="*/ 0 h 533876"/>
              <a:gd name="connsiteX1" fmla="*/ 1093947 w 6584633"/>
              <a:gd name="connsiteY1" fmla="*/ 509111 h 533876"/>
              <a:gd name="connsiteX2" fmla="*/ 2199323 w 6584633"/>
              <a:gd name="connsiteY2" fmla="*/ 533876 h 533876"/>
              <a:gd name="connsiteX3" fmla="*/ 3286602 w 6584633"/>
              <a:gd name="connsiteY3" fmla="*/ 531971 h 533876"/>
              <a:gd name="connsiteX4" fmla="*/ 4374833 w 6584633"/>
              <a:gd name="connsiteY4" fmla="*/ 531018 h 533876"/>
              <a:gd name="connsiteX5" fmla="*/ 6584633 w 6584633"/>
              <a:gd name="connsiteY5" fmla="*/ 508158 h 533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584633" h="533876">
                <a:moveTo>
                  <a:pt x="0" y="0"/>
                </a:moveTo>
                <a:lnTo>
                  <a:pt x="1093947" y="509111"/>
                </a:lnTo>
                <a:lnTo>
                  <a:pt x="2199323" y="533876"/>
                </a:lnTo>
                <a:lnTo>
                  <a:pt x="3286602" y="531971"/>
                </a:lnTo>
                <a:lnTo>
                  <a:pt x="4374833" y="531018"/>
                </a:lnTo>
                <a:lnTo>
                  <a:pt x="6584633" y="508158"/>
                </a:lnTo>
              </a:path>
            </a:pathLst>
          </a:custGeom>
          <a:no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7" name="Isosceles Triangle 46"/>
          <p:cNvSpPr/>
          <p:nvPr/>
        </p:nvSpPr>
        <p:spPr>
          <a:xfrm>
            <a:off x="2454626" y="3564223"/>
            <a:ext cx="59973" cy="81292"/>
          </a:xfrm>
          <a:prstGeom prst="triangl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8" name="Isosceles Triangle 47"/>
          <p:cNvSpPr/>
          <p:nvPr/>
        </p:nvSpPr>
        <p:spPr>
          <a:xfrm>
            <a:off x="3537504" y="3564223"/>
            <a:ext cx="59973" cy="81292"/>
          </a:xfrm>
          <a:prstGeom prst="triangl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9" name="Isosceles Triangle 48"/>
          <p:cNvSpPr/>
          <p:nvPr/>
        </p:nvSpPr>
        <p:spPr>
          <a:xfrm>
            <a:off x="1358503" y="3055414"/>
            <a:ext cx="59973" cy="81292"/>
          </a:xfrm>
          <a:prstGeom prst="triangl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0" name="Isosceles Triangle 49"/>
          <p:cNvSpPr/>
          <p:nvPr/>
        </p:nvSpPr>
        <p:spPr>
          <a:xfrm>
            <a:off x="4644387" y="3564223"/>
            <a:ext cx="59973" cy="81292"/>
          </a:xfrm>
          <a:prstGeom prst="triangl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1" name="Isosceles Triangle 50"/>
          <p:cNvSpPr/>
          <p:nvPr/>
        </p:nvSpPr>
        <p:spPr>
          <a:xfrm>
            <a:off x="5721283" y="3564223"/>
            <a:ext cx="59973" cy="81292"/>
          </a:xfrm>
          <a:prstGeom prst="triangl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2" name="Isosceles Triangle 51"/>
          <p:cNvSpPr/>
          <p:nvPr/>
        </p:nvSpPr>
        <p:spPr>
          <a:xfrm>
            <a:off x="7922689" y="3564223"/>
            <a:ext cx="59973" cy="81292"/>
          </a:xfrm>
          <a:prstGeom prst="triangl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nvGrpSpPr>
          <p:cNvPr id="58" name="Group 57"/>
          <p:cNvGrpSpPr/>
          <p:nvPr/>
        </p:nvGrpSpPr>
        <p:grpSpPr>
          <a:xfrm>
            <a:off x="7905749" y="3493952"/>
            <a:ext cx="85725" cy="198852"/>
            <a:chOff x="7724775" y="3242510"/>
            <a:chExt cx="85725" cy="198852"/>
          </a:xfrm>
        </p:grpSpPr>
        <p:cxnSp>
          <p:nvCxnSpPr>
            <p:cNvPr id="54" name="Straight Connector 53"/>
            <p:cNvCxnSpPr/>
            <p:nvPr/>
          </p:nvCxnSpPr>
          <p:spPr>
            <a:xfrm>
              <a:off x="7767637" y="3242510"/>
              <a:ext cx="0" cy="198852"/>
            </a:xfrm>
            <a:prstGeom prst="lin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56" name="Straight Connector 55"/>
            <p:cNvCxnSpPr/>
            <p:nvPr/>
          </p:nvCxnSpPr>
          <p:spPr>
            <a:xfrm>
              <a:off x="7724775" y="3242510"/>
              <a:ext cx="85725" cy="0"/>
            </a:xfrm>
            <a:prstGeom prst="lin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57" name="Straight Connector 56"/>
            <p:cNvCxnSpPr/>
            <p:nvPr/>
          </p:nvCxnSpPr>
          <p:spPr>
            <a:xfrm>
              <a:off x="7724775" y="3435391"/>
              <a:ext cx="85725" cy="0"/>
            </a:xfrm>
            <a:prstGeom prst="lin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nvGrpSpPr>
          <p:cNvPr id="59" name="Group 58"/>
          <p:cNvGrpSpPr/>
          <p:nvPr/>
        </p:nvGrpSpPr>
        <p:grpSpPr>
          <a:xfrm>
            <a:off x="5708406" y="3518807"/>
            <a:ext cx="85725" cy="198852"/>
            <a:chOff x="7724775" y="3242510"/>
            <a:chExt cx="85725" cy="198852"/>
          </a:xfrm>
        </p:grpSpPr>
        <p:cxnSp>
          <p:nvCxnSpPr>
            <p:cNvPr id="60" name="Straight Connector 59"/>
            <p:cNvCxnSpPr/>
            <p:nvPr/>
          </p:nvCxnSpPr>
          <p:spPr>
            <a:xfrm>
              <a:off x="7767637" y="3242510"/>
              <a:ext cx="0" cy="198852"/>
            </a:xfrm>
            <a:prstGeom prst="lin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61" name="Straight Connector 60"/>
            <p:cNvCxnSpPr/>
            <p:nvPr/>
          </p:nvCxnSpPr>
          <p:spPr>
            <a:xfrm>
              <a:off x="7724775" y="3242510"/>
              <a:ext cx="85725" cy="0"/>
            </a:xfrm>
            <a:prstGeom prst="lin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62" name="Straight Connector 61"/>
            <p:cNvCxnSpPr/>
            <p:nvPr/>
          </p:nvCxnSpPr>
          <p:spPr>
            <a:xfrm>
              <a:off x="7724775" y="3435391"/>
              <a:ext cx="85725" cy="0"/>
            </a:xfrm>
            <a:prstGeom prst="lin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nvGrpSpPr>
          <p:cNvPr id="63" name="Group 62"/>
          <p:cNvGrpSpPr/>
          <p:nvPr/>
        </p:nvGrpSpPr>
        <p:grpSpPr>
          <a:xfrm>
            <a:off x="4629344" y="3518807"/>
            <a:ext cx="85725" cy="198852"/>
            <a:chOff x="7724775" y="3242510"/>
            <a:chExt cx="85725" cy="198852"/>
          </a:xfrm>
        </p:grpSpPr>
        <p:cxnSp>
          <p:nvCxnSpPr>
            <p:cNvPr id="64" name="Straight Connector 63"/>
            <p:cNvCxnSpPr/>
            <p:nvPr/>
          </p:nvCxnSpPr>
          <p:spPr>
            <a:xfrm>
              <a:off x="7767637" y="3242510"/>
              <a:ext cx="0" cy="198852"/>
            </a:xfrm>
            <a:prstGeom prst="lin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65" name="Straight Connector 64"/>
            <p:cNvCxnSpPr/>
            <p:nvPr/>
          </p:nvCxnSpPr>
          <p:spPr>
            <a:xfrm>
              <a:off x="7724775" y="3242510"/>
              <a:ext cx="85725" cy="0"/>
            </a:xfrm>
            <a:prstGeom prst="lin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66" name="Straight Connector 65"/>
            <p:cNvCxnSpPr/>
            <p:nvPr/>
          </p:nvCxnSpPr>
          <p:spPr>
            <a:xfrm>
              <a:off x="7724775" y="3435391"/>
              <a:ext cx="85725" cy="0"/>
            </a:xfrm>
            <a:prstGeom prst="lin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nvGrpSpPr>
          <p:cNvPr id="67" name="Group 66"/>
          <p:cNvGrpSpPr/>
          <p:nvPr/>
        </p:nvGrpSpPr>
        <p:grpSpPr>
          <a:xfrm>
            <a:off x="3526645" y="3518807"/>
            <a:ext cx="85725" cy="198852"/>
            <a:chOff x="7724775" y="3242510"/>
            <a:chExt cx="85725" cy="198852"/>
          </a:xfrm>
        </p:grpSpPr>
        <p:cxnSp>
          <p:nvCxnSpPr>
            <p:cNvPr id="68" name="Straight Connector 67"/>
            <p:cNvCxnSpPr/>
            <p:nvPr/>
          </p:nvCxnSpPr>
          <p:spPr>
            <a:xfrm>
              <a:off x="7767637" y="3242510"/>
              <a:ext cx="0" cy="198852"/>
            </a:xfrm>
            <a:prstGeom prst="lin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69" name="Straight Connector 68"/>
            <p:cNvCxnSpPr/>
            <p:nvPr/>
          </p:nvCxnSpPr>
          <p:spPr>
            <a:xfrm>
              <a:off x="7724775" y="3242510"/>
              <a:ext cx="85725" cy="0"/>
            </a:xfrm>
            <a:prstGeom prst="lin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70" name="Straight Connector 69"/>
            <p:cNvCxnSpPr/>
            <p:nvPr/>
          </p:nvCxnSpPr>
          <p:spPr>
            <a:xfrm>
              <a:off x="7724775" y="3435391"/>
              <a:ext cx="85725" cy="0"/>
            </a:xfrm>
            <a:prstGeom prst="lin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nvGrpSpPr>
          <p:cNvPr id="71" name="Group 70"/>
          <p:cNvGrpSpPr/>
          <p:nvPr/>
        </p:nvGrpSpPr>
        <p:grpSpPr>
          <a:xfrm>
            <a:off x="2432001" y="3518807"/>
            <a:ext cx="85725" cy="168026"/>
            <a:chOff x="7724775" y="3242510"/>
            <a:chExt cx="85725" cy="168026"/>
          </a:xfrm>
        </p:grpSpPr>
        <p:cxnSp>
          <p:nvCxnSpPr>
            <p:cNvPr id="72" name="Straight Connector 71"/>
            <p:cNvCxnSpPr/>
            <p:nvPr/>
          </p:nvCxnSpPr>
          <p:spPr>
            <a:xfrm>
              <a:off x="7767637" y="3242510"/>
              <a:ext cx="0" cy="168026"/>
            </a:xfrm>
            <a:prstGeom prst="lin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73" name="Straight Connector 72"/>
            <p:cNvCxnSpPr/>
            <p:nvPr/>
          </p:nvCxnSpPr>
          <p:spPr>
            <a:xfrm>
              <a:off x="7724775" y="3242510"/>
              <a:ext cx="85725" cy="0"/>
            </a:xfrm>
            <a:prstGeom prst="lin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74" name="Straight Connector 73"/>
            <p:cNvCxnSpPr/>
            <p:nvPr/>
          </p:nvCxnSpPr>
          <p:spPr>
            <a:xfrm>
              <a:off x="7724775" y="3408273"/>
              <a:ext cx="85725" cy="0"/>
            </a:xfrm>
            <a:prstGeom prst="lin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nvGrpSpPr>
          <p:cNvPr id="76" name="Group 75"/>
          <p:cNvGrpSpPr/>
          <p:nvPr/>
        </p:nvGrpSpPr>
        <p:grpSpPr>
          <a:xfrm>
            <a:off x="1349691" y="3012047"/>
            <a:ext cx="85725" cy="168026"/>
            <a:chOff x="7724775" y="3242510"/>
            <a:chExt cx="85725" cy="168026"/>
          </a:xfrm>
        </p:grpSpPr>
        <p:cxnSp>
          <p:nvCxnSpPr>
            <p:cNvPr id="77" name="Straight Connector 76"/>
            <p:cNvCxnSpPr/>
            <p:nvPr/>
          </p:nvCxnSpPr>
          <p:spPr>
            <a:xfrm>
              <a:off x="7767637" y="3242510"/>
              <a:ext cx="0" cy="168026"/>
            </a:xfrm>
            <a:prstGeom prst="lin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78" name="Straight Connector 77"/>
            <p:cNvCxnSpPr/>
            <p:nvPr/>
          </p:nvCxnSpPr>
          <p:spPr>
            <a:xfrm>
              <a:off x="7724775" y="3242510"/>
              <a:ext cx="85725" cy="0"/>
            </a:xfrm>
            <a:prstGeom prst="lin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79" name="Straight Connector 78"/>
            <p:cNvCxnSpPr/>
            <p:nvPr/>
          </p:nvCxnSpPr>
          <p:spPr>
            <a:xfrm>
              <a:off x="7724775" y="3408273"/>
              <a:ext cx="85725" cy="0"/>
            </a:xfrm>
            <a:prstGeom prst="lin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80" name="Freeform 79"/>
          <p:cNvSpPr/>
          <p:nvPr/>
        </p:nvSpPr>
        <p:spPr>
          <a:xfrm>
            <a:off x="1366361" y="3159119"/>
            <a:ext cx="6596539" cy="1317307"/>
          </a:xfrm>
          <a:custGeom>
            <a:avLst/>
            <a:gdLst>
              <a:gd name="connsiteX0" fmla="*/ 0 w 6598920"/>
              <a:gd name="connsiteY0" fmla="*/ 0 h 1303020"/>
              <a:gd name="connsiteX1" fmla="*/ 1112520 w 6598920"/>
              <a:gd name="connsiteY1" fmla="*/ 1165860 h 1303020"/>
              <a:gd name="connsiteX2" fmla="*/ 2217420 w 6598920"/>
              <a:gd name="connsiteY2" fmla="*/ 1173480 h 1303020"/>
              <a:gd name="connsiteX3" fmla="*/ 3284220 w 6598920"/>
              <a:gd name="connsiteY3" fmla="*/ 1234440 h 1303020"/>
              <a:gd name="connsiteX4" fmla="*/ 4411980 w 6598920"/>
              <a:gd name="connsiteY4" fmla="*/ 1303020 h 1303020"/>
              <a:gd name="connsiteX5" fmla="*/ 6598920 w 6598920"/>
              <a:gd name="connsiteY5" fmla="*/ 1303020 h 1303020"/>
              <a:gd name="connsiteX0" fmla="*/ 0 w 6598920"/>
              <a:gd name="connsiteY0" fmla="*/ 0 h 1303020"/>
              <a:gd name="connsiteX1" fmla="*/ 1112520 w 6598920"/>
              <a:gd name="connsiteY1" fmla="*/ 1165860 h 1303020"/>
              <a:gd name="connsiteX2" fmla="*/ 2217420 w 6598920"/>
              <a:gd name="connsiteY2" fmla="*/ 1173480 h 1303020"/>
              <a:gd name="connsiteX3" fmla="*/ 3284220 w 6598920"/>
              <a:gd name="connsiteY3" fmla="*/ 1234440 h 1303020"/>
              <a:gd name="connsiteX4" fmla="*/ 4409598 w 6598920"/>
              <a:gd name="connsiteY4" fmla="*/ 1295877 h 1303020"/>
              <a:gd name="connsiteX5" fmla="*/ 6598920 w 6598920"/>
              <a:gd name="connsiteY5" fmla="*/ 1303020 h 1303020"/>
              <a:gd name="connsiteX0" fmla="*/ 0 w 6598920"/>
              <a:gd name="connsiteY0" fmla="*/ 0 h 1303020"/>
              <a:gd name="connsiteX1" fmla="*/ 1112520 w 6598920"/>
              <a:gd name="connsiteY1" fmla="*/ 1165860 h 1303020"/>
              <a:gd name="connsiteX2" fmla="*/ 2217420 w 6598920"/>
              <a:gd name="connsiteY2" fmla="*/ 1173480 h 1303020"/>
              <a:gd name="connsiteX3" fmla="*/ 3315176 w 6598920"/>
              <a:gd name="connsiteY3" fmla="*/ 1232059 h 1303020"/>
              <a:gd name="connsiteX4" fmla="*/ 4409598 w 6598920"/>
              <a:gd name="connsiteY4" fmla="*/ 1295877 h 1303020"/>
              <a:gd name="connsiteX5" fmla="*/ 6598920 w 6598920"/>
              <a:gd name="connsiteY5" fmla="*/ 1303020 h 1303020"/>
              <a:gd name="connsiteX0" fmla="*/ 0 w 6596539"/>
              <a:gd name="connsiteY0" fmla="*/ 0 h 1317307"/>
              <a:gd name="connsiteX1" fmla="*/ 1110139 w 6596539"/>
              <a:gd name="connsiteY1" fmla="*/ 1180147 h 1317307"/>
              <a:gd name="connsiteX2" fmla="*/ 2215039 w 6596539"/>
              <a:gd name="connsiteY2" fmla="*/ 1187767 h 1317307"/>
              <a:gd name="connsiteX3" fmla="*/ 3312795 w 6596539"/>
              <a:gd name="connsiteY3" fmla="*/ 1246346 h 1317307"/>
              <a:gd name="connsiteX4" fmla="*/ 4407217 w 6596539"/>
              <a:gd name="connsiteY4" fmla="*/ 1310164 h 1317307"/>
              <a:gd name="connsiteX5" fmla="*/ 6596539 w 6596539"/>
              <a:gd name="connsiteY5" fmla="*/ 1317307 h 13173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596539" h="1317307">
                <a:moveTo>
                  <a:pt x="0" y="0"/>
                </a:moveTo>
                <a:lnTo>
                  <a:pt x="1110139" y="1180147"/>
                </a:lnTo>
                <a:lnTo>
                  <a:pt x="2215039" y="1187767"/>
                </a:lnTo>
                <a:lnTo>
                  <a:pt x="3312795" y="1246346"/>
                </a:lnTo>
                <a:lnTo>
                  <a:pt x="4407217" y="1310164"/>
                </a:lnTo>
                <a:lnTo>
                  <a:pt x="6596539" y="1317307"/>
                </a:lnTo>
              </a:path>
            </a:pathLst>
          </a:cu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1" name="Rectangle 80"/>
          <p:cNvSpPr/>
          <p:nvPr/>
        </p:nvSpPr>
        <p:spPr>
          <a:xfrm>
            <a:off x="2432001" y="4294008"/>
            <a:ext cx="89414" cy="89414"/>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2" name="Rectangle 81"/>
          <p:cNvSpPr/>
          <p:nvPr/>
        </p:nvSpPr>
        <p:spPr>
          <a:xfrm>
            <a:off x="3537504" y="4299517"/>
            <a:ext cx="89414" cy="89414"/>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3" name="Rectangle 82"/>
          <p:cNvSpPr/>
          <p:nvPr/>
        </p:nvSpPr>
        <p:spPr>
          <a:xfrm>
            <a:off x="4621900" y="4361069"/>
            <a:ext cx="89414" cy="89414"/>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4" name="Rectangle 83"/>
          <p:cNvSpPr/>
          <p:nvPr/>
        </p:nvSpPr>
        <p:spPr>
          <a:xfrm>
            <a:off x="5712579" y="4420100"/>
            <a:ext cx="89414" cy="89414"/>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5" name="Rectangle 84"/>
          <p:cNvSpPr/>
          <p:nvPr/>
        </p:nvSpPr>
        <p:spPr>
          <a:xfrm>
            <a:off x="7898647" y="4420862"/>
            <a:ext cx="89414" cy="89414"/>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nvGrpSpPr>
          <p:cNvPr id="86" name="Group 85"/>
          <p:cNvGrpSpPr/>
          <p:nvPr/>
        </p:nvGrpSpPr>
        <p:grpSpPr>
          <a:xfrm>
            <a:off x="2432001" y="4249634"/>
            <a:ext cx="85725" cy="168026"/>
            <a:chOff x="7724775" y="3242510"/>
            <a:chExt cx="85725" cy="168026"/>
          </a:xfrm>
        </p:grpSpPr>
        <p:cxnSp>
          <p:nvCxnSpPr>
            <p:cNvPr id="87" name="Straight Connector 86"/>
            <p:cNvCxnSpPr/>
            <p:nvPr/>
          </p:nvCxnSpPr>
          <p:spPr>
            <a:xfrm>
              <a:off x="7767637" y="3242510"/>
              <a:ext cx="0" cy="168026"/>
            </a:xfrm>
            <a:prstGeom prst="line">
              <a:avLst/>
            </a:prstGeom>
            <a:solidFill>
              <a:schemeClr val="bg1">
                <a:lumMod val="5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cxnSp>
        <p:cxnSp>
          <p:nvCxnSpPr>
            <p:cNvPr id="88" name="Straight Connector 87"/>
            <p:cNvCxnSpPr/>
            <p:nvPr/>
          </p:nvCxnSpPr>
          <p:spPr>
            <a:xfrm>
              <a:off x="7724775" y="3242510"/>
              <a:ext cx="85725" cy="0"/>
            </a:xfrm>
            <a:prstGeom prst="line">
              <a:avLst/>
            </a:prstGeom>
            <a:solidFill>
              <a:schemeClr val="bg1">
                <a:lumMod val="5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cxnSp>
        <p:cxnSp>
          <p:nvCxnSpPr>
            <p:cNvPr id="89" name="Straight Connector 88"/>
            <p:cNvCxnSpPr/>
            <p:nvPr/>
          </p:nvCxnSpPr>
          <p:spPr>
            <a:xfrm>
              <a:off x="7724775" y="3408273"/>
              <a:ext cx="85725" cy="0"/>
            </a:xfrm>
            <a:prstGeom prst="line">
              <a:avLst/>
            </a:prstGeom>
            <a:solidFill>
              <a:schemeClr val="bg1">
                <a:lumMod val="5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cxnSp>
      </p:grpSp>
      <p:grpSp>
        <p:nvGrpSpPr>
          <p:cNvPr id="90" name="Group 89"/>
          <p:cNvGrpSpPr/>
          <p:nvPr/>
        </p:nvGrpSpPr>
        <p:grpSpPr>
          <a:xfrm>
            <a:off x="3524627" y="4249634"/>
            <a:ext cx="85725" cy="168026"/>
            <a:chOff x="7724775" y="3242510"/>
            <a:chExt cx="85725" cy="168026"/>
          </a:xfrm>
        </p:grpSpPr>
        <p:cxnSp>
          <p:nvCxnSpPr>
            <p:cNvPr id="91" name="Straight Connector 90"/>
            <p:cNvCxnSpPr/>
            <p:nvPr/>
          </p:nvCxnSpPr>
          <p:spPr>
            <a:xfrm>
              <a:off x="7767637" y="3242510"/>
              <a:ext cx="0" cy="168026"/>
            </a:xfrm>
            <a:prstGeom prst="line">
              <a:avLst/>
            </a:prstGeom>
            <a:solidFill>
              <a:schemeClr val="bg1">
                <a:lumMod val="5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cxnSp>
        <p:cxnSp>
          <p:nvCxnSpPr>
            <p:cNvPr id="92" name="Straight Connector 91"/>
            <p:cNvCxnSpPr/>
            <p:nvPr/>
          </p:nvCxnSpPr>
          <p:spPr>
            <a:xfrm>
              <a:off x="7724775" y="3242510"/>
              <a:ext cx="85725" cy="0"/>
            </a:xfrm>
            <a:prstGeom prst="line">
              <a:avLst/>
            </a:prstGeom>
            <a:solidFill>
              <a:schemeClr val="bg1">
                <a:lumMod val="5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cxnSp>
        <p:cxnSp>
          <p:nvCxnSpPr>
            <p:cNvPr id="93" name="Straight Connector 92"/>
            <p:cNvCxnSpPr/>
            <p:nvPr/>
          </p:nvCxnSpPr>
          <p:spPr>
            <a:xfrm>
              <a:off x="7724775" y="3408273"/>
              <a:ext cx="85725" cy="0"/>
            </a:xfrm>
            <a:prstGeom prst="line">
              <a:avLst/>
            </a:prstGeom>
            <a:solidFill>
              <a:schemeClr val="bg1">
                <a:lumMod val="5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cxnSp>
      </p:grpSp>
      <p:grpSp>
        <p:nvGrpSpPr>
          <p:cNvPr id="94" name="Group 93"/>
          <p:cNvGrpSpPr/>
          <p:nvPr/>
        </p:nvGrpSpPr>
        <p:grpSpPr>
          <a:xfrm>
            <a:off x="4618069" y="4309814"/>
            <a:ext cx="85725" cy="168026"/>
            <a:chOff x="7724775" y="3242510"/>
            <a:chExt cx="85725" cy="168026"/>
          </a:xfrm>
        </p:grpSpPr>
        <p:cxnSp>
          <p:nvCxnSpPr>
            <p:cNvPr id="95" name="Straight Connector 94"/>
            <p:cNvCxnSpPr/>
            <p:nvPr/>
          </p:nvCxnSpPr>
          <p:spPr>
            <a:xfrm>
              <a:off x="7767637" y="3242510"/>
              <a:ext cx="0" cy="168026"/>
            </a:xfrm>
            <a:prstGeom prst="line">
              <a:avLst/>
            </a:prstGeom>
            <a:solidFill>
              <a:schemeClr val="bg1">
                <a:lumMod val="5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cxnSp>
        <p:cxnSp>
          <p:nvCxnSpPr>
            <p:cNvPr id="96" name="Straight Connector 95"/>
            <p:cNvCxnSpPr/>
            <p:nvPr/>
          </p:nvCxnSpPr>
          <p:spPr>
            <a:xfrm>
              <a:off x="7724775" y="3242510"/>
              <a:ext cx="85725" cy="0"/>
            </a:xfrm>
            <a:prstGeom prst="line">
              <a:avLst/>
            </a:prstGeom>
            <a:solidFill>
              <a:schemeClr val="bg1">
                <a:lumMod val="5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cxnSp>
        <p:cxnSp>
          <p:nvCxnSpPr>
            <p:cNvPr id="97" name="Straight Connector 96"/>
            <p:cNvCxnSpPr/>
            <p:nvPr/>
          </p:nvCxnSpPr>
          <p:spPr>
            <a:xfrm>
              <a:off x="7724775" y="3408273"/>
              <a:ext cx="85725" cy="0"/>
            </a:xfrm>
            <a:prstGeom prst="line">
              <a:avLst/>
            </a:prstGeom>
            <a:solidFill>
              <a:schemeClr val="bg1">
                <a:lumMod val="5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cxnSp>
      </p:grpSp>
      <p:grpSp>
        <p:nvGrpSpPr>
          <p:cNvPr id="98" name="Group 97"/>
          <p:cNvGrpSpPr/>
          <p:nvPr/>
        </p:nvGrpSpPr>
        <p:grpSpPr>
          <a:xfrm>
            <a:off x="5720098" y="4380794"/>
            <a:ext cx="85725" cy="168026"/>
            <a:chOff x="7724775" y="3242510"/>
            <a:chExt cx="85725" cy="168026"/>
          </a:xfrm>
        </p:grpSpPr>
        <p:cxnSp>
          <p:nvCxnSpPr>
            <p:cNvPr id="99" name="Straight Connector 98"/>
            <p:cNvCxnSpPr/>
            <p:nvPr/>
          </p:nvCxnSpPr>
          <p:spPr>
            <a:xfrm>
              <a:off x="7767637" y="3242510"/>
              <a:ext cx="0" cy="168026"/>
            </a:xfrm>
            <a:prstGeom prst="line">
              <a:avLst/>
            </a:prstGeom>
            <a:solidFill>
              <a:schemeClr val="bg1">
                <a:lumMod val="5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cxnSp>
        <p:cxnSp>
          <p:nvCxnSpPr>
            <p:cNvPr id="100" name="Straight Connector 99"/>
            <p:cNvCxnSpPr/>
            <p:nvPr/>
          </p:nvCxnSpPr>
          <p:spPr>
            <a:xfrm>
              <a:off x="7724775" y="3242510"/>
              <a:ext cx="85725" cy="0"/>
            </a:xfrm>
            <a:prstGeom prst="line">
              <a:avLst/>
            </a:prstGeom>
            <a:solidFill>
              <a:schemeClr val="bg1">
                <a:lumMod val="5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cxnSp>
        <p:cxnSp>
          <p:nvCxnSpPr>
            <p:cNvPr id="101" name="Straight Connector 100"/>
            <p:cNvCxnSpPr/>
            <p:nvPr/>
          </p:nvCxnSpPr>
          <p:spPr>
            <a:xfrm>
              <a:off x="7724775" y="3408273"/>
              <a:ext cx="85725" cy="0"/>
            </a:xfrm>
            <a:prstGeom prst="line">
              <a:avLst/>
            </a:prstGeom>
            <a:solidFill>
              <a:schemeClr val="bg1">
                <a:lumMod val="5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cxnSp>
      </p:grpSp>
      <p:grpSp>
        <p:nvGrpSpPr>
          <p:cNvPr id="102" name="Group 101"/>
          <p:cNvGrpSpPr/>
          <p:nvPr/>
        </p:nvGrpSpPr>
        <p:grpSpPr>
          <a:xfrm>
            <a:off x="7891464" y="4373988"/>
            <a:ext cx="85725" cy="168026"/>
            <a:chOff x="7724775" y="3242510"/>
            <a:chExt cx="85725" cy="168026"/>
          </a:xfrm>
        </p:grpSpPr>
        <p:cxnSp>
          <p:nvCxnSpPr>
            <p:cNvPr id="103" name="Straight Connector 102"/>
            <p:cNvCxnSpPr/>
            <p:nvPr/>
          </p:nvCxnSpPr>
          <p:spPr>
            <a:xfrm>
              <a:off x="7767637" y="3242510"/>
              <a:ext cx="0" cy="168026"/>
            </a:xfrm>
            <a:prstGeom prst="line">
              <a:avLst/>
            </a:prstGeom>
            <a:solidFill>
              <a:schemeClr val="bg1">
                <a:lumMod val="5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cxnSp>
        <p:cxnSp>
          <p:nvCxnSpPr>
            <p:cNvPr id="104" name="Straight Connector 103"/>
            <p:cNvCxnSpPr/>
            <p:nvPr/>
          </p:nvCxnSpPr>
          <p:spPr>
            <a:xfrm>
              <a:off x="7724775" y="3242510"/>
              <a:ext cx="85725" cy="0"/>
            </a:xfrm>
            <a:prstGeom prst="line">
              <a:avLst/>
            </a:prstGeom>
            <a:solidFill>
              <a:schemeClr val="bg1">
                <a:lumMod val="5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cxnSp>
        <p:cxnSp>
          <p:nvCxnSpPr>
            <p:cNvPr id="105" name="Straight Connector 104"/>
            <p:cNvCxnSpPr/>
            <p:nvPr/>
          </p:nvCxnSpPr>
          <p:spPr>
            <a:xfrm>
              <a:off x="7724775" y="3408273"/>
              <a:ext cx="85725" cy="0"/>
            </a:xfrm>
            <a:prstGeom prst="line">
              <a:avLst/>
            </a:prstGeom>
            <a:solidFill>
              <a:schemeClr val="bg1">
                <a:lumMod val="5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cxnSp>
      </p:grpSp>
      <p:grpSp>
        <p:nvGrpSpPr>
          <p:cNvPr id="106" name="Group 105"/>
          <p:cNvGrpSpPr/>
          <p:nvPr/>
        </p:nvGrpSpPr>
        <p:grpSpPr>
          <a:xfrm>
            <a:off x="1342230" y="3101993"/>
            <a:ext cx="85725" cy="168026"/>
            <a:chOff x="7724775" y="3242510"/>
            <a:chExt cx="85725" cy="168026"/>
          </a:xfrm>
        </p:grpSpPr>
        <p:cxnSp>
          <p:nvCxnSpPr>
            <p:cNvPr id="107" name="Straight Connector 106"/>
            <p:cNvCxnSpPr/>
            <p:nvPr/>
          </p:nvCxnSpPr>
          <p:spPr>
            <a:xfrm>
              <a:off x="7767637" y="3242510"/>
              <a:ext cx="0" cy="168026"/>
            </a:xfrm>
            <a:prstGeom prst="line">
              <a:avLst/>
            </a:prstGeom>
            <a:solidFill>
              <a:schemeClr val="bg1">
                <a:lumMod val="5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cxnSp>
        <p:cxnSp>
          <p:nvCxnSpPr>
            <p:cNvPr id="108" name="Straight Connector 107"/>
            <p:cNvCxnSpPr/>
            <p:nvPr/>
          </p:nvCxnSpPr>
          <p:spPr>
            <a:xfrm>
              <a:off x="7724775" y="3242510"/>
              <a:ext cx="85725" cy="0"/>
            </a:xfrm>
            <a:prstGeom prst="line">
              <a:avLst/>
            </a:prstGeom>
            <a:solidFill>
              <a:schemeClr val="bg1">
                <a:lumMod val="5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cxnSp>
        <p:cxnSp>
          <p:nvCxnSpPr>
            <p:cNvPr id="109" name="Straight Connector 108"/>
            <p:cNvCxnSpPr/>
            <p:nvPr/>
          </p:nvCxnSpPr>
          <p:spPr>
            <a:xfrm>
              <a:off x="7724775" y="3408273"/>
              <a:ext cx="85725" cy="0"/>
            </a:xfrm>
            <a:prstGeom prst="line">
              <a:avLst/>
            </a:prstGeom>
            <a:solidFill>
              <a:schemeClr val="bg1">
                <a:lumMod val="5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cxnSp>
      </p:grpSp>
      <p:sp>
        <p:nvSpPr>
          <p:cNvPr id="118" name="Rectangle 117"/>
          <p:cNvSpPr/>
          <p:nvPr/>
        </p:nvSpPr>
        <p:spPr>
          <a:xfrm>
            <a:off x="1333228" y="3137264"/>
            <a:ext cx="89414" cy="89414"/>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2" name="TextBox 121"/>
          <p:cNvSpPr txBox="1"/>
          <p:nvPr/>
        </p:nvSpPr>
        <p:spPr>
          <a:xfrm>
            <a:off x="3961693" y="3138300"/>
            <a:ext cx="1381125" cy="307777"/>
          </a:xfrm>
          <a:prstGeom prst="rect">
            <a:avLst/>
          </a:prstGeom>
          <a:noFill/>
        </p:spPr>
        <p:txBody>
          <a:bodyPr wrap="square" rtlCol="0">
            <a:spAutoFit/>
          </a:bodyPr>
          <a:lstStyle/>
          <a:p>
            <a:pPr algn="ctr"/>
            <a:r>
              <a:rPr lang="en-CA" sz="1400" b="1" dirty="0" smtClean="0">
                <a:solidFill>
                  <a:schemeClr val="accent6"/>
                </a:solidFill>
              </a:rPr>
              <a:t>4.0 </a:t>
            </a:r>
            <a:r>
              <a:rPr lang="en-CA" sz="1400" b="1" dirty="0" err="1" smtClean="0">
                <a:solidFill>
                  <a:schemeClr val="accent6"/>
                </a:solidFill>
              </a:rPr>
              <a:t>mmol</a:t>
            </a:r>
            <a:r>
              <a:rPr lang="en-CA" sz="1400" b="1" dirty="0" smtClean="0">
                <a:solidFill>
                  <a:schemeClr val="accent6"/>
                </a:solidFill>
              </a:rPr>
              <a:t>/L</a:t>
            </a:r>
            <a:endParaRPr lang="en-CA" sz="1400" b="1" dirty="0">
              <a:solidFill>
                <a:schemeClr val="accent6"/>
              </a:solidFill>
            </a:endParaRPr>
          </a:p>
        </p:txBody>
      </p:sp>
      <p:sp>
        <p:nvSpPr>
          <p:cNvPr id="123" name="TextBox 122"/>
          <p:cNvSpPr txBox="1"/>
          <p:nvPr/>
        </p:nvSpPr>
        <p:spPr>
          <a:xfrm>
            <a:off x="3961693" y="4475540"/>
            <a:ext cx="1381125" cy="307777"/>
          </a:xfrm>
          <a:prstGeom prst="rect">
            <a:avLst/>
          </a:prstGeom>
          <a:noFill/>
        </p:spPr>
        <p:txBody>
          <a:bodyPr wrap="square" rtlCol="0">
            <a:spAutoFit/>
          </a:bodyPr>
          <a:lstStyle/>
          <a:p>
            <a:pPr algn="ctr"/>
            <a:r>
              <a:rPr lang="en-CA" sz="1400" b="1" dirty="0" smtClean="0">
                <a:solidFill>
                  <a:schemeClr val="accent6"/>
                </a:solidFill>
              </a:rPr>
              <a:t>2.5 </a:t>
            </a:r>
            <a:r>
              <a:rPr lang="en-CA" sz="1400" b="1" dirty="0" err="1" smtClean="0">
                <a:solidFill>
                  <a:schemeClr val="accent6"/>
                </a:solidFill>
              </a:rPr>
              <a:t>mmol</a:t>
            </a:r>
            <a:r>
              <a:rPr lang="en-CA" sz="1400" b="1" dirty="0" smtClean="0">
                <a:solidFill>
                  <a:schemeClr val="accent6"/>
                </a:solidFill>
              </a:rPr>
              <a:t>/L</a:t>
            </a:r>
            <a:endParaRPr lang="en-CA" sz="1400" b="1" dirty="0">
              <a:solidFill>
                <a:schemeClr val="accent6"/>
              </a:solidFill>
            </a:endParaRPr>
          </a:p>
        </p:txBody>
      </p:sp>
      <p:sp>
        <p:nvSpPr>
          <p:cNvPr id="124" name="TextBox 123"/>
          <p:cNvSpPr txBox="1"/>
          <p:nvPr/>
        </p:nvSpPr>
        <p:spPr>
          <a:xfrm>
            <a:off x="4611565" y="3854789"/>
            <a:ext cx="1381125" cy="307777"/>
          </a:xfrm>
          <a:prstGeom prst="rect">
            <a:avLst/>
          </a:prstGeom>
          <a:noFill/>
        </p:spPr>
        <p:txBody>
          <a:bodyPr wrap="square" rtlCol="0">
            <a:spAutoFit/>
          </a:bodyPr>
          <a:lstStyle/>
          <a:p>
            <a:pPr algn="ctr"/>
            <a:r>
              <a:rPr lang="en-CA" sz="1400" b="1" dirty="0" smtClean="0">
                <a:solidFill>
                  <a:schemeClr val="accent2"/>
                </a:solidFill>
              </a:rPr>
              <a:t>1.5 </a:t>
            </a:r>
            <a:r>
              <a:rPr lang="en-CA" sz="1400" b="1" dirty="0" err="1" smtClean="0">
                <a:solidFill>
                  <a:schemeClr val="accent2"/>
                </a:solidFill>
              </a:rPr>
              <a:t>mmol</a:t>
            </a:r>
            <a:r>
              <a:rPr lang="en-CA" sz="1400" b="1" dirty="0" smtClean="0">
                <a:solidFill>
                  <a:schemeClr val="accent2"/>
                </a:solidFill>
              </a:rPr>
              <a:t>/L</a:t>
            </a:r>
            <a:endParaRPr lang="en-CA" sz="1400" b="1" dirty="0">
              <a:solidFill>
                <a:schemeClr val="accent2"/>
              </a:solidFill>
            </a:endParaRPr>
          </a:p>
        </p:txBody>
      </p:sp>
      <p:sp>
        <p:nvSpPr>
          <p:cNvPr id="129" name="Isosceles Triangle 128"/>
          <p:cNvSpPr/>
          <p:nvPr/>
        </p:nvSpPr>
        <p:spPr>
          <a:xfrm>
            <a:off x="4805547" y="3945041"/>
            <a:ext cx="92868" cy="125883"/>
          </a:xfrm>
          <a:prstGeom prst="triangl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0" name="TextBox 129"/>
          <p:cNvSpPr txBox="1"/>
          <p:nvPr/>
        </p:nvSpPr>
        <p:spPr>
          <a:xfrm>
            <a:off x="3679746" y="5156453"/>
            <a:ext cx="1962370" cy="523220"/>
          </a:xfrm>
          <a:prstGeom prst="rect">
            <a:avLst/>
          </a:prstGeom>
          <a:noFill/>
        </p:spPr>
        <p:txBody>
          <a:bodyPr wrap="square" rtlCol="0">
            <a:spAutoFit/>
          </a:bodyPr>
          <a:lstStyle/>
          <a:p>
            <a:pPr algn="ctr"/>
            <a:r>
              <a:rPr lang="en-CA" sz="1400" b="1" dirty="0" smtClean="0">
                <a:solidFill>
                  <a:schemeClr val="accent6"/>
                </a:solidFill>
              </a:rPr>
              <a:t>49.5% received </a:t>
            </a:r>
          </a:p>
          <a:p>
            <a:pPr algn="ctr"/>
            <a:r>
              <a:rPr lang="en-CA" sz="1400" b="1" dirty="0" smtClean="0">
                <a:solidFill>
                  <a:schemeClr val="accent6"/>
                </a:solidFill>
              </a:rPr>
              <a:t>150 mg Q2W at W12</a:t>
            </a:r>
            <a:endParaRPr lang="en-CA" sz="1400" b="1" dirty="0">
              <a:solidFill>
                <a:schemeClr val="accent6"/>
              </a:solidFill>
            </a:endParaRPr>
          </a:p>
        </p:txBody>
      </p:sp>
      <p:sp>
        <p:nvSpPr>
          <p:cNvPr id="131" name="TextBox 130"/>
          <p:cNvSpPr txBox="1"/>
          <p:nvPr/>
        </p:nvSpPr>
        <p:spPr>
          <a:xfrm>
            <a:off x="7228854" y="4524567"/>
            <a:ext cx="1381125" cy="307777"/>
          </a:xfrm>
          <a:prstGeom prst="rect">
            <a:avLst/>
          </a:prstGeom>
          <a:noFill/>
        </p:spPr>
        <p:txBody>
          <a:bodyPr wrap="square" rtlCol="0">
            <a:spAutoFit/>
          </a:bodyPr>
          <a:lstStyle/>
          <a:p>
            <a:pPr algn="ctr"/>
            <a:r>
              <a:rPr lang="en-CA" sz="1400" b="1" dirty="0" smtClean="0">
                <a:solidFill>
                  <a:schemeClr val="accent6"/>
                </a:solidFill>
              </a:rPr>
              <a:t>2.4 </a:t>
            </a:r>
            <a:r>
              <a:rPr lang="en-CA" sz="1400" b="1" dirty="0" err="1" smtClean="0">
                <a:solidFill>
                  <a:schemeClr val="accent6"/>
                </a:solidFill>
              </a:rPr>
              <a:t>mmol</a:t>
            </a:r>
            <a:r>
              <a:rPr lang="en-CA" sz="1400" b="1" dirty="0" smtClean="0">
                <a:solidFill>
                  <a:schemeClr val="accent6"/>
                </a:solidFill>
              </a:rPr>
              <a:t>/L</a:t>
            </a:r>
            <a:endParaRPr lang="en-CA" sz="1400" b="1" dirty="0">
              <a:solidFill>
                <a:schemeClr val="accent6"/>
              </a:solidFill>
            </a:endParaRPr>
          </a:p>
        </p:txBody>
      </p:sp>
      <p:sp>
        <p:nvSpPr>
          <p:cNvPr id="132" name="TextBox 131"/>
          <p:cNvSpPr txBox="1"/>
          <p:nvPr/>
        </p:nvSpPr>
        <p:spPr>
          <a:xfrm>
            <a:off x="7239960" y="3138300"/>
            <a:ext cx="1381125" cy="307777"/>
          </a:xfrm>
          <a:prstGeom prst="rect">
            <a:avLst/>
          </a:prstGeom>
          <a:noFill/>
        </p:spPr>
        <p:txBody>
          <a:bodyPr wrap="square" rtlCol="0">
            <a:spAutoFit/>
          </a:bodyPr>
          <a:lstStyle/>
          <a:p>
            <a:pPr algn="ctr"/>
            <a:r>
              <a:rPr lang="en-CA" sz="1400" b="1" dirty="0" smtClean="0">
                <a:solidFill>
                  <a:schemeClr val="accent6"/>
                </a:solidFill>
              </a:rPr>
              <a:t>4.1 </a:t>
            </a:r>
            <a:r>
              <a:rPr lang="en-CA" sz="1400" b="1" dirty="0" err="1" smtClean="0">
                <a:solidFill>
                  <a:schemeClr val="accent6"/>
                </a:solidFill>
              </a:rPr>
              <a:t>mmol</a:t>
            </a:r>
            <a:r>
              <a:rPr lang="en-CA" sz="1400" b="1" dirty="0" smtClean="0">
                <a:solidFill>
                  <a:schemeClr val="accent6"/>
                </a:solidFill>
              </a:rPr>
              <a:t>/L</a:t>
            </a:r>
            <a:endParaRPr lang="en-CA" sz="1400" b="1" dirty="0">
              <a:solidFill>
                <a:schemeClr val="accent6"/>
              </a:solidFill>
            </a:endParaRPr>
          </a:p>
        </p:txBody>
      </p:sp>
      <p:sp>
        <p:nvSpPr>
          <p:cNvPr id="133" name="TextBox 132"/>
          <p:cNvSpPr txBox="1"/>
          <p:nvPr/>
        </p:nvSpPr>
        <p:spPr>
          <a:xfrm>
            <a:off x="7907735" y="3854789"/>
            <a:ext cx="1381125" cy="307777"/>
          </a:xfrm>
          <a:prstGeom prst="rect">
            <a:avLst/>
          </a:prstGeom>
          <a:noFill/>
        </p:spPr>
        <p:txBody>
          <a:bodyPr wrap="square" rtlCol="0">
            <a:spAutoFit/>
          </a:bodyPr>
          <a:lstStyle/>
          <a:p>
            <a:pPr algn="ctr"/>
            <a:r>
              <a:rPr lang="en-CA" sz="1400" b="1" dirty="0" smtClean="0">
                <a:solidFill>
                  <a:schemeClr val="accent2"/>
                </a:solidFill>
              </a:rPr>
              <a:t>1.7 </a:t>
            </a:r>
            <a:r>
              <a:rPr lang="en-CA" sz="1400" b="1" dirty="0" err="1" smtClean="0">
                <a:solidFill>
                  <a:schemeClr val="accent2"/>
                </a:solidFill>
              </a:rPr>
              <a:t>mmol</a:t>
            </a:r>
            <a:r>
              <a:rPr lang="en-CA" sz="1400" b="1" dirty="0" smtClean="0">
                <a:solidFill>
                  <a:schemeClr val="accent2"/>
                </a:solidFill>
              </a:rPr>
              <a:t>/L</a:t>
            </a:r>
            <a:endParaRPr lang="en-CA" sz="1400" b="1" dirty="0">
              <a:solidFill>
                <a:schemeClr val="accent2"/>
              </a:solidFill>
            </a:endParaRPr>
          </a:p>
        </p:txBody>
      </p:sp>
      <p:sp>
        <p:nvSpPr>
          <p:cNvPr id="134" name="Isosceles Triangle 133"/>
          <p:cNvSpPr/>
          <p:nvPr/>
        </p:nvSpPr>
        <p:spPr>
          <a:xfrm>
            <a:off x="8090708" y="3945041"/>
            <a:ext cx="92868" cy="125883"/>
          </a:xfrm>
          <a:prstGeom prst="triangl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5" name="Down Arrow 134"/>
          <p:cNvSpPr/>
          <p:nvPr/>
        </p:nvSpPr>
        <p:spPr>
          <a:xfrm>
            <a:off x="4577896" y="3995658"/>
            <a:ext cx="177422" cy="288466"/>
          </a:xfrm>
          <a:prstGeom prst="downArrow">
            <a:avLst/>
          </a:prstGeom>
          <a:solidFill>
            <a:schemeClr val="accent1">
              <a:lumMod val="50000"/>
            </a:schemeClr>
          </a:solidFill>
          <a:ln>
            <a:noFill/>
          </a:ln>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137" name="Down Arrow 136"/>
          <p:cNvSpPr/>
          <p:nvPr/>
        </p:nvSpPr>
        <p:spPr>
          <a:xfrm rot="10800000">
            <a:off x="4577896" y="3741802"/>
            <a:ext cx="177422" cy="288466"/>
          </a:xfrm>
          <a:prstGeom prst="downArrow">
            <a:avLst/>
          </a:prstGeom>
          <a:solidFill>
            <a:schemeClr val="accent1">
              <a:lumMod val="50000"/>
            </a:schemeClr>
          </a:solidFill>
          <a:ln>
            <a:noFill/>
          </a:ln>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138" name="Down Arrow 137"/>
          <p:cNvSpPr/>
          <p:nvPr/>
        </p:nvSpPr>
        <p:spPr>
          <a:xfrm>
            <a:off x="7863468" y="3995658"/>
            <a:ext cx="177422" cy="288466"/>
          </a:xfrm>
          <a:prstGeom prst="downArrow">
            <a:avLst/>
          </a:prstGeom>
          <a:solidFill>
            <a:schemeClr val="accent1">
              <a:lumMod val="50000"/>
            </a:schemeClr>
          </a:solidFill>
          <a:ln>
            <a:noFill/>
          </a:ln>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139" name="Down Arrow 138"/>
          <p:cNvSpPr/>
          <p:nvPr/>
        </p:nvSpPr>
        <p:spPr>
          <a:xfrm rot="10800000">
            <a:off x="7863468" y="3741802"/>
            <a:ext cx="177422" cy="288466"/>
          </a:xfrm>
          <a:prstGeom prst="downArrow">
            <a:avLst/>
          </a:prstGeom>
          <a:solidFill>
            <a:schemeClr val="accent1">
              <a:lumMod val="50000"/>
            </a:schemeClr>
          </a:solidFill>
          <a:ln>
            <a:noFill/>
          </a:ln>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140" name="Down Arrow 139"/>
          <p:cNvSpPr/>
          <p:nvPr/>
        </p:nvSpPr>
        <p:spPr>
          <a:xfrm rot="10800000">
            <a:off x="4577896" y="4927737"/>
            <a:ext cx="177422" cy="288466"/>
          </a:xfrm>
          <a:prstGeom prst="downArrow">
            <a:avLst/>
          </a:prstGeom>
          <a:solidFill>
            <a:schemeClr val="accent2"/>
          </a:solidFill>
          <a:ln>
            <a:noFill/>
          </a:ln>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141" name="TextBox 140"/>
          <p:cNvSpPr txBox="1"/>
          <p:nvPr/>
        </p:nvSpPr>
        <p:spPr>
          <a:xfrm>
            <a:off x="1799628" y="2647449"/>
            <a:ext cx="1381125" cy="276999"/>
          </a:xfrm>
          <a:prstGeom prst="rect">
            <a:avLst/>
          </a:prstGeom>
          <a:noFill/>
        </p:spPr>
        <p:txBody>
          <a:bodyPr wrap="square" rtlCol="0">
            <a:spAutoFit/>
          </a:bodyPr>
          <a:lstStyle/>
          <a:p>
            <a:r>
              <a:rPr lang="en-CA" sz="1200" b="1" dirty="0" smtClean="0">
                <a:solidFill>
                  <a:schemeClr val="accent6"/>
                </a:solidFill>
              </a:rPr>
              <a:t>Alirocumab </a:t>
            </a:r>
            <a:endParaRPr lang="en-CA" sz="1200" b="1" dirty="0">
              <a:solidFill>
                <a:schemeClr val="accent6"/>
              </a:solidFill>
            </a:endParaRPr>
          </a:p>
        </p:txBody>
      </p:sp>
      <p:sp>
        <p:nvSpPr>
          <p:cNvPr id="142" name="TextBox 141"/>
          <p:cNvSpPr txBox="1"/>
          <p:nvPr/>
        </p:nvSpPr>
        <p:spPr>
          <a:xfrm>
            <a:off x="2919789" y="2647449"/>
            <a:ext cx="1381125" cy="276999"/>
          </a:xfrm>
          <a:prstGeom prst="rect">
            <a:avLst/>
          </a:prstGeom>
          <a:noFill/>
        </p:spPr>
        <p:txBody>
          <a:bodyPr wrap="square" rtlCol="0">
            <a:spAutoFit/>
          </a:bodyPr>
          <a:lstStyle/>
          <a:p>
            <a:r>
              <a:rPr lang="en-CA" sz="1200" b="1" dirty="0" smtClean="0">
                <a:solidFill>
                  <a:schemeClr val="accent6"/>
                </a:solidFill>
              </a:rPr>
              <a:t>Ezetimibe</a:t>
            </a:r>
            <a:endParaRPr lang="en-CA" sz="1200" b="1" dirty="0">
              <a:solidFill>
                <a:schemeClr val="accent6"/>
              </a:solidFill>
            </a:endParaRPr>
          </a:p>
        </p:txBody>
      </p:sp>
      <p:cxnSp>
        <p:nvCxnSpPr>
          <p:cNvPr id="143" name="Straight Connector 142"/>
          <p:cNvCxnSpPr/>
          <p:nvPr/>
        </p:nvCxnSpPr>
        <p:spPr>
          <a:xfrm>
            <a:off x="1560512" y="2781979"/>
            <a:ext cx="239116"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a:off x="2708762" y="2781979"/>
            <a:ext cx="239116" cy="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48" name="TextBox 147"/>
          <p:cNvSpPr txBox="1"/>
          <p:nvPr/>
        </p:nvSpPr>
        <p:spPr>
          <a:xfrm>
            <a:off x="7732298" y="5729988"/>
            <a:ext cx="380782" cy="307777"/>
          </a:xfrm>
          <a:prstGeom prst="rect">
            <a:avLst/>
          </a:prstGeom>
          <a:noFill/>
        </p:spPr>
        <p:txBody>
          <a:bodyPr wrap="square" rtlCol="0">
            <a:spAutoFit/>
          </a:bodyPr>
          <a:lstStyle/>
          <a:p>
            <a:pPr algn="ctr"/>
            <a:r>
              <a:rPr lang="en-CA" sz="1400" dirty="0" smtClean="0">
                <a:solidFill>
                  <a:schemeClr val="accent6"/>
                </a:solidFill>
              </a:rPr>
              <a:t>24</a:t>
            </a:r>
            <a:endParaRPr lang="en-CA" sz="1400" dirty="0">
              <a:solidFill>
                <a:schemeClr val="accent6"/>
              </a:solidFill>
            </a:endParaRPr>
          </a:p>
        </p:txBody>
      </p:sp>
      <p:cxnSp>
        <p:nvCxnSpPr>
          <p:cNvPr id="116" name="Straight Connector 115"/>
          <p:cNvCxnSpPr/>
          <p:nvPr/>
        </p:nvCxnSpPr>
        <p:spPr>
          <a:xfrm>
            <a:off x="1296987" y="4663058"/>
            <a:ext cx="88106"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
        <p:nvSpPr>
          <p:cNvPr id="117" name="TextBox 116"/>
          <p:cNvSpPr txBox="1"/>
          <p:nvPr/>
        </p:nvSpPr>
        <p:spPr>
          <a:xfrm>
            <a:off x="835025" y="4494386"/>
            <a:ext cx="466091" cy="307777"/>
          </a:xfrm>
          <a:prstGeom prst="rect">
            <a:avLst/>
          </a:prstGeom>
          <a:noFill/>
        </p:spPr>
        <p:txBody>
          <a:bodyPr wrap="square" rtlCol="0">
            <a:spAutoFit/>
          </a:bodyPr>
          <a:lstStyle/>
          <a:p>
            <a:pPr algn="r"/>
            <a:r>
              <a:rPr lang="en-CA" sz="1400" dirty="0" smtClean="0">
                <a:solidFill>
                  <a:schemeClr val="accent6"/>
                </a:solidFill>
              </a:rPr>
              <a:t>2</a:t>
            </a:r>
            <a:endParaRPr lang="en-CA" sz="1400" dirty="0">
              <a:solidFill>
                <a:schemeClr val="accent6"/>
              </a:solidFill>
            </a:endParaRPr>
          </a:p>
        </p:txBody>
      </p:sp>
      <p:sp>
        <p:nvSpPr>
          <p:cNvPr id="120" name="TextBox 119"/>
          <p:cNvSpPr txBox="1"/>
          <p:nvPr/>
        </p:nvSpPr>
        <p:spPr>
          <a:xfrm>
            <a:off x="835025" y="3982520"/>
            <a:ext cx="466091" cy="307777"/>
          </a:xfrm>
          <a:prstGeom prst="rect">
            <a:avLst/>
          </a:prstGeom>
          <a:noFill/>
        </p:spPr>
        <p:txBody>
          <a:bodyPr wrap="square" rtlCol="0">
            <a:spAutoFit/>
          </a:bodyPr>
          <a:lstStyle/>
          <a:p>
            <a:pPr algn="r"/>
            <a:r>
              <a:rPr lang="en-CA" sz="1400" dirty="0" smtClean="0">
                <a:solidFill>
                  <a:schemeClr val="accent6"/>
                </a:solidFill>
              </a:rPr>
              <a:t>3</a:t>
            </a:r>
            <a:endParaRPr lang="en-CA" sz="1400" dirty="0">
              <a:solidFill>
                <a:schemeClr val="accent6"/>
              </a:solidFill>
            </a:endParaRPr>
          </a:p>
        </p:txBody>
      </p:sp>
      <p:sp>
        <p:nvSpPr>
          <p:cNvPr id="121" name="TextBox 120"/>
          <p:cNvSpPr txBox="1"/>
          <p:nvPr/>
        </p:nvSpPr>
        <p:spPr>
          <a:xfrm>
            <a:off x="7688269" y="4199427"/>
            <a:ext cx="1381125" cy="276999"/>
          </a:xfrm>
          <a:prstGeom prst="rect">
            <a:avLst/>
          </a:prstGeom>
          <a:noFill/>
        </p:spPr>
        <p:txBody>
          <a:bodyPr wrap="square" rtlCol="0">
            <a:spAutoFit/>
          </a:bodyPr>
          <a:lstStyle/>
          <a:p>
            <a:pPr algn="ctr"/>
            <a:r>
              <a:rPr lang="en-CA" sz="1200" b="1" dirty="0" smtClean="0">
                <a:solidFill>
                  <a:schemeClr val="accent6"/>
                </a:solidFill>
              </a:rPr>
              <a:t>2.58 </a:t>
            </a:r>
            <a:r>
              <a:rPr lang="en-CA" sz="1200" b="1" dirty="0" err="1" smtClean="0">
                <a:solidFill>
                  <a:schemeClr val="accent6"/>
                </a:solidFill>
              </a:rPr>
              <a:t>mmol</a:t>
            </a:r>
            <a:r>
              <a:rPr lang="en-CA" sz="1200" b="1" dirty="0" smtClean="0">
                <a:solidFill>
                  <a:schemeClr val="accent6"/>
                </a:solidFill>
              </a:rPr>
              <a:t>/L</a:t>
            </a:r>
            <a:endParaRPr lang="en-CA" sz="1200" b="1" dirty="0">
              <a:solidFill>
                <a:schemeClr val="accent6"/>
              </a:solidFill>
            </a:endParaRPr>
          </a:p>
        </p:txBody>
      </p:sp>
    </p:spTree>
    <p:extLst>
      <p:ext uri="{BB962C8B-B14F-4D97-AF65-F5344CB8AC3E}">
        <p14:creationId xmlns:p14="http://schemas.microsoft.com/office/powerpoint/2010/main" val="30957148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solidFill>
                  <a:schemeClr val="accent2"/>
                </a:solidFill>
              </a:rPr>
              <a:t>ALTERNATIVE: </a:t>
            </a:r>
            <a:r>
              <a:rPr lang="en-CA" dirty="0" smtClean="0"/>
              <a:t>Safety Analysis </a:t>
            </a:r>
            <a:br>
              <a:rPr lang="en-CA" dirty="0" smtClean="0"/>
            </a:br>
            <a:endParaRPr lang="en-CA" dirty="0"/>
          </a:p>
        </p:txBody>
      </p:sp>
      <p:sp>
        <p:nvSpPr>
          <p:cNvPr id="3" name="Content Placeholder 2"/>
          <p:cNvSpPr>
            <a:spLocks noGrp="1"/>
          </p:cNvSpPr>
          <p:nvPr>
            <p:ph idx="1"/>
          </p:nvPr>
        </p:nvSpPr>
        <p:spPr>
          <a:xfrm>
            <a:off x="369277" y="688831"/>
            <a:ext cx="8484577" cy="423496"/>
          </a:xfrm>
        </p:spPr>
        <p:txBody>
          <a:bodyPr/>
          <a:lstStyle/>
          <a:p>
            <a:pPr marL="0" indent="0" algn="ctr">
              <a:buNone/>
            </a:pPr>
            <a:r>
              <a:rPr lang="en-CA" sz="2000" dirty="0" smtClean="0">
                <a:solidFill>
                  <a:schemeClr val="accent2"/>
                </a:solidFill>
              </a:rPr>
              <a:t>Safety analysis from double-blind treatment period </a:t>
            </a:r>
            <a:endParaRPr lang="en-CA" sz="2000" dirty="0">
              <a:solidFill>
                <a:schemeClr val="accent2"/>
              </a:solidFill>
            </a:endParaRPr>
          </a:p>
        </p:txBody>
      </p:sp>
      <p:sp>
        <p:nvSpPr>
          <p:cNvPr id="4" name="Text Placeholder 3"/>
          <p:cNvSpPr>
            <a:spLocks noGrp="1"/>
          </p:cNvSpPr>
          <p:nvPr>
            <p:ph type="body" sz="quarter" idx="13"/>
          </p:nvPr>
        </p:nvSpPr>
        <p:spPr/>
        <p:txBody>
          <a:bodyPr/>
          <a:lstStyle/>
          <a:p>
            <a:r>
              <a:rPr lang="en-CA" baseline="30000" dirty="0" smtClean="0"/>
              <a:t>†</a:t>
            </a:r>
            <a:r>
              <a:rPr lang="en-CA" dirty="0"/>
              <a:t>TEAE (treatment emergent adverse event) period = time from first to last injection of study treatment + 70 days.</a:t>
            </a:r>
            <a:br>
              <a:rPr lang="en-CA" dirty="0"/>
            </a:br>
            <a:r>
              <a:rPr lang="en-CA" dirty="0"/>
              <a:t>SAE = serious adverse event.</a:t>
            </a:r>
            <a:br>
              <a:rPr lang="en-CA" dirty="0"/>
            </a:br>
            <a:r>
              <a:rPr lang="en-CA" baseline="30000" dirty="0" smtClean="0"/>
              <a:t>‡</a:t>
            </a:r>
            <a:r>
              <a:rPr lang="en-CA" dirty="0" smtClean="0"/>
              <a:t>Pre-defined category including myalgia, muscle spasms, muscular weakness, musculoskeletal stiffness, muscle fatigue.</a:t>
            </a:r>
            <a:br>
              <a:rPr lang="en-CA" dirty="0" smtClean="0"/>
            </a:br>
            <a:r>
              <a:rPr lang="en-CA" dirty="0" smtClean="0"/>
              <a:t>*Although not pre-planned analysis, the P-value is shown for descriptive purposes. </a:t>
            </a:r>
          </a:p>
          <a:p>
            <a:r>
              <a:rPr lang="en-CA" dirty="0"/>
              <a:t>Adapted from Moriarty P, et al. </a:t>
            </a:r>
            <a:r>
              <a:rPr lang="en-CA" i="1" dirty="0"/>
              <a:t>J </a:t>
            </a:r>
            <a:r>
              <a:rPr lang="en-CA" i="1" dirty="0" err="1"/>
              <a:t>Clin</a:t>
            </a:r>
            <a:r>
              <a:rPr lang="en-CA" i="1" dirty="0"/>
              <a:t> </a:t>
            </a:r>
            <a:r>
              <a:rPr lang="en-CA" i="1" dirty="0" err="1"/>
              <a:t>Lipidology</a:t>
            </a:r>
            <a:r>
              <a:rPr lang="en-CA" dirty="0"/>
              <a:t>. 2016;9(6):758-769. </a:t>
            </a:r>
            <a:br>
              <a:rPr lang="en-CA" dirty="0"/>
            </a:br>
            <a:r>
              <a:rPr lang="en-CA" dirty="0" smtClean="0"/>
              <a:t>Mancini </a:t>
            </a:r>
            <a:r>
              <a:rPr lang="en-CA" dirty="0"/>
              <a:t>et al, DOI: </a:t>
            </a:r>
            <a:r>
              <a:rPr lang="en-CA" dirty="0">
                <a:hlinkClick r:id="rId2"/>
              </a:rPr>
              <a:t>http://</a:t>
            </a:r>
            <a:r>
              <a:rPr lang="en-CA" dirty="0" smtClean="0">
                <a:hlinkClick r:id="rId2"/>
              </a:rPr>
              <a:t>dx.doi.org/10.1016/j.cjca.2016.01.003</a:t>
            </a:r>
            <a:endParaRPr lang="en-CA" dirty="0"/>
          </a:p>
        </p:txBody>
      </p:sp>
      <p:graphicFrame>
        <p:nvGraphicFramePr>
          <p:cNvPr id="5" name="Content Placeholder 4"/>
          <p:cNvGraphicFramePr>
            <a:graphicFrameLocks/>
          </p:cNvGraphicFramePr>
          <p:nvPr>
            <p:extLst>
              <p:ext uri="{D42A27DB-BD31-4B8C-83A1-F6EECF244321}">
                <p14:modId xmlns:p14="http://schemas.microsoft.com/office/powerpoint/2010/main" val="2599772816"/>
              </p:ext>
            </p:extLst>
          </p:nvPr>
        </p:nvGraphicFramePr>
        <p:xfrm>
          <a:off x="369277" y="1042917"/>
          <a:ext cx="8184174" cy="4405704"/>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2751294"/>
                <a:gridCol w="1810960"/>
                <a:gridCol w="1810960"/>
                <a:gridCol w="1810960"/>
              </a:tblGrid>
              <a:tr h="573624">
                <a:tc>
                  <a:txBody>
                    <a:bodyPr/>
                    <a:lstStyle/>
                    <a:p>
                      <a:r>
                        <a:rPr lang="en-CA" sz="1400" dirty="0" smtClean="0"/>
                        <a:t>% of patients</a:t>
                      </a:r>
                      <a:endParaRPr lang="en-CA" sz="1400" dirty="0"/>
                    </a:p>
                  </a:txBody>
                  <a:tcPr anchor="b">
                    <a:lnB w="28575" cap="flat" cmpd="sng" algn="ctr">
                      <a:solidFill>
                        <a:schemeClr val="bg1"/>
                      </a:solidFill>
                      <a:prstDash val="solid"/>
                      <a:round/>
                      <a:headEnd type="none" w="med" len="med"/>
                      <a:tailEnd type="none" w="med" len="med"/>
                    </a:lnB>
                  </a:tcPr>
                </a:tc>
                <a:tc>
                  <a:txBody>
                    <a:bodyPr/>
                    <a:lstStyle/>
                    <a:p>
                      <a:pPr algn="ctr"/>
                      <a:r>
                        <a:rPr lang="en-CA" sz="1400" dirty="0" smtClean="0"/>
                        <a:t>Alirocumab </a:t>
                      </a:r>
                    </a:p>
                    <a:p>
                      <a:pPr algn="ctr"/>
                      <a:r>
                        <a:rPr lang="en-CA" sz="1400" dirty="0" smtClean="0"/>
                        <a:t>(N-126)</a:t>
                      </a:r>
                      <a:endParaRPr lang="en-CA" sz="1400" dirty="0"/>
                    </a:p>
                  </a:txBody>
                  <a:tcPr anchor="ctr">
                    <a:lnR w="1270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r>
                        <a:rPr lang="en-CA" sz="1400" dirty="0" smtClean="0"/>
                        <a:t>Ezetimibe (N=124)</a:t>
                      </a:r>
                      <a:endParaRPr lang="en-CA" sz="14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r>
                        <a:rPr lang="en-CA" sz="1400" dirty="0" smtClean="0"/>
                        <a:t>Atorvastatin</a:t>
                      </a:r>
                    </a:p>
                    <a:p>
                      <a:pPr algn="ctr"/>
                      <a:r>
                        <a:rPr lang="en-CA" sz="1400" dirty="0" smtClean="0"/>
                        <a:t>(N=63)</a:t>
                      </a:r>
                      <a:endParaRPr lang="en-CA" sz="14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r>
              <a:tr h="288000">
                <a:tc>
                  <a:txBody>
                    <a:bodyPr/>
                    <a:lstStyle/>
                    <a:p>
                      <a:r>
                        <a:rPr lang="en-CA" sz="1400" dirty="0" smtClean="0">
                          <a:solidFill>
                            <a:schemeClr val="bg1"/>
                          </a:solidFill>
                        </a:rPr>
                        <a:t>TEAEs</a:t>
                      </a:r>
                      <a:r>
                        <a:rPr lang="en-CA" sz="1400" baseline="30000" dirty="0" smtClean="0">
                          <a:solidFill>
                            <a:schemeClr val="bg1"/>
                          </a:solidFill>
                        </a:rPr>
                        <a:t>†</a:t>
                      </a:r>
                      <a:endParaRPr lang="en-CA" sz="1400" baseline="30000" dirty="0">
                        <a:solidFill>
                          <a:schemeClr val="bg1"/>
                        </a:solidFill>
                      </a:endParaRPr>
                    </a:p>
                  </a:txBody>
                  <a:tcPr>
                    <a:lnT w="28575" cap="flat" cmpd="sng" algn="ctr">
                      <a:solidFill>
                        <a:schemeClr val="bg1"/>
                      </a:solidFill>
                      <a:prstDash val="solid"/>
                      <a:round/>
                      <a:headEnd type="none" w="med" len="med"/>
                      <a:tailEnd type="none" w="med" len="med"/>
                    </a:lnT>
                    <a:solidFill>
                      <a:schemeClr val="tx2"/>
                    </a:solidFill>
                  </a:tcPr>
                </a:tc>
                <a:tc>
                  <a:txBody>
                    <a:bodyPr/>
                    <a:lstStyle/>
                    <a:p>
                      <a:pPr algn="ctr"/>
                      <a:r>
                        <a:rPr lang="en-CA" sz="1400" b="0" dirty="0" smtClean="0"/>
                        <a:t>82.5%</a:t>
                      </a:r>
                      <a:endParaRPr lang="en-CA" sz="1400" b="0" dirty="0"/>
                    </a:p>
                  </a:txBody>
                  <a:tcPr>
                    <a:lnT w="28575" cap="flat" cmpd="sng" algn="ctr">
                      <a:solidFill>
                        <a:schemeClr val="bg1"/>
                      </a:solidFill>
                      <a:prstDash val="solid"/>
                      <a:round/>
                      <a:headEnd type="none" w="med" len="med"/>
                      <a:tailEnd type="none" w="med" len="med"/>
                    </a:lnT>
                  </a:tcPr>
                </a:tc>
                <a:tc>
                  <a:txBody>
                    <a:bodyPr/>
                    <a:lstStyle/>
                    <a:p>
                      <a:pPr algn="ctr"/>
                      <a:r>
                        <a:rPr lang="en-CA" sz="1400" b="0" dirty="0" smtClean="0"/>
                        <a:t>80.6%</a:t>
                      </a:r>
                      <a:endParaRPr lang="en-CA" sz="1400" b="0" dirty="0"/>
                    </a:p>
                  </a:txBody>
                  <a:tcPr>
                    <a:lnT w="28575" cap="flat" cmpd="sng" algn="ctr">
                      <a:solidFill>
                        <a:schemeClr val="bg1"/>
                      </a:solidFill>
                      <a:prstDash val="solid"/>
                      <a:round/>
                      <a:headEnd type="none" w="med" len="med"/>
                      <a:tailEnd type="none" w="med" len="med"/>
                    </a:lnT>
                  </a:tcPr>
                </a:tc>
                <a:tc>
                  <a:txBody>
                    <a:bodyPr/>
                    <a:lstStyle/>
                    <a:p>
                      <a:pPr algn="ctr"/>
                      <a:r>
                        <a:rPr lang="en-CA" sz="1400" b="0" dirty="0" smtClean="0"/>
                        <a:t>85.7%</a:t>
                      </a:r>
                      <a:endParaRPr lang="en-CA" sz="1400" b="0" dirty="0"/>
                    </a:p>
                  </a:txBody>
                  <a:tcPr>
                    <a:lnT w="28575" cap="flat" cmpd="sng" algn="ctr">
                      <a:solidFill>
                        <a:schemeClr val="bg1"/>
                      </a:solidFill>
                      <a:prstDash val="solid"/>
                      <a:round/>
                      <a:headEnd type="none" w="med" len="med"/>
                      <a:tailEnd type="none" w="med" len="med"/>
                    </a:lnT>
                  </a:tcPr>
                </a:tc>
              </a:tr>
              <a:tr h="288000">
                <a:tc>
                  <a:txBody>
                    <a:bodyPr/>
                    <a:lstStyle/>
                    <a:p>
                      <a:pPr marL="0" algn="l" defTabSz="914400" rtl="0" eaLnBrk="1" latinLnBrk="0" hangingPunct="1"/>
                      <a:r>
                        <a:rPr lang="en-CA" sz="1400" kern="1200" dirty="0" smtClean="0">
                          <a:solidFill>
                            <a:schemeClr val="bg1"/>
                          </a:solidFill>
                          <a:latin typeface="+mn-lt"/>
                          <a:ea typeface="+mn-ea"/>
                          <a:cs typeface="+mn-cs"/>
                        </a:rPr>
                        <a:t>Treatment-emergent SAEs</a:t>
                      </a:r>
                      <a:endParaRPr lang="en-CA" sz="1400" kern="1200" dirty="0">
                        <a:solidFill>
                          <a:schemeClr val="bg1"/>
                        </a:solidFill>
                        <a:latin typeface="+mn-lt"/>
                        <a:ea typeface="+mn-ea"/>
                        <a:cs typeface="+mn-cs"/>
                      </a:endParaRPr>
                    </a:p>
                  </a:txBody>
                  <a:tcPr>
                    <a:solidFill>
                      <a:schemeClr val="tx2"/>
                    </a:solidFill>
                  </a:tcPr>
                </a:tc>
                <a:tc>
                  <a:txBody>
                    <a:bodyPr/>
                    <a:lstStyle/>
                    <a:p>
                      <a:pPr algn="ctr"/>
                      <a:r>
                        <a:rPr lang="en-CA" sz="1400" b="0" dirty="0" smtClean="0"/>
                        <a:t>9.5%</a:t>
                      </a:r>
                      <a:endParaRPr lang="en-CA" sz="1400" b="0" dirty="0"/>
                    </a:p>
                  </a:txBody>
                  <a:tcPr>
                    <a:solidFill>
                      <a:srgbClr val="E8EAEE"/>
                    </a:solidFill>
                  </a:tcPr>
                </a:tc>
                <a:tc>
                  <a:txBody>
                    <a:bodyPr/>
                    <a:lstStyle/>
                    <a:p>
                      <a:pPr algn="ctr"/>
                      <a:r>
                        <a:rPr lang="en-CA" sz="1400" b="0" dirty="0" smtClean="0"/>
                        <a:t>8.1%</a:t>
                      </a:r>
                      <a:endParaRPr lang="en-CA" sz="1400" b="0" dirty="0"/>
                    </a:p>
                  </a:txBody>
                  <a:tcPr>
                    <a:solidFill>
                      <a:srgbClr val="E8EAEE"/>
                    </a:solidFill>
                  </a:tcPr>
                </a:tc>
                <a:tc>
                  <a:txBody>
                    <a:bodyPr/>
                    <a:lstStyle/>
                    <a:p>
                      <a:pPr algn="ctr"/>
                      <a:r>
                        <a:rPr lang="en-CA" sz="1400" b="0" dirty="0" smtClean="0"/>
                        <a:t>11.1%</a:t>
                      </a:r>
                      <a:endParaRPr lang="en-CA" sz="1400" b="0" dirty="0"/>
                    </a:p>
                  </a:txBody>
                  <a:tcPr>
                    <a:solidFill>
                      <a:srgbClr val="E8EAEE"/>
                    </a:solidFill>
                  </a:tcPr>
                </a:tc>
              </a:tr>
              <a:tr h="288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b="0" dirty="0" smtClean="0">
                          <a:solidFill>
                            <a:schemeClr val="bg1"/>
                          </a:solidFill>
                        </a:rPr>
                        <a:t>TEAES leading to death</a:t>
                      </a:r>
                    </a:p>
                  </a:txBody>
                  <a:tcPr>
                    <a:solidFill>
                      <a:schemeClr val="tx2"/>
                    </a:solidFill>
                  </a:tcPr>
                </a:tc>
                <a:tc>
                  <a:txBody>
                    <a:bodyPr/>
                    <a:lstStyle/>
                    <a:p>
                      <a:pPr algn="ctr"/>
                      <a:r>
                        <a:rPr lang="en-CA" sz="1400" b="0" dirty="0" smtClean="0"/>
                        <a:t>0</a:t>
                      </a:r>
                      <a:endParaRPr lang="en-CA" sz="1400" b="0" dirty="0"/>
                    </a:p>
                  </a:txBody>
                  <a:tcPr/>
                </a:tc>
                <a:tc>
                  <a:txBody>
                    <a:bodyPr/>
                    <a:lstStyle/>
                    <a:p>
                      <a:pPr algn="ctr"/>
                      <a:r>
                        <a:rPr lang="en-CA" sz="1400" b="0" dirty="0" smtClean="0"/>
                        <a:t>0</a:t>
                      </a:r>
                      <a:endParaRPr lang="en-CA" sz="1400" b="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400" b="0" dirty="0" smtClean="0"/>
                        <a:t>0</a:t>
                      </a:r>
                    </a:p>
                  </a:txBody>
                  <a:tcPr/>
                </a:tc>
              </a:tr>
              <a:tr h="288000">
                <a:tc>
                  <a:txBody>
                    <a:bodyPr/>
                    <a:lstStyle/>
                    <a:p>
                      <a:r>
                        <a:rPr lang="en-CA" sz="1400" dirty="0" smtClean="0">
                          <a:solidFill>
                            <a:schemeClr val="bg1"/>
                          </a:solidFill>
                        </a:rPr>
                        <a:t>TEAEs</a:t>
                      </a:r>
                      <a:r>
                        <a:rPr lang="en-CA" sz="1400" baseline="0" dirty="0" smtClean="0">
                          <a:solidFill>
                            <a:schemeClr val="bg1"/>
                          </a:solidFill>
                        </a:rPr>
                        <a:t> leading to discontinuation</a:t>
                      </a:r>
                      <a:endParaRPr lang="en-CA" sz="1400" dirty="0">
                        <a:solidFill>
                          <a:schemeClr val="bg1"/>
                        </a:solidFill>
                      </a:endParaRPr>
                    </a:p>
                  </a:txBody>
                  <a:tcPr>
                    <a:solidFill>
                      <a:schemeClr val="tx2"/>
                    </a:solidFill>
                  </a:tcPr>
                </a:tc>
                <a:tc>
                  <a:txBody>
                    <a:bodyPr/>
                    <a:lstStyle/>
                    <a:p>
                      <a:pPr algn="ctr"/>
                      <a:r>
                        <a:rPr lang="en-CA" sz="1400" b="0" dirty="0" smtClean="0"/>
                        <a:t>18.3%</a:t>
                      </a:r>
                      <a:endParaRPr lang="en-CA" sz="1400" b="0" dirty="0"/>
                    </a:p>
                  </a:txBody>
                  <a:tcPr>
                    <a:solidFill>
                      <a:srgbClr val="E8EAEE"/>
                    </a:solidFill>
                  </a:tcPr>
                </a:tc>
                <a:tc>
                  <a:txBody>
                    <a:bodyPr/>
                    <a:lstStyle/>
                    <a:p>
                      <a:pPr algn="ctr"/>
                      <a:r>
                        <a:rPr lang="en-CA" sz="1400" b="0" dirty="0" smtClean="0"/>
                        <a:t>25.0%</a:t>
                      </a:r>
                      <a:endParaRPr lang="en-CA" sz="1400" b="0" dirty="0"/>
                    </a:p>
                  </a:txBody>
                  <a:tcPr/>
                </a:tc>
                <a:tc>
                  <a:txBody>
                    <a:bodyPr/>
                    <a:lstStyle/>
                    <a:p>
                      <a:pPr algn="ctr"/>
                      <a:r>
                        <a:rPr lang="en-CA" sz="1400" b="0" dirty="0" smtClean="0"/>
                        <a:t>25.4%</a:t>
                      </a:r>
                      <a:endParaRPr lang="en-CA" sz="1400" b="0" dirty="0"/>
                    </a:p>
                  </a:txBody>
                  <a:tcPr/>
                </a:tc>
              </a:tr>
              <a:tr h="144000">
                <a:tc gridSpan="4">
                  <a:txBody>
                    <a:bodyPr/>
                    <a:lstStyle/>
                    <a:p>
                      <a:endParaRPr lang="en-CA" sz="200" dirty="0"/>
                    </a:p>
                  </a:txBody>
                  <a:tcPr>
                    <a:solidFill>
                      <a:schemeClr val="tx2"/>
                    </a:solidFill>
                  </a:tcPr>
                </a:tc>
                <a:tc hMerge="1">
                  <a:txBody>
                    <a:bodyPr/>
                    <a:lstStyle/>
                    <a:p>
                      <a:pPr algn="ctr"/>
                      <a:endParaRPr lang="en-CA" sz="1400" dirty="0"/>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CA" sz="1400" dirty="0" smtClean="0"/>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CA" sz="1400" dirty="0" smtClean="0"/>
                    </a:p>
                  </a:txBody>
                  <a:tcPr/>
                </a:tc>
              </a:tr>
              <a:tr h="2743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dirty="0" smtClean="0">
                          <a:solidFill>
                            <a:schemeClr val="bg1"/>
                          </a:solidFill>
                        </a:rPr>
                        <a:t>Any skeletal-muscle related TEAE</a:t>
                      </a:r>
                      <a:r>
                        <a:rPr lang="en-CA" sz="1400" baseline="30000" dirty="0" smtClean="0">
                          <a:solidFill>
                            <a:schemeClr val="bg1"/>
                          </a:solidFill>
                        </a:rPr>
                        <a:t>‡</a:t>
                      </a:r>
                    </a:p>
                  </a:txBody>
                  <a:tcPr>
                    <a:solidFill>
                      <a:schemeClr val="tx2"/>
                    </a:solidFill>
                  </a:tcPr>
                </a:tc>
                <a:tc>
                  <a:txBody>
                    <a:bodyPr/>
                    <a:lstStyle/>
                    <a:p>
                      <a:pPr algn="ctr"/>
                      <a:r>
                        <a:rPr lang="en-CA" sz="1400" b="0" dirty="0" smtClean="0"/>
                        <a:t>32.5%</a:t>
                      </a:r>
                      <a:endParaRPr lang="en-CA" sz="1400" b="0" dirty="0"/>
                    </a:p>
                  </a:txBody>
                  <a:tcPr/>
                </a:tc>
                <a:tc>
                  <a:txBody>
                    <a:bodyPr/>
                    <a:lstStyle/>
                    <a:p>
                      <a:pPr algn="ctr"/>
                      <a:r>
                        <a:rPr lang="en-CA" sz="1400" b="0" dirty="0" smtClean="0"/>
                        <a:t>41.1%</a:t>
                      </a:r>
                      <a:endParaRPr lang="en-CA" sz="1400" b="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400" b="0" dirty="0" smtClean="0"/>
                        <a:t>46.0%</a:t>
                      </a:r>
                    </a:p>
                  </a:txBody>
                  <a:tcPr/>
                </a:tc>
              </a:tr>
              <a:tr h="274319">
                <a:tc>
                  <a:txBody>
                    <a:bodyPr/>
                    <a:lstStyle/>
                    <a:p>
                      <a:pPr marL="176213" marR="0" indent="0" algn="l" defTabSz="914400" rtl="0" eaLnBrk="1" fontAlgn="auto" latinLnBrk="0" hangingPunct="1">
                        <a:lnSpc>
                          <a:spcPct val="100000"/>
                        </a:lnSpc>
                        <a:spcBef>
                          <a:spcPts val="0"/>
                        </a:spcBef>
                        <a:spcAft>
                          <a:spcPts val="0"/>
                        </a:spcAft>
                        <a:buClrTx/>
                        <a:buSzTx/>
                        <a:buFontTx/>
                        <a:buNone/>
                        <a:tabLst/>
                        <a:defRPr/>
                      </a:pPr>
                      <a:r>
                        <a:rPr lang="en-CA" sz="1400" dirty="0" smtClean="0">
                          <a:solidFill>
                            <a:schemeClr val="bg1"/>
                          </a:solidFill>
                        </a:rPr>
                        <a:t>HR (95% CI) alirocumab vs comparator</a:t>
                      </a:r>
                    </a:p>
                  </a:txBody>
                  <a:tcPr>
                    <a:solidFill>
                      <a:schemeClr val="tx2"/>
                    </a:solidFill>
                  </a:tcPr>
                </a:tc>
                <a:tc>
                  <a:txBody>
                    <a:bodyPr/>
                    <a:lstStyle/>
                    <a:p>
                      <a:pPr algn="ctr"/>
                      <a:r>
                        <a:rPr lang="en-CA" sz="1400" b="0" dirty="0" smtClean="0"/>
                        <a:t>-</a:t>
                      </a:r>
                      <a:endParaRPr lang="en-CA" sz="1400" b="0" dirty="0"/>
                    </a:p>
                  </a:txBody>
                  <a:tcPr anchor="ctr"/>
                </a:tc>
                <a:tc>
                  <a:txBody>
                    <a:bodyPr/>
                    <a:lstStyle/>
                    <a:p>
                      <a:pPr algn="ctr"/>
                      <a:r>
                        <a:rPr lang="en-CA" sz="1400" b="0" dirty="0" smtClean="0"/>
                        <a:t>0.71 </a:t>
                      </a:r>
                      <a:br>
                        <a:rPr lang="en-CA" sz="1400" b="0" dirty="0" smtClean="0"/>
                      </a:br>
                      <a:r>
                        <a:rPr lang="en-CA" sz="1400" b="0" dirty="0" smtClean="0"/>
                        <a:t>(95% CI: 0.47 to 1.06)</a:t>
                      </a:r>
                      <a:endParaRPr lang="en-CA" sz="1400" b="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400" b="0" dirty="0" smtClean="0"/>
                        <a:t>0.61 </a:t>
                      </a:r>
                      <a:br>
                        <a:rPr lang="en-CA" sz="1400" b="0" dirty="0" smtClean="0"/>
                      </a:br>
                      <a:r>
                        <a:rPr lang="en-CA" sz="1400" b="0" dirty="0" smtClean="0"/>
                        <a:t>(95% CI: 0.38 to</a:t>
                      </a:r>
                      <a:r>
                        <a:rPr lang="en-CA" sz="1400" b="0" baseline="0" dirty="0" smtClean="0"/>
                        <a:t> 0.99)</a:t>
                      </a:r>
                      <a:endParaRPr lang="en-CA" sz="1400" b="0" dirty="0" smtClean="0"/>
                    </a:p>
                  </a:txBody>
                  <a:tcPr/>
                </a:tc>
              </a:tr>
              <a:tr h="274319">
                <a:tc>
                  <a:txBody>
                    <a:bodyPr/>
                    <a:lstStyle/>
                    <a:p>
                      <a:pPr marL="360363" marR="0" indent="0" algn="l" defTabSz="914400" rtl="0" eaLnBrk="1" fontAlgn="auto" latinLnBrk="0" hangingPunct="1">
                        <a:lnSpc>
                          <a:spcPct val="100000"/>
                        </a:lnSpc>
                        <a:spcBef>
                          <a:spcPts val="0"/>
                        </a:spcBef>
                        <a:spcAft>
                          <a:spcPts val="0"/>
                        </a:spcAft>
                        <a:buClrTx/>
                        <a:buSzTx/>
                        <a:buFontTx/>
                        <a:buNone/>
                        <a:tabLst/>
                        <a:defRPr/>
                      </a:pPr>
                      <a:r>
                        <a:rPr lang="en-CA" sz="1400" dirty="0" smtClean="0">
                          <a:solidFill>
                            <a:schemeClr val="bg1"/>
                          </a:solidFill>
                        </a:rPr>
                        <a:t>P-value vs alirocumab*</a:t>
                      </a:r>
                    </a:p>
                  </a:txBody>
                  <a:tcPr>
                    <a:solidFill>
                      <a:schemeClr val="tx2"/>
                    </a:solidFill>
                  </a:tcPr>
                </a:tc>
                <a:tc>
                  <a:txBody>
                    <a:bodyPr/>
                    <a:lstStyle/>
                    <a:p>
                      <a:pPr algn="ctr"/>
                      <a:r>
                        <a:rPr lang="en-CA" sz="1400" b="0" dirty="0" smtClean="0"/>
                        <a:t>-</a:t>
                      </a:r>
                      <a:endParaRPr lang="en-CA" sz="1400" b="0" dirty="0"/>
                    </a:p>
                  </a:txBody>
                  <a:tcPr anchor="ctr"/>
                </a:tc>
                <a:tc>
                  <a:txBody>
                    <a:bodyPr/>
                    <a:lstStyle/>
                    <a:p>
                      <a:pPr algn="ctr"/>
                      <a:r>
                        <a:rPr lang="en-CA" sz="1400" b="0" dirty="0" smtClean="0"/>
                        <a:t>0.096</a:t>
                      </a:r>
                      <a:endParaRPr lang="en-CA" sz="1400" b="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400" b="0" dirty="0" smtClean="0"/>
                        <a:t>0.042</a:t>
                      </a:r>
                    </a:p>
                  </a:txBody>
                  <a:tcPr/>
                </a:tc>
              </a:tr>
              <a:tr h="2743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dirty="0" smtClean="0">
                          <a:solidFill>
                            <a:schemeClr val="bg1"/>
                          </a:solidFill>
                        </a:rPr>
                        <a:t>Skeletal-muscle related TEAE leading</a:t>
                      </a:r>
                      <a:r>
                        <a:rPr lang="en-CA" sz="1400" baseline="0" dirty="0" smtClean="0">
                          <a:solidFill>
                            <a:schemeClr val="bg1"/>
                          </a:solidFill>
                        </a:rPr>
                        <a:t> to discontinuation</a:t>
                      </a:r>
                      <a:endParaRPr lang="en-CA" sz="1400" dirty="0" smtClean="0">
                        <a:solidFill>
                          <a:schemeClr val="bg1"/>
                        </a:solidFill>
                      </a:endParaRPr>
                    </a:p>
                  </a:txBody>
                  <a:tcPr>
                    <a:solidFill>
                      <a:schemeClr val="tx2"/>
                    </a:solidFill>
                  </a:tcPr>
                </a:tc>
                <a:tc>
                  <a:txBody>
                    <a:bodyPr/>
                    <a:lstStyle/>
                    <a:p>
                      <a:pPr algn="ctr"/>
                      <a:r>
                        <a:rPr lang="en-CA" sz="1400" b="0" dirty="0" smtClean="0"/>
                        <a:t>15.9%</a:t>
                      </a:r>
                      <a:endParaRPr lang="en-CA" sz="1400" b="0" dirty="0"/>
                    </a:p>
                  </a:txBody>
                  <a:tcPr anchor="ctr"/>
                </a:tc>
                <a:tc>
                  <a:txBody>
                    <a:bodyPr/>
                    <a:lstStyle/>
                    <a:p>
                      <a:pPr algn="ctr"/>
                      <a:r>
                        <a:rPr lang="en-CA" sz="1400" b="0" dirty="0" smtClean="0"/>
                        <a:t>20.2%</a:t>
                      </a:r>
                      <a:endParaRPr lang="en-CA" sz="1400" b="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400" b="0" dirty="0" smtClean="0"/>
                        <a:t>22.2%</a:t>
                      </a:r>
                    </a:p>
                  </a:txBody>
                  <a:tcPr anchor="ctr"/>
                </a:tc>
              </a:tr>
              <a:tr h="274319">
                <a:tc>
                  <a:txBody>
                    <a:bodyPr/>
                    <a:lstStyle/>
                    <a:p>
                      <a:pPr marL="176213" marR="0" indent="0" algn="l" defTabSz="914400" rtl="0" eaLnBrk="1" fontAlgn="auto" latinLnBrk="0" hangingPunct="1">
                        <a:lnSpc>
                          <a:spcPct val="100000"/>
                        </a:lnSpc>
                        <a:spcBef>
                          <a:spcPts val="0"/>
                        </a:spcBef>
                        <a:spcAft>
                          <a:spcPts val="0"/>
                        </a:spcAft>
                        <a:buClrTx/>
                        <a:buSzTx/>
                        <a:buFontTx/>
                        <a:buNone/>
                        <a:tabLst/>
                        <a:defRPr/>
                      </a:pPr>
                      <a:r>
                        <a:rPr lang="en-CA" sz="1400" dirty="0" smtClean="0">
                          <a:solidFill>
                            <a:schemeClr val="bg1"/>
                          </a:solidFill>
                        </a:rPr>
                        <a:t>HR (95% CI)</a:t>
                      </a:r>
                      <a:r>
                        <a:rPr lang="en-CA" sz="1400" baseline="0" dirty="0" smtClean="0">
                          <a:solidFill>
                            <a:schemeClr val="bg1"/>
                          </a:solidFill>
                        </a:rPr>
                        <a:t> alirocumab vs comparator</a:t>
                      </a:r>
                      <a:endParaRPr lang="en-CA" sz="1400" dirty="0" smtClean="0">
                        <a:solidFill>
                          <a:schemeClr val="bg1"/>
                        </a:solidFill>
                      </a:endParaRPr>
                    </a:p>
                  </a:txBody>
                  <a:tcPr>
                    <a:solidFill>
                      <a:schemeClr val="tx2"/>
                    </a:solidFill>
                  </a:tcPr>
                </a:tc>
                <a:tc>
                  <a:txBody>
                    <a:bodyPr/>
                    <a:lstStyle/>
                    <a:p>
                      <a:pPr algn="ctr"/>
                      <a:r>
                        <a:rPr lang="en-CA" sz="1400" b="0" dirty="0" smtClean="0"/>
                        <a:t>-</a:t>
                      </a:r>
                      <a:endParaRPr lang="en-CA" sz="1400" b="0" dirty="0"/>
                    </a:p>
                  </a:txBody>
                  <a:tcPr anchor="ctr"/>
                </a:tc>
                <a:tc>
                  <a:txBody>
                    <a:bodyPr/>
                    <a:lstStyle/>
                    <a:p>
                      <a:pPr algn="ctr"/>
                      <a:r>
                        <a:rPr lang="en-CA" sz="1400" b="0" dirty="0" smtClean="0"/>
                        <a:t>0.78 </a:t>
                      </a:r>
                      <a:br>
                        <a:rPr lang="en-CA" sz="1400" b="0" dirty="0" smtClean="0"/>
                      </a:br>
                      <a:r>
                        <a:rPr lang="en-CA" sz="1400" b="0" dirty="0" smtClean="0"/>
                        <a:t>(95% CI: 0.43 to 1.41)</a:t>
                      </a:r>
                      <a:endParaRPr lang="en-CA" sz="1400" b="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400" b="0" dirty="0" smtClean="0"/>
                        <a:t>0.67 </a:t>
                      </a:r>
                      <a:br>
                        <a:rPr lang="en-CA" sz="1400" b="0" dirty="0" smtClean="0"/>
                      </a:br>
                      <a:r>
                        <a:rPr lang="en-CA" sz="1400" b="0" dirty="0" smtClean="0"/>
                        <a:t>(95% CI: 0.34 to 1.32)</a:t>
                      </a:r>
                    </a:p>
                  </a:txBody>
                  <a:tcPr/>
                </a:tc>
              </a:tr>
              <a:tr h="274319">
                <a:tc>
                  <a:txBody>
                    <a:bodyPr/>
                    <a:lstStyle/>
                    <a:p>
                      <a:pPr marL="360363" marR="0" indent="0" algn="l" defTabSz="914400" rtl="0" eaLnBrk="1" fontAlgn="auto" latinLnBrk="0" hangingPunct="1">
                        <a:lnSpc>
                          <a:spcPct val="100000"/>
                        </a:lnSpc>
                        <a:spcBef>
                          <a:spcPts val="0"/>
                        </a:spcBef>
                        <a:spcAft>
                          <a:spcPts val="0"/>
                        </a:spcAft>
                        <a:buClrTx/>
                        <a:buSzTx/>
                        <a:buFontTx/>
                        <a:buNone/>
                        <a:tabLst/>
                        <a:defRPr/>
                      </a:pPr>
                      <a:r>
                        <a:rPr lang="en-CA" sz="1400" dirty="0" smtClean="0">
                          <a:solidFill>
                            <a:schemeClr val="bg1"/>
                          </a:solidFill>
                        </a:rPr>
                        <a:t>P-value vs alirocumab*</a:t>
                      </a:r>
                    </a:p>
                  </a:txBody>
                  <a:tcPr>
                    <a:solidFill>
                      <a:schemeClr val="tx2"/>
                    </a:solidFill>
                  </a:tcPr>
                </a:tc>
                <a:tc>
                  <a:txBody>
                    <a:bodyPr/>
                    <a:lstStyle/>
                    <a:p>
                      <a:pPr algn="ctr"/>
                      <a:r>
                        <a:rPr lang="en-CA" sz="1400" b="0" dirty="0" smtClean="0"/>
                        <a:t>-</a:t>
                      </a:r>
                      <a:endParaRPr lang="en-CA" sz="1400" b="0" dirty="0"/>
                    </a:p>
                  </a:txBody>
                  <a:tcPr anchor="ctr"/>
                </a:tc>
                <a:tc>
                  <a:txBody>
                    <a:bodyPr/>
                    <a:lstStyle/>
                    <a:p>
                      <a:pPr algn="ctr"/>
                      <a:r>
                        <a:rPr lang="en-CA" sz="1400" b="0" dirty="0" smtClean="0"/>
                        <a:t>0.409</a:t>
                      </a:r>
                      <a:endParaRPr lang="en-CA" sz="1400" b="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400" b="0" dirty="0" smtClean="0"/>
                        <a:t>0.240</a:t>
                      </a:r>
                    </a:p>
                  </a:txBody>
                  <a:tcPr/>
                </a:tc>
              </a:tr>
            </a:tbl>
          </a:graphicData>
        </a:graphic>
      </p:graphicFrame>
    </p:spTree>
    <p:extLst>
      <p:ext uri="{BB962C8B-B14F-4D97-AF65-F5344CB8AC3E}">
        <p14:creationId xmlns:p14="http://schemas.microsoft.com/office/powerpoint/2010/main" val="10700008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TextBox 115"/>
          <p:cNvSpPr txBox="1"/>
          <p:nvPr/>
        </p:nvSpPr>
        <p:spPr>
          <a:xfrm>
            <a:off x="1799628" y="2425831"/>
            <a:ext cx="1381125" cy="276999"/>
          </a:xfrm>
          <a:prstGeom prst="rect">
            <a:avLst/>
          </a:prstGeom>
          <a:noFill/>
        </p:spPr>
        <p:txBody>
          <a:bodyPr wrap="square" rtlCol="0">
            <a:spAutoFit/>
          </a:bodyPr>
          <a:lstStyle/>
          <a:p>
            <a:r>
              <a:rPr lang="en-CA" sz="1200" b="1" dirty="0" smtClean="0">
                <a:solidFill>
                  <a:schemeClr val="accent6"/>
                </a:solidFill>
              </a:rPr>
              <a:t>Alirocumab</a:t>
            </a:r>
            <a:endParaRPr lang="en-CA" sz="1200" b="1" dirty="0">
              <a:solidFill>
                <a:schemeClr val="accent6"/>
              </a:solidFill>
            </a:endParaRPr>
          </a:p>
        </p:txBody>
      </p:sp>
      <p:cxnSp>
        <p:nvCxnSpPr>
          <p:cNvPr id="117" name="Straight Connector 116"/>
          <p:cNvCxnSpPr/>
          <p:nvPr/>
        </p:nvCxnSpPr>
        <p:spPr>
          <a:xfrm>
            <a:off x="1560512" y="2560361"/>
            <a:ext cx="239116"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47" name="Rectangle 146"/>
          <p:cNvSpPr/>
          <p:nvPr/>
        </p:nvSpPr>
        <p:spPr>
          <a:xfrm>
            <a:off x="1358503" y="1425243"/>
            <a:ext cx="6994922" cy="428486"/>
          </a:xfrm>
          <a:prstGeom prst="rect">
            <a:avLst/>
          </a:prstGeom>
          <a:ln w="57150">
            <a:noFill/>
          </a:ln>
          <a:effectLst>
            <a:outerShdw blurRad="50800" dist="38100" dir="5400000" algn="t" rotWithShape="0">
              <a:prstClr val="black">
                <a:alpha val="40000"/>
              </a:prstClr>
            </a:outerShdw>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CA"/>
          </a:p>
        </p:txBody>
      </p:sp>
      <p:sp>
        <p:nvSpPr>
          <p:cNvPr id="4" name="Title 3"/>
          <p:cNvSpPr>
            <a:spLocks noGrp="1"/>
          </p:cNvSpPr>
          <p:nvPr>
            <p:ph type="title"/>
          </p:nvPr>
        </p:nvSpPr>
        <p:spPr/>
        <p:txBody>
          <a:bodyPr/>
          <a:lstStyle/>
          <a:p>
            <a:r>
              <a:rPr lang="en-CA" dirty="0">
                <a:solidFill>
                  <a:schemeClr val="accent2"/>
                </a:solidFill>
              </a:rPr>
              <a:t>ALTERNATIVE: </a:t>
            </a:r>
            <a:r>
              <a:rPr lang="en-CA" dirty="0" smtClean="0"/>
              <a:t>Fewer Skeletal Muscle AEs with Alirocumab than with Atorvastatin</a:t>
            </a:r>
            <a:endParaRPr lang="en-CA" dirty="0"/>
          </a:p>
        </p:txBody>
      </p:sp>
      <p:sp>
        <p:nvSpPr>
          <p:cNvPr id="5" name="Content Placeholder 4"/>
          <p:cNvSpPr>
            <a:spLocks noGrp="1"/>
          </p:cNvSpPr>
          <p:nvPr>
            <p:ph idx="1"/>
          </p:nvPr>
        </p:nvSpPr>
        <p:spPr>
          <a:xfrm>
            <a:off x="2140933" y="1417153"/>
            <a:ext cx="5329227" cy="415756"/>
          </a:xfrm>
        </p:spPr>
        <p:txBody>
          <a:bodyPr/>
          <a:lstStyle/>
          <a:p>
            <a:pPr marL="0" indent="0" algn="ctr">
              <a:buNone/>
            </a:pPr>
            <a:r>
              <a:rPr lang="en-CA" sz="1800" dirty="0" smtClean="0">
                <a:solidFill>
                  <a:schemeClr val="bg1"/>
                </a:solidFill>
              </a:rPr>
              <a:t>Kaplan-Meier estimates for time to first skeletal muscle event</a:t>
            </a:r>
            <a:r>
              <a:rPr lang="en-CA" sz="1800" baseline="30000" dirty="0" smtClean="0">
                <a:solidFill>
                  <a:schemeClr val="bg1"/>
                </a:solidFill>
              </a:rPr>
              <a:t>†</a:t>
            </a:r>
            <a:endParaRPr lang="en-CA" sz="1800" baseline="30000" dirty="0">
              <a:solidFill>
                <a:schemeClr val="bg1"/>
              </a:solidFill>
            </a:endParaRPr>
          </a:p>
        </p:txBody>
      </p:sp>
      <p:sp>
        <p:nvSpPr>
          <p:cNvPr id="6" name="Text Placeholder 5"/>
          <p:cNvSpPr>
            <a:spLocks noGrp="1"/>
          </p:cNvSpPr>
          <p:nvPr>
            <p:ph type="body" sz="quarter" idx="13"/>
          </p:nvPr>
        </p:nvSpPr>
        <p:spPr/>
        <p:txBody>
          <a:bodyPr/>
          <a:lstStyle/>
          <a:p>
            <a:pPr>
              <a:spcBef>
                <a:spcPts val="0"/>
              </a:spcBef>
              <a:spcAft>
                <a:spcPts val="0"/>
              </a:spcAft>
            </a:pPr>
            <a:r>
              <a:rPr lang="en-CA" baseline="30000" dirty="0" smtClean="0"/>
              <a:t>†</a:t>
            </a:r>
            <a:r>
              <a:rPr lang="en-CA" dirty="0" smtClean="0"/>
              <a:t>Pre-define category including myalgia, muscle spasms, muscular weakness, musculoskeletal stiffness, muscle fatigue. </a:t>
            </a:r>
          </a:p>
          <a:p>
            <a:pPr>
              <a:spcBef>
                <a:spcPts val="0"/>
              </a:spcBef>
              <a:spcAft>
                <a:spcPts val="0"/>
              </a:spcAft>
            </a:pPr>
            <a:r>
              <a:rPr lang="en-CA" dirty="0" smtClean="0"/>
              <a:t>ALI, alirocumab; ATV, atorvastatin; EZE, ezetimibe.</a:t>
            </a:r>
          </a:p>
          <a:p>
            <a:pPr>
              <a:spcBef>
                <a:spcPts val="0"/>
              </a:spcBef>
              <a:spcAft>
                <a:spcPts val="0"/>
              </a:spcAft>
            </a:pPr>
            <a:endParaRPr lang="en-CA" dirty="0" smtClean="0"/>
          </a:p>
          <a:p>
            <a:pPr>
              <a:spcBef>
                <a:spcPts val="0"/>
              </a:spcBef>
              <a:spcAft>
                <a:spcPts val="0"/>
              </a:spcAft>
            </a:pPr>
            <a:r>
              <a:rPr lang="en-CA" dirty="0"/>
              <a:t>Adapted from Moriarty P, et al. </a:t>
            </a:r>
            <a:r>
              <a:rPr lang="en-CA" i="1" dirty="0"/>
              <a:t>J </a:t>
            </a:r>
            <a:r>
              <a:rPr lang="en-CA" i="1" dirty="0" err="1"/>
              <a:t>Clin</a:t>
            </a:r>
            <a:r>
              <a:rPr lang="en-CA" i="1" dirty="0"/>
              <a:t> </a:t>
            </a:r>
            <a:r>
              <a:rPr lang="en-CA" i="1" dirty="0" err="1"/>
              <a:t>Lipidology</a:t>
            </a:r>
            <a:r>
              <a:rPr lang="en-CA" dirty="0"/>
              <a:t>. 2016;9(6):758-769. </a:t>
            </a:r>
            <a:endParaRPr lang="en-CA" dirty="0" smtClean="0"/>
          </a:p>
          <a:p>
            <a:pPr>
              <a:spcBef>
                <a:spcPts val="0"/>
              </a:spcBef>
              <a:spcAft>
                <a:spcPts val="0"/>
              </a:spcAft>
            </a:pPr>
            <a:r>
              <a:rPr lang="en-CA" dirty="0" smtClean="0"/>
              <a:t>Mancini </a:t>
            </a:r>
            <a:r>
              <a:rPr lang="en-CA" dirty="0"/>
              <a:t>et al, DOI: </a:t>
            </a:r>
            <a:r>
              <a:rPr lang="en-CA" dirty="0">
                <a:hlinkClick r:id="rId2"/>
              </a:rPr>
              <a:t>http://</a:t>
            </a:r>
            <a:r>
              <a:rPr lang="en-CA" dirty="0" smtClean="0">
                <a:hlinkClick r:id="rId2"/>
              </a:rPr>
              <a:t>dx.doi.org/10.1016/j.cjca.2016.01.003</a:t>
            </a:r>
            <a:endParaRPr lang="en-CA" dirty="0"/>
          </a:p>
        </p:txBody>
      </p:sp>
      <p:sp>
        <p:nvSpPr>
          <p:cNvPr id="8" name="TextBox 7"/>
          <p:cNvSpPr txBox="1"/>
          <p:nvPr/>
        </p:nvSpPr>
        <p:spPr>
          <a:xfrm>
            <a:off x="4346971" y="5512632"/>
            <a:ext cx="1381125" cy="307777"/>
          </a:xfrm>
          <a:prstGeom prst="rect">
            <a:avLst/>
          </a:prstGeom>
          <a:noFill/>
        </p:spPr>
        <p:txBody>
          <a:bodyPr wrap="square" rtlCol="0">
            <a:spAutoFit/>
          </a:bodyPr>
          <a:lstStyle/>
          <a:p>
            <a:pPr algn="ctr"/>
            <a:r>
              <a:rPr lang="en-CA" sz="1400" b="1" dirty="0" smtClean="0">
                <a:solidFill>
                  <a:schemeClr val="accent6"/>
                </a:solidFill>
              </a:rPr>
              <a:t>Week</a:t>
            </a:r>
            <a:endParaRPr lang="en-CA" sz="1400" b="1" dirty="0">
              <a:solidFill>
                <a:schemeClr val="accent6"/>
              </a:solidFill>
            </a:endParaRPr>
          </a:p>
        </p:txBody>
      </p:sp>
      <p:sp>
        <p:nvSpPr>
          <p:cNvPr id="9" name="TextBox 8"/>
          <p:cNvSpPr txBox="1"/>
          <p:nvPr/>
        </p:nvSpPr>
        <p:spPr>
          <a:xfrm rot="16200000">
            <a:off x="-684542" y="3354912"/>
            <a:ext cx="2742055" cy="307777"/>
          </a:xfrm>
          <a:prstGeom prst="rect">
            <a:avLst/>
          </a:prstGeom>
          <a:noFill/>
        </p:spPr>
        <p:txBody>
          <a:bodyPr wrap="square" rtlCol="0">
            <a:spAutoFit/>
          </a:bodyPr>
          <a:lstStyle/>
          <a:p>
            <a:pPr algn="ctr"/>
            <a:r>
              <a:rPr lang="en-CA" sz="1400" b="1" dirty="0" smtClean="0">
                <a:solidFill>
                  <a:schemeClr val="accent6"/>
                </a:solidFill>
              </a:rPr>
              <a:t>Cumulative probability of event</a:t>
            </a:r>
            <a:endParaRPr lang="en-CA" sz="1400" b="1" dirty="0">
              <a:solidFill>
                <a:schemeClr val="accent6"/>
              </a:solidFill>
            </a:endParaRPr>
          </a:p>
        </p:txBody>
      </p:sp>
      <p:cxnSp>
        <p:nvCxnSpPr>
          <p:cNvPr id="11" name="Straight Connector 10"/>
          <p:cNvCxnSpPr/>
          <p:nvPr/>
        </p:nvCxnSpPr>
        <p:spPr>
          <a:xfrm>
            <a:off x="1385093" y="1946275"/>
            <a:ext cx="0" cy="3350098"/>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11275" y="1946275"/>
            <a:ext cx="88106"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296987" y="4828341"/>
            <a:ext cx="88106"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385093" y="5284466"/>
            <a:ext cx="7304882"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647381" y="5296373"/>
            <a:ext cx="0" cy="80962"/>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667249" y="5296373"/>
            <a:ext cx="0" cy="80962"/>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6168231" y="5296373"/>
            <a:ext cx="0" cy="80962"/>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6919912" y="5296373"/>
            <a:ext cx="0" cy="80962"/>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7672387" y="5296373"/>
            <a:ext cx="0" cy="80962"/>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4461091" y="5340735"/>
            <a:ext cx="380782" cy="307777"/>
          </a:xfrm>
          <a:prstGeom prst="rect">
            <a:avLst/>
          </a:prstGeom>
          <a:noFill/>
        </p:spPr>
        <p:txBody>
          <a:bodyPr wrap="square" rtlCol="0">
            <a:spAutoFit/>
          </a:bodyPr>
          <a:lstStyle/>
          <a:p>
            <a:pPr algn="ctr"/>
            <a:r>
              <a:rPr lang="en-CA" sz="1400" dirty="0" smtClean="0">
                <a:solidFill>
                  <a:schemeClr val="accent6"/>
                </a:solidFill>
              </a:rPr>
              <a:t>16</a:t>
            </a:r>
            <a:endParaRPr lang="en-CA" sz="1400" dirty="0">
              <a:solidFill>
                <a:schemeClr val="accent6"/>
              </a:solidFill>
            </a:endParaRPr>
          </a:p>
        </p:txBody>
      </p:sp>
      <p:sp>
        <p:nvSpPr>
          <p:cNvPr id="36" name="TextBox 35"/>
          <p:cNvSpPr txBox="1"/>
          <p:nvPr/>
        </p:nvSpPr>
        <p:spPr>
          <a:xfrm>
            <a:off x="2221719" y="5340735"/>
            <a:ext cx="380782" cy="307777"/>
          </a:xfrm>
          <a:prstGeom prst="rect">
            <a:avLst/>
          </a:prstGeom>
          <a:noFill/>
        </p:spPr>
        <p:txBody>
          <a:bodyPr wrap="square" rtlCol="0">
            <a:spAutoFit/>
          </a:bodyPr>
          <a:lstStyle/>
          <a:p>
            <a:pPr algn="ctr"/>
            <a:r>
              <a:rPr lang="en-CA" sz="1400" dirty="0">
                <a:solidFill>
                  <a:schemeClr val="accent6"/>
                </a:solidFill>
              </a:rPr>
              <a:t>4</a:t>
            </a:r>
          </a:p>
        </p:txBody>
      </p:sp>
      <p:sp>
        <p:nvSpPr>
          <p:cNvPr id="39" name="TextBox 38"/>
          <p:cNvSpPr txBox="1"/>
          <p:nvPr/>
        </p:nvSpPr>
        <p:spPr>
          <a:xfrm>
            <a:off x="813591" y="5004824"/>
            <a:ext cx="491334" cy="307777"/>
          </a:xfrm>
          <a:prstGeom prst="rect">
            <a:avLst/>
          </a:prstGeom>
          <a:noFill/>
        </p:spPr>
        <p:txBody>
          <a:bodyPr wrap="square" rtlCol="0">
            <a:spAutoFit/>
          </a:bodyPr>
          <a:lstStyle/>
          <a:p>
            <a:pPr algn="r"/>
            <a:r>
              <a:rPr lang="en-CA" sz="1400" dirty="0" smtClean="0">
                <a:solidFill>
                  <a:schemeClr val="accent6"/>
                </a:solidFill>
              </a:rPr>
              <a:t>0.00</a:t>
            </a:r>
            <a:endParaRPr lang="en-CA" sz="1400" dirty="0">
              <a:solidFill>
                <a:schemeClr val="accent6"/>
              </a:solidFill>
            </a:endParaRPr>
          </a:p>
        </p:txBody>
      </p:sp>
      <p:sp>
        <p:nvSpPr>
          <p:cNvPr id="130" name="TextBox 129"/>
          <p:cNvSpPr txBox="1"/>
          <p:nvPr/>
        </p:nvSpPr>
        <p:spPr>
          <a:xfrm>
            <a:off x="2533456" y="4333913"/>
            <a:ext cx="4511865" cy="738664"/>
          </a:xfrm>
          <a:prstGeom prst="rect">
            <a:avLst/>
          </a:prstGeom>
          <a:noFill/>
        </p:spPr>
        <p:txBody>
          <a:bodyPr wrap="square" rtlCol="0">
            <a:spAutoFit/>
          </a:bodyPr>
          <a:lstStyle/>
          <a:p>
            <a:r>
              <a:rPr lang="en-CA" sz="1400" b="1" dirty="0" smtClean="0">
                <a:solidFill>
                  <a:schemeClr val="accent6"/>
                </a:solidFill>
              </a:rPr>
              <a:t>Cox model analysis:</a:t>
            </a:r>
          </a:p>
          <a:p>
            <a:r>
              <a:rPr lang="en-CA" sz="1400" b="1" dirty="0" smtClean="0">
                <a:solidFill>
                  <a:schemeClr val="accent6"/>
                </a:solidFill>
              </a:rPr>
              <a:t>HR ALI vs ATV = 0.61 (95% CI: 0.38 to 0.99), nominal P=0.042</a:t>
            </a:r>
          </a:p>
          <a:p>
            <a:r>
              <a:rPr lang="en-CA" sz="1400" b="1" dirty="0" smtClean="0">
                <a:solidFill>
                  <a:schemeClr val="accent6"/>
                </a:solidFill>
              </a:rPr>
              <a:t>HR ALI vs EZE = 0.71 (95% CI: 0.47 to 1.06), nominal P=0.096</a:t>
            </a:r>
            <a:endParaRPr lang="en-CA" sz="1400" b="1" dirty="0">
              <a:solidFill>
                <a:schemeClr val="accent6"/>
              </a:solidFill>
            </a:endParaRPr>
          </a:p>
        </p:txBody>
      </p:sp>
      <p:sp>
        <p:nvSpPr>
          <p:cNvPr id="141" name="TextBox 140"/>
          <p:cNvSpPr txBox="1"/>
          <p:nvPr/>
        </p:nvSpPr>
        <p:spPr>
          <a:xfrm>
            <a:off x="1799628" y="1977797"/>
            <a:ext cx="1381125" cy="276999"/>
          </a:xfrm>
          <a:prstGeom prst="rect">
            <a:avLst/>
          </a:prstGeom>
          <a:noFill/>
        </p:spPr>
        <p:txBody>
          <a:bodyPr wrap="square" rtlCol="0">
            <a:spAutoFit/>
          </a:bodyPr>
          <a:lstStyle/>
          <a:p>
            <a:r>
              <a:rPr lang="en-CA" sz="1200" b="1" dirty="0" smtClean="0">
                <a:solidFill>
                  <a:schemeClr val="accent6"/>
                </a:solidFill>
              </a:rPr>
              <a:t>Atorvastatin</a:t>
            </a:r>
            <a:endParaRPr lang="en-CA" sz="1200" b="1" dirty="0">
              <a:solidFill>
                <a:schemeClr val="accent6"/>
              </a:solidFill>
            </a:endParaRPr>
          </a:p>
        </p:txBody>
      </p:sp>
      <p:cxnSp>
        <p:nvCxnSpPr>
          <p:cNvPr id="143" name="Straight Connector 142"/>
          <p:cNvCxnSpPr/>
          <p:nvPr/>
        </p:nvCxnSpPr>
        <p:spPr>
          <a:xfrm>
            <a:off x="1560512" y="2130025"/>
            <a:ext cx="239116"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14" name="TextBox 113"/>
          <p:cNvSpPr txBox="1"/>
          <p:nvPr/>
        </p:nvSpPr>
        <p:spPr>
          <a:xfrm>
            <a:off x="1799628" y="2208250"/>
            <a:ext cx="1381125" cy="276999"/>
          </a:xfrm>
          <a:prstGeom prst="rect">
            <a:avLst/>
          </a:prstGeom>
          <a:noFill/>
        </p:spPr>
        <p:txBody>
          <a:bodyPr wrap="square" rtlCol="0">
            <a:spAutoFit/>
          </a:bodyPr>
          <a:lstStyle/>
          <a:p>
            <a:r>
              <a:rPr lang="en-CA" sz="1200" b="1" dirty="0" smtClean="0">
                <a:solidFill>
                  <a:schemeClr val="accent6"/>
                </a:solidFill>
              </a:rPr>
              <a:t>Ezetimibe</a:t>
            </a:r>
            <a:endParaRPr lang="en-CA" sz="1200" b="1" dirty="0">
              <a:solidFill>
                <a:schemeClr val="accent6"/>
              </a:solidFill>
            </a:endParaRPr>
          </a:p>
        </p:txBody>
      </p:sp>
      <p:cxnSp>
        <p:nvCxnSpPr>
          <p:cNvPr id="115" name="Straight Connector 114"/>
          <p:cNvCxnSpPr/>
          <p:nvPr/>
        </p:nvCxnSpPr>
        <p:spPr>
          <a:xfrm>
            <a:off x="1560512" y="2345910"/>
            <a:ext cx="239116" cy="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25" name="TextBox 124"/>
          <p:cNvSpPr txBox="1"/>
          <p:nvPr/>
        </p:nvSpPr>
        <p:spPr>
          <a:xfrm>
            <a:off x="761031" y="1838941"/>
            <a:ext cx="540085" cy="307777"/>
          </a:xfrm>
          <a:prstGeom prst="rect">
            <a:avLst/>
          </a:prstGeom>
          <a:noFill/>
        </p:spPr>
        <p:txBody>
          <a:bodyPr wrap="square" rtlCol="0">
            <a:spAutoFit/>
          </a:bodyPr>
          <a:lstStyle/>
          <a:p>
            <a:pPr algn="r"/>
            <a:r>
              <a:rPr lang="en-CA" sz="1400" dirty="0" smtClean="0">
                <a:solidFill>
                  <a:schemeClr val="accent6"/>
                </a:solidFill>
              </a:rPr>
              <a:t>0.50</a:t>
            </a:r>
            <a:endParaRPr lang="en-CA" sz="1400" dirty="0">
              <a:solidFill>
                <a:schemeClr val="accent6"/>
              </a:solidFill>
            </a:endParaRPr>
          </a:p>
        </p:txBody>
      </p:sp>
      <p:cxnSp>
        <p:nvCxnSpPr>
          <p:cNvPr id="127" name="Straight Connector 126"/>
          <p:cNvCxnSpPr/>
          <p:nvPr/>
        </p:nvCxnSpPr>
        <p:spPr>
          <a:xfrm>
            <a:off x="1311275" y="2286000"/>
            <a:ext cx="88106"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1311275" y="2609850"/>
            <a:ext cx="88106"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a:off x="1311275" y="2930525"/>
            <a:ext cx="88106"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a:off x="1311275" y="3244850"/>
            <a:ext cx="88106"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a:off x="1311275" y="3556000"/>
            <a:ext cx="88106"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a:off x="1311275" y="3873500"/>
            <a:ext cx="88106"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a:off x="1311275" y="4200525"/>
            <a:ext cx="88106"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a:off x="1311275" y="4521200"/>
            <a:ext cx="88106"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a:off x="1296987" y="5170166"/>
            <a:ext cx="88106"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
        <p:nvSpPr>
          <p:cNvPr id="153" name="TextBox 152"/>
          <p:cNvSpPr txBox="1"/>
          <p:nvPr/>
        </p:nvSpPr>
        <p:spPr>
          <a:xfrm>
            <a:off x="761031" y="2137773"/>
            <a:ext cx="540085" cy="307777"/>
          </a:xfrm>
          <a:prstGeom prst="rect">
            <a:avLst/>
          </a:prstGeom>
          <a:noFill/>
        </p:spPr>
        <p:txBody>
          <a:bodyPr wrap="square" rtlCol="0">
            <a:spAutoFit/>
          </a:bodyPr>
          <a:lstStyle/>
          <a:p>
            <a:pPr algn="r"/>
            <a:r>
              <a:rPr lang="en-CA" sz="1400" dirty="0" smtClean="0">
                <a:solidFill>
                  <a:schemeClr val="accent6"/>
                </a:solidFill>
              </a:rPr>
              <a:t>0.45</a:t>
            </a:r>
            <a:endParaRPr lang="en-CA" sz="1400" dirty="0">
              <a:solidFill>
                <a:schemeClr val="accent6"/>
              </a:solidFill>
            </a:endParaRPr>
          </a:p>
        </p:txBody>
      </p:sp>
      <p:sp>
        <p:nvSpPr>
          <p:cNvPr id="154" name="TextBox 153"/>
          <p:cNvSpPr txBox="1"/>
          <p:nvPr/>
        </p:nvSpPr>
        <p:spPr>
          <a:xfrm>
            <a:off x="761031" y="2455961"/>
            <a:ext cx="540085" cy="307777"/>
          </a:xfrm>
          <a:prstGeom prst="rect">
            <a:avLst/>
          </a:prstGeom>
          <a:noFill/>
        </p:spPr>
        <p:txBody>
          <a:bodyPr wrap="square" rtlCol="0">
            <a:spAutoFit/>
          </a:bodyPr>
          <a:lstStyle/>
          <a:p>
            <a:pPr algn="r"/>
            <a:r>
              <a:rPr lang="en-CA" sz="1400" dirty="0" smtClean="0">
                <a:solidFill>
                  <a:schemeClr val="accent6"/>
                </a:solidFill>
              </a:rPr>
              <a:t>0.40</a:t>
            </a:r>
            <a:endParaRPr lang="en-CA" sz="1400" dirty="0">
              <a:solidFill>
                <a:schemeClr val="accent6"/>
              </a:solidFill>
            </a:endParaRPr>
          </a:p>
        </p:txBody>
      </p:sp>
      <p:sp>
        <p:nvSpPr>
          <p:cNvPr id="155" name="TextBox 154"/>
          <p:cNvSpPr txBox="1"/>
          <p:nvPr/>
        </p:nvSpPr>
        <p:spPr>
          <a:xfrm>
            <a:off x="761031" y="2779368"/>
            <a:ext cx="540085" cy="307777"/>
          </a:xfrm>
          <a:prstGeom prst="rect">
            <a:avLst/>
          </a:prstGeom>
          <a:noFill/>
        </p:spPr>
        <p:txBody>
          <a:bodyPr wrap="square" rtlCol="0">
            <a:spAutoFit/>
          </a:bodyPr>
          <a:lstStyle/>
          <a:p>
            <a:pPr algn="r"/>
            <a:r>
              <a:rPr lang="en-CA" sz="1400" dirty="0" smtClean="0">
                <a:solidFill>
                  <a:schemeClr val="accent6"/>
                </a:solidFill>
              </a:rPr>
              <a:t>0.35</a:t>
            </a:r>
            <a:endParaRPr lang="en-CA" sz="1400" dirty="0">
              <a:solidFill>
                <a:schemeClr val="accent6"/>
              </a:solidFill>
            </a:endParaRPr>
          </a:p>
        </p:txBody>
      </p:sp>
      <p:sp>
        <p:nvSpPr>
          <p:cNvPr id="156" name="TextBox 155"/>
          <p:cNvSpPr txBox="1"/>
          <p:nvPr/>
        </p:nvSpPr>
        <p:spPr>
          <a:xfrm>
            <a:off x="761031" y="3098598"/>
            <a:ext cx="540085" cy="307777"/>
          </a:xfrm>
          <a:prstGeom prst="rect">
            <a:avLst/>
          </a:prstGeom>
          <a:noFill/>
        </p:spPr>
        <p:txBody>
          <a:bodyPr wrap="square" rtlCol="0">
            <a:spAutoFit/>
          </a:bodyPr>
          <a:lstStyle/>
          <a:p>
            <a:pPr algn="r"/>
            <a:r>
              <a:rPr lang="en-CA" sz="1400" dirty="0" smtClean="0">
                <a:solidFill>
                  <a:schemeClr val="accent6"/>
                </a:solidFill>
              </a:rPr>
              <a:t>0.30</a:t>
            </a:r>
            <a:endParaRPr lang="en-CA" sz="1400" dirty="0">
              <a:solidFill>
                <a:schemeClr val="accent6"/>
              </a:solidFill>
            </a:endParaRPr>
          </a:p>
        </p:txBody>
      </p:sp>
      <p:sp>
        <p:nvSpPr>
          <p:cNvPr id="157" name="TextBox 156"/>
          <p:cNvSpPr txBox="1"/>
          <p:nvPr/>
        </p:nvSpPr>
        <p:spPr>
          <a:xfrm>
            <a:off x="761031" y="3397691"/>
            <a:ext cx="540085" cy="307777"/>
          </a:xfrm>
          <a:prstGeom prst="rect">
            <a:avLst/>
          </a:prstGeom>
          <a:noFill/>
        </p:spPr>
        <p:txBody>
          <a:bodyPr wrap="square" rtlCol="0">
            <a:spAutoFit/>
          </a:bodyPr>
          <a:lstStyle/>
          <a:p>
            <a:pPr algn="r"/>
            <a:r>
              <a:rPr lang="en-CA" sz="1400" dirty="0" smtClean="0">
                <a:solidFill>
                  <a:schemeClr val="accent6"/>
                </a:solidFill>
              </a:rPr>
              <a:t>0.25</a:t>
            </a:r>
            <a:endParaRPr lang="en-CA" sz="1400" dirty="0">
              <a:solidFill>
                <a:schemeClr val="accent6"/>
              </a:solidFill>
            </a:endParaRPr>
          </a:p>
        </p:txBody>
      </p:sp>
      <p:sp>
        <p:nvSpPr>
          <p:cNvPr id="158" name="TextBox 157"/>
          <p:cNvSpPr txBox="1"/>
          <p:nvPr/>
        </p:nvSpPr>
        <p:spPr>
          <a:xfrm>
            <a:off x="761031" y="3716921"/>
            <a:ext cx="540085" cy="307777"/>
          </a:xfrm>
          <a:prstGeom prst="rect">
            <a:avLst/>
          </a:prstGeom>
          <a:noFill/>
        </p:spPr>
        <p:txBody>
          <a:bodyPr wrap="square" rtlCol="0">
            <a:spAutoFit/>
          </a:bodyPr>
          <a:lstStyle/>
          <a:p>
            <a:pPr algn="r"/>
            <a:r>
              <a:rPr lang="en-CA" sz="1400" dirty="0" smtClean="0">
                <a:solidFill>
                  <a:schemeClr val="accent6"/>
                </a:solidFill>
              </a:rPr>
              <a:t>0.20</a:t>
            </a:r>
            <a:endParaRPr lang="en-CA" sz="1400" dirty="0">
              <a:solidFill>
                <a:schemeClr val="accent6"/>
              </a:solidFill>
            </a:endParaRPr>
          </a:p>
        </p:txBody>
      </p:sp>
      <p:sp>
        <p:nvSpPr>
          <p:cNvPr id="159" name="TextBox 158"/>
          <p:cNvSpPr txBox="1"/>
          <p:nvPr/>
        </p:nvSpPr>
        <p:spPr>
          <a:xfrm>
            <a:off x="761031" y="4044595"/>
            <a:ext cx="540085" cy="307777"/>
          </a:xfrm>
          <a:prstGeom prst="rect">
            <a:avLst/>
          </a:prstGeom>
          <a:noFill/>
        </p:spPr>
        <p:txBody>
          <a:bodyPr wrap="square" rtlCol="0">
            <a:spAutoFit/>
          </a:bodyPr>
          <a:lstStyle/>
          <a:p>
            <a:pPr algn="r"/>
            <a:r>
              <a:rPr lang="en-CA" sz="1400" dirty="0" smtClean="0">
                <a:solidFill>
                  <a:schemeClr val="accent6"/>
                </a:solidFill>
              </a:rPr>
              <a:t>0.15</a:t>
            </a:r>
            <a:endParaRPr lang="en-CA" sz="1400" dirty="0">
              <a:solidFill>
                <a:schemeClr val="accent6"/>
              </a:solidFill>
            </a:endParaRPr>
          </a:p>
        </p:txBody>
      </p:sp>
      <p:sp>
        <p:nvSpPr>
          <p:cNvPr id="160" name="TextBox 159"/>
          <p:cNvSpPr txBox="1"/>
          <p:nvPr/>
        </p:nvSpPr>
        <p:spPr>
          <a:xfrm>
            <a:off x="761031" y="4373024"/>
            <a:ext cx="540085" cy="307777"/>
          </a:xfrm>
          <a:prstGeom prst="rect">
            <a:avLst/>
          </a:prstGeom>
          <a:noFill/>
        </p:spPr>
        <p:txBody>
          <a:bodyPr wrap="square" rtlCol="0">
            <a:spAutoFit/>
          </a:bodyPr>
          <a:lstStyle/>
          <a:p>
            <a:pPr algn="r"/>
            <a:r>
              <a:rPr lang="en-CA" sz="1400" dirty="0" smtClean="0">
                <a:solidFill>
                  <a:schemeClr val="accent6"/>
                </a:solidFill>
              </a:rPr>
              <a:t>0.10</a:t>
            </a:r>
            <a:endParaRPr lang="en-CA" sz="1400" dirty="0">
              <a:solidFill>
                <a:schemeClr val="accent6"/>
              </a:solidFill>
            </a:endParaRPr>
          </a:p>
        </p:txBody>
      </p:sp>
      <p:sp>
        <p:nvSpPr>
          <p:cNvPr id="161" name="TextBox 160"/>
          <p:cNvSpPr txBox="1"/>
          <p:nvPr/>
        </p:nvSpPr>
        <p:spPr>
          <a:xfrm>
            <a:off x="761031" y="4668913"/>
            <a:ext cx="540085" cy="307777"/>
          </a:xfrm>
          <a:prstGeom prst="rect">
            <a:avLst/>
          </a:prstGeom>
          <a:noFill/>
        </p:spPr>
        <p:txBody>
          <a:bodyPr wrap="square" rtlCol="0">
            <a:spAutoFit/>
          </a:bodyPr>
          <a:lstStyle/>
          <a:p>
            <a:pPr algn="r"/>
            <a:r>
              <a:rPr lang="en-CA" sz="1400" dirty="0" smtClean="0">
                <a:solidFill>
                  <a:schemeClr val="accent6"/>
                </a:solidFill>
              </a:rPr>
              <a:t>0.05</a:t>
            </a:r>
            <a:endParaRPr lang="en-CA" sz="1400" dirty="0">
              <a:solidFill>
                <a:schemeClr val="accent6"/>
              </a:solidFill>
            </a:endParaRPr>
          </a:p>
        </p:txBody>
      </p:sp>
      <p:cxnSp>
        <p:nvCxnSpPr>
          <p:cNvPr id="163" name="Straight Connector 162"/>
          <p:cNvCxnSpPr/>
          <p:nvPr/>
        </p:nvCxnSpPr>
        <p:spPr>
          <a:xfrm>
            <a:off x="2403031" y="5296373"/>
            <a:ext cx="0" cy="80962"/>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a:xfrm>
            <a:off x="3149156" y="5296373"/>
            <a:ext cx="0" cy="80962"/>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a:off x="3907981" y="5296373"/>
            <a:ext cx="0" cy="80962"/>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a:off x="5413375" y="5296373"/>
            <a:ext cx="0" cy="80962"/>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a:off x="8431212" y="5296373"/>
            <a:ext cx="0" cy="80962"/>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
        <p:nvSpPr>
          <p:cNvPr id="168" name="TextBox 167"/>
          <p:cNvSpPr txBox="1"/>
          <p:nvPr/>
        </p:nvSpPr>
        <p:spPr>
          <a:xfrm>
            <a:off x="1466515" y="5340735"/>
            <a:ext cx="380782" cy="307777"/>
          </a:xfrm>
          <a:prstGeom prst="rect">
            <a:avLst/>
          </a:prstGeom>
          <a:noFill/>
        </p:spPr>
        <p:txBody>
          <a:bodyPr wrap="square" rtlCol="0">
            <a:spAutoFit/>
          </a:bodyPr>
          <a:lstStyle/>
          <a:p>
            <a:pPr algn="ctr"/>
            <a:r>
              <a:rPr lang="en-CA" sz="1400" dirty="0" smtClean="0">
                <a:solidFill>
                  <a:schemeClr val="accent6"/>
                </a:solidFill>
              </a:rPr>
              <a:t>0</a:t>
            </a:r>
            <a:endParaRPr lang="en-CA" sz="1400" dirty="0">
              <a:solidFill>
                <a:schemeClr val="accent6"/>
              </a:solidFill>
            </a:endParaRPr>
          </a:p>
        </p:txBody>
      </p:sp>
      <p:sp>
        <p:nvSpPr>
          <p:cNvPr id="171" name="TextBox 170"/>
          <p:cNvSpPr txBox="1"/>
          <p:nvPr/>
        </p:nvSpPr>
        <p:spPr>
          <a:xfrm>
            <a:off x="2963746" y="5340735"/>
            <a:ext cx="380782" cy="307777"/>
          </a:xfrm>
          <a:prstGeom prst="rect">
            <a:avLst/>
          </a:prstGeom>
          <a:noFill/>
        </p:spPr>
        <p:txBody>
          <a:bodyPr wrap="square" rtlCol="0">
            <a:spAutoFit/>
          </a:bodyPr>
          <a:lstStyle/>
          <a:p>
            <a:pPr algn="ctr"/>
            <a:r>
              <a:rPr lang="en-CA" sz="1400" dirty="0">
                <a:solidFill>
                  <a:schemeClr val="accent6"/>
                </a:solidFill>
              </a:rPr>
              <a:t>8</a:t>
            </a:r>
          </a:p>
        </p:txBody>
      </p:sp>
      <p:sp>
        <p:nvSpPr>
          <p:cNvPr id="172" name="TextBox 171"/>
          <p:cNvSpPr txBox="1"/>
          <p:nvPr/>
        </p:nvSpPr>
        <p:spPr>
          <a:xfrm>
            <a:off x="3713900" y="5340735"/>
            <a:ext cx="380782" cy="307777"/>
          </a:xfrm>
          <a:prstGeom prst="rect">
            <a:avLst/>
          </a:prstGeom>
          <a:noFill/>
        </p:spPr>
        <p:txBody>
          <a:bodyPr wrap="square" rtlCol="0">
            <a:spAutoFit/>
          </a:bodyPr>
          <a:lstStyle/>
          <a:p>
            <a:pPr algn="ctr"/>
            <a:r>
              <a:rPr lang="en-CA" sz="1400" dirty="0" smtClean="0">
                <a:solidFill>
                  <a:schemeClr val="accent6"/>
                </a:solidFill>
              </a:rPr>
              <a:t>12</a:t>
            </a:r>
            <a:endParaRPr lang="en-CA" sz="1400" dirty="0">
              <a:solidFill>
                <a:schemeClr val="accent6"/>
              </a:solidFill>
            </a:endParaRPr>
          </a:p>
        </p:txBody>
      </p:sp>
      <p:sp>
        <p:nvSpPr>
          <p:cNvPr id="174" name="TextBox 173"/>
          <p:cNvSpPr txBox="1"/>
          <p:nvPr/>
        </p:nvSpPr>
        <p:spPr>
          <a:xfrm>
            <a:off x="5219631" y="5340735"/>
            <a:ext cx="380782" cy="307777"/>
          </a:xfrm>
          <a:prstGeom prst="rect">
            <a:avLst/>
          </a:prstGeom>
          <a:noFill/>
        </p:spPr>
        <p:txBody>
          <a:bodyPr wrap="square" rtlCol="0">
            <a:spAutoFit/>
          </a:bodyPr>
          <a:lstStyle/>
          <a:p>
            <a:pPr algn="ctr"/>
            <a:r>
              <a:rPr lang="en-CA" sz="1400" dirty="0" smtClean="0">
                <a:solidFill>
                  <a:schemeClr val="accent6"/>
                </a:solidFill>
              </a:rPr>
              <a:t>20</a:t>
            </a:r>
            <a:endParaRPr lang="en-CA" sz="1400" dirty="0">
              <a:solidFill>
                <a:schemeClr val="accent6"/>
              </a:solidFill>
            </a:endParaRPr>
          </a:p>
        </p:txBody>
      </p:sp>
      <p:sp>
        <p:nvSpPr>
          <p:cNvPr id="175" name="TextBox 174"/>
          <p:cNvSpPr txBox="1"/>
          <p:nvPr/>
        </p:nvSpPr>
        <p:spPr>
          <a:xfrm>
            <a:off x="5981809" y="5340735"/>
            <a:ext cx="380782" cy="307777"/>
          </a:xfrm>
          <a:prstGeom prst="rect">
            <a:avLst/>
          </a:prstGeom>
          <a:noFill/>
        </p:spPr>
        <p:txBody>
          <a:bodyPr wrap="square" rtlCol="0">
            <a:spAutoFit/>
          </a:bodyPr>
          <a:lstStyle/>
          <a:p>
            <a:pPr algn="ctr"/>
            <a:r>
              <a:rPr lang="en-CA" sz="1400" dirty="0" smtClean="0">
                <a:solidFill>
                  <a:schemeClr val="accent6"/>
                </a:solidFill>
              </a:rPr>
              <a:t>24</a:t>
            </a:r>
            <a:endParaRPr lang="en-CA" sz="1400" dirty="0">
              <a:solidFill>
                <a:schemeClr val="accent6"/>
              </a:solidFill>
            </a:endParaRPr>
          </a:p>
        </p:txBody>
      </p:sp>
      <p:sp>
        <p:nvSpPr>
          <p:cNvPr id="176" name="TextBox 175"/>
          <p:cNvSpPr txBox="1"/>
          <p:nvPr/>
        </p:nvSpPr>
        <p:spPr>
          <a:xfrm>
            <a:off x="6745684" y="5340735"/>
            <a:ext cx="380782" cy="307777"/>
          </a:xfrm>
          <a:prstGeom prst="rect">
            <a:avLst/>
          </a:prstGeom>
          <a:noFill/>
        </p:spPr>
        <p:txBody>
          <a:bodyPr wrap="square" rtlCol="0">
            <a:spAutoFit/>
          </a:bodyPr>
          <a:lstStyle/>
          <a:p>
            <a:pPr algn="ctr"/>
            <a:r>
              <a:rPr lang="en-CA" sz="1400" dirty="0" smtClean="0">
                <a:solidFill>
                  <a:schemeClr val="accent6"/>
                </a:solidFill>
              </a:rPr>
              <a:t>28</a:t>
            </a:r>
            <a:endParaRPr lang="en-CA" sz="1400" dirty="0">
              <a:solidFill>
                <a:schemeClr val="accent6"/>
              </a:solidFill>
            </a:endParaRPr>
          </a:p>
        </p:txBody>
      </p:sp>
      <p:sp>
        <p:nvSpPr>
          <p:cNvPr id="177" name="TextBox 176"/>
          <p:cNvSpPr txBox="1"/>
          <p:nvPr/>
        </p:nvSpPr>
        <p:spPr>
          <a:xfrm>
            <a:off x="7481202" y="5340735"/>
            <a:ext cx="380782" cy="307777"/>
          </a:xfrm>
          <a:prstGeom prst="rect">
            <a:avLst/>
          </a:prstGeom>
          <a:noFill/>
        </p:spPr>
        <p:txBody>
          <a:bodyPr wrap="square" rtlCol="0">
            <a:spAutoFit/>
          </a:bodyPr>
          <a:lstStyle/>
          <a:p>
            <a:pPr algn="ctr"/>
            <a:r>
              <a:rPr lang="en-CA" sz="1400" dirty="0" smtClean="0">
                <a:solidFill>
                  <a:schemeClr val="accent6"/>
                </a:solidFill>
              </a:rPr>
              <a:t>32</a:t>
            </a:r>
            <a:endParaRPr lang="en-CA" sz="1400" dirty="0">
              <a:solidFill>
                <a:schemeClr val="accent6"/>
              </a:solidFill>
            </a:endParaRPr>
          </a:p>
        </p:txBody>
      </p:sp>
      <p:sp>
        <p:nvSpPr>
          <p:cNvPr id="178" name="TextBox 177"/>
          <p:cNvSpPr txBox="1"/>
          <p:nvPr/>
        </p:nvSpPr>
        <p:spPr>
          <a:xfrm>
            <a:off x="8228206" y="5340735"/>
            <a:ext cx="380782" cy="307777"/>
          </a:xfrm>
          <a:prstGeom prst="rect">
            <a:avLst/>
          </a:prstGeom>
          <a:noFill/>
        </p:spPr>
        <p:txBody>
          <a:bodyPr wrap="square" rtlCol="0">
            <a:spAutoFit/>
          </a:bodyPr>
          <a:lstStyle/>
          <a:p>
            <a:pPr algn="ctr"/>
            <a:r>
              <a:rPr lang="en-CA" sz="1400" dirty="0" smtClean="0">
                <a:solidFill>
                  <a:schemeClr val="accent6"/>
                </a:solidFill>
              </a:rPr>
              <a:t>36</a:t>
            </a:r>
            <a:endParaRPr lang="en-CA" sz="1400" dirty="0">
              <a:solidFill>
                <a:schemeClr val="accent6"/>
              </a:solidFill>
            </a:endParaRPr>
          </a:p>
        </p:txBody>
      </p:sp>
      <p:sp>
        <p:nvSpPr>
          <p:cNvPr id="18" name="Freeform 17"/>
          <p:cNvSpPr/>
          <p:nvPr/>
        </p:nvSpPr>
        <p:spPr>
          <a:xfrm>
            <a:off x="1638300" y="3081339"/>
            <a:ext cx="5929313" cy="2066042"/>
          </a:xfrm>
          <a:custGeom>
            <a:avLst/>
            <a:gdLst>
              <a:gd name="connsiteX0" fmla="*/ 0 w 5929313"/>
              <a:gd name="connsiteY0" fmla="*/ 2066925 h 2066925"/>
              <a:gd name="connsiteX1" fmla="*/ 0 w 5929313"/>
              <a:gd name="connsiteY1" fmla="*/ 2066925 h 2066925"/>
              <a:gd name="connsiteX2" fmla="*/ 33338 w 5929313"/>
              <a:gd name="connsiteY2" fmla="*/ 2005013 h 2066925"/>
              <a:gd name="connsiteX3" fmla="*/ 66675 w 5929313"/>
              <a:gd name="connsiteY3" fmla="*/ 1995488 h 2066925"/>
              <a:gd name="connsiteX4" fmla="*/ 71438 w 5929313"/>
              <a:gd name="connsiteY4" fmla="*/ 1943100 h 2066925"/>
              <a:gd name="connsiteX5" fmla="*/ 176213 w 5929313"/>
              <a:gd name="connsiteY5" fmla="*/ 1938338 h 2066925"/>
              <a:gd name="connsiteX6" fmla="*/ 180975 w 5929313"/>
              <a:gd name="connsiteY6" fmla="*/ 1890713 h 2066925"/>
              <a:gd name="connsiteX7" fmla="*/ 252413 w 5929313"/>
              <a:gd name="connsiteY7" fmla="*/ 1890713 h 2066925"/>
              <a:gd name="connsiteX8" fmla="*/ 228600 w 5929313"/>
              <a:gd name="connsiteY8" fmla="*/ 1800225 h 2066925"/>
              <a:gd name="connsiteX9" fmla="*/ 252413 w 5929313"/>
              <a:gd name="connsiteY9" fmla="*/ 1795463 h 2066925"/>
              <a:gd name="connsiteX10" fmla="*/ 266700 w 5929313"/>
              <a:gd name="connsiteY10" fmla="*/ 1695450 h 2066925"/>
              <a:gd name="connsiteX11" fmla="*/ 323850 w 5929313"/>
              <a:gd name="connsiteY11" fmla="*/ 1690688 h 2066925"/>
              <a:gd name="connsiteX12" fmla="*/ 328613 w 5929313"/>
              <a:gd name="connsiteY12" fmla="*/ 1624013 h 2066925"/>
              <a:gd name="connsiteX13" fmla="*/ 357188 w 5929313"/>
              <a:gd name="connsiteY13" fmla="*/ 1628775 h 2066925"/>
              <a:gd name="connsiteX14" fmla="*/ 366713 w 5929313"/>
              <a:gd name="connsiteY14" fmla="*/ 1500188 h 2066925"/>
              <a:gd name="connsiteX15" fmla="*/ 390525 w 5929313"/>
              <a:gd name="connsiteY15" fmla="*/ 1500188 h 2066925"/>
              <a:gd name="connsiteX16" fmla="*/ 404813 w 5929313"/>
              <a:gd name="connsiteY16" fmla="*/ 1423988 h 2066925"/>
              <a:gd name="connsiteX17" fmla="*/ 485775 w 5929313"/>
              <a:gd name="connsiteY17" fmla="*/ 1433513 h 2066925"/>
              <a:gd name="connsiteX18" fmla="*/ 485775 w 5929313"/>
              <a:gd name="connsiteY18" fmla="*/ 1390650 h 2066925"/>
              <a:gd name="connsiteX19" fmla="*/ 538163 w 5929313"/>
              <a:gd name="connsiteY19" fmla="*/ 1385888 h 2066925"/>
              <a:gd name="connsiteX20" fmla="*/ 533400 w 5929313"/>
              <a:gd name="connsiteY20" fmla="*/ 1343025 h 2066925"/>
              <a:gd name="connsiteX21" fmla="*/ 604838 w 5929313"/>
              <a:gd name="connsiteY21" fmla="*/ 1338263 h 2066925"/>
              <a:gd name="connsiteX22" fmla="*/ 619125 w 5929313"/>
              <a:gd name="connsiteY22" fmla="*/ 1266825 h 2066925"/>
              <a:gd name="connsiteX23" fmla="*/ 733425 w 5929313"/>
              <a:gd name="connsiteY23" fmla="*/ 1266825 h 2066925"/>
              <a:gd name="connsiteX24" fmla="*/ 752475 w 5929313"/>
              <a:gd name="connsiteY24" fmla="*/ 1238250 h 2066925"/>
              <a:gd name="connsiteX25" fmla="*/ 809625 w 5929313"/>
              <a:gd name="connsiteY25" fmla="*/ 1238250 h 2066925"/>
              <a:gd name="connsiteX26" fmla="*/ 790575 w 5929313"/>
              <a:gd name="connsiteY26" fmla="*/ 1195388 h 2066925"/>
              <a:gd name="connsiteX27" fmla="*/ 828675 w 5929313"/>
              <a:gd name="connsiteY27" fmla="*/ 1181100 h 2066925"/>
              <a:gd name="connsiteX28" fmla="*/ 828675 w 5929313"/>
              <a:gd name="connsiteY28" fmla="*/ 1133475 h 2066925"/>
              <a:gd name="connsiteX29" fmla="*/ 971550 w 5929313"/>
              <a:gd name="connsiteY29" fmla="*/ 1133475 h 2066925"/>
              <a:gd name="connsiteX30" fmla="*/ 1000125 w 5929313"/>
              <a:gd name="connsiteY30" fmla="*/ 1081088 h 2066925"/>
              <a:gd name="connsiteX31" fmla="*/ 1143000 w 5929313"/>
              <a:gd name="connsiteY31" fmla="*/ 1076325 h 2066925"/>
              <a:gd name="connsiteX32" fmla="*/ 1147763 w 5929313"/>
              <a:gd name="connsiteY32" fmla="*/ 1028700 h 2066925"/>
              <a:gd name="connsiteX33" fmla="*/ 1176338 w 5929313"/>
              <a:gd name="connsiteY33" fmla="*/ 1028700 h 2066925"/>
              <a:gd name="connsiteX34" fmla="*/ 1171575 w 5929313"/>
              <a:gd name="connsiteY34" fmla="*/ 990600 h 2066925"/>
              <a:gd name="connsiteX35" fmla="*/ 1543050 w 5929313"/>
              <a:gd name="connsiteY35" fmla="*/ 966788 h 2066925"/>
              <a:gd name="connsiteX36" fmla="*/ 1562100 w 5929313"/>
              <a:gd name="connsiteY36" fmla="*/ 885825 h 2066925"/>
              <a:gd name="connsiteX37" fmla="*/ 1604963 w 5929313"/>
              <a:gd name="connsiteY37" fmla="*/ 885825 h 2066925"/>
              <a:gd name="connsiteX38" fmla="*/ 1585913 w 5929313"/>
              <a:gd name="connsiteY38" fmla="*/ 838200 h 2066925"/>
              <a:gd name="connsiteX39" fmla="*/ 1624013 w 5929313"/>
              <a:gd name="connsiteY39" fmla="*/ 828675 h 2066925"/>
              <a:gd name="connsiteX40" fmla="*/ 1628775 w 5929313"/>
              <a:gd name="connsiteY40" fmla="*/ 785813 h 2066925"/>
              <a:gd name="connsiteX41" fmla="*/ 1733550 w 5929313"/>
              <a:gd name="connsiteY41" fmla="*/ 781050 h 2066925"/>
              <a:gd name="connsiteX42" fmla="*/ 1747838 w 5929313"/>
              <a:gd name="connsiteY42" fmla="*/ 738188 h 2066925"/>
              <a:gd name="connsiteX43" fmla="*/ 1804988 w 5929313"/>
              <a:gd name="connsiteY43" fmla="*/ 728663 h 2066925"/>
              <a:gd name="connsiteX44" fmla="*/ 1814513 w 5929313"/>
              <a:gd name="connsiteY44" fmla="*/ 666750 h 2066925"/>
              <a:gd name="connsiteX45" fmla="*/ 2057400 w 5929313"/>
              <a:gd name="connsiteY45" fmla="*/ 666750 h 2066925"/>
              <a:gd name="connsiteX46" fmla="*/ 2057400 w 5929313"/>
              <a:gd name="connsiteY46" fmla="*/ 666750 h 2066925"/>
              <a:gd name="connsiteX47" fmla="*/ 2176463 w 5929313"/>
              <a:gd name="connsiteY47" fmla="*/ 628650 h 2066925"/>
              <a:gd name="connsiteX48" fmla="*/ 2185988 w 5929313"/>
              <a:gd name="connsiteY48" fmla="*/ 576263 h 2066925"/>
              <a:gd name="connsiteX49" fmla="*/ 2286000 w 5929313"/>
              <a:gd name="connsiteY49" fmla="*/ 571500 h 2066925"/>
              <a:gd name="connsiteX50" fmla="*/ 2281238 w 5929313"/>
              <a:gd name="connsiteY50" fmla="*/ 523875 h 2066925"/>
              <a:gd name="connsiteX51" fmla="*/ 2738438 w 5929313"/>
              <a:gd name="connsiteY51" fmla="*/ 523875 h 2066925"/>
              <a:gd name="connsiteX52" fmla="*/ 2747963 w 5929313"/>
              <a:gd name="connsiteY52" fmla="*/ 476250 h 2066925"/>
              <a:gd name="connsiteX53" fmla="*/ 2776538 w 5929313"/>
              <a:gd name="connsiteY53" fmla="*/ 471488 h 2066925"/>
              <a:gd name="connsiteX54" fmla="*/ 2795588 w 5929313"/>
              <a:gd name="connsiteY54" fmla="*/ 433388 h 2066925"/>
              <a:gd name="connsiteX55" fmla="*/ 2809875 w 5929313"/>
              <a:gd name="connsiteY55" fmla="*/ 409575 h 2066925"/>
              <a:gd name="connsiteX56" fmla="*/ 2819400 w 5929313"/>
              <a:gd name="connsiteY56" fmla="*/ 357188 h 2066925"/>
              <a:gd name="connsiteX57" fmla="*/ 2928938 w 5929313"/>
              <a:gd name="connsiteY57" fmla="*/ 357188 h 2066925"/>
              <a:gd name="connsiteX58" fmla="*/ 2933700 w 5929313"/>
              <a:gd name="connsiteY58" fmla="*/ 323850 h 2066925"/>
              <a:gd name="connsiteX59" fmla="*/ 3043238 w 5929313"/>
              <a:gd name="connsiteY59" fmla="*/ 319088 h 2066925"/>
              <a:gd name="connsiteX60" fmla="*/ 3048000 w 5929313"/>
              <a:gd name="connsiteY60" fmla="*/ 271463 h 2066925"/>
              <a:gd name="connsiteX61" fmla="*/ 3243263 w 5929313"/>
              <a:gd name="connsiteY61" fmla="*/ 261938 h 2066925"/>
              <a:gd name="connsiteX62" fmla="*/ 3243263 w 5929313"/>
              <a:gd name="connsiteY62" fmla="*/ 233363 h 2066925"/>
              <a:gd name="connsiteX63" fmla="*/ 3295650 w 5929313"/>
              <a:gd name="connsiteY63" fmla="*/ 219075 h 2066925"/>
              <a:gd name="connsiteX64" fmla="*/ 3305175 w 5929313"/>
              <a:gd name="connsiteY64" fmla="*/ 176213 h 2066925"/>
              <a:gd name="connsiteX65" fmla="*/ 3424238 w 5929313"/>
              <a:gd name="connsiteY65" fmla="*/ 171450 h 2066925"/>
              <a:gd name="connsiteX66" fmla="*/ 3438525 w 5929313"/>
              <a:gd name="connsiteY66" fmla="*/ 119063 h 2066925"/>
              <a:gd name="connsiteX67" fmla="*/ 3833813 w 5929313"/>
              <a:gd name="connsiteY67" fmla="*/ 100013 h 2066925"/>
              <a:gd name="connsiteX68" fmla="*/ 3890963 w 5929313"/>
              <a:gd name="connsiteY68" fmla="*/ 76200 h 2066925"/>
              <a:gd name="connsiteX69" fmla="*/ 3900488 w 5929313"/>
              <a:gd name="connsiteY69" fmla="*/ 28575 h 2066925"/>
              <a:gd name="connsiteX70" fmla="*/ 4452938 w 5929313"/>
              <a:gd name="connsiteY70" fmla="*/ 0 h 2066925"/>
              <a:gd name="connsiteX71" fmla="*/ 5929313 w 5929313"/>
              <a:gd name="connsiteY71" fmla="*/ 4763 h 2066925"/>
              <a:gd name="connsiteX0" fmla="*/ 0 w 5929313"/>
              <a:gd name="connsiteY0" fmla="*/ 2066925 h 2066925"/>
              <a:gd name="connsiteX1" fmla="*/ 0 w 5929313"/>
              <a:gd name="connsiteY1" fmla="*/ 2066925 h 2066925"/>
              <a:gd name="connsiteX2" fmla="*/ 33338 w 5929313"/>
              <a:gd name="connsiteY2" fmla="*/ 2005013 h 2066925"/>
              <a:gd name="connsiteX3" fmla="*/ 66675 w 5929313"/>
              <a:gd name="connsiteY3" fmla="*/ 1995488 h 2066925"/>
              <a:gd name="connsiteX4" fmla="*/ 71438 w 5929313"/>
              <a:gd name="connsiteY4" fmla="*/ 1943100 h 2066925"/>
              <a:gd name="connsiteX5" fmla="*/ 176213 w 5929313"/>
              <a:gd name="connsiteY5" fmla="*/ 1938338 h 2066925"/>
              <a:gd name="connsiteX6" fmla="*/ 178594 w 5929313"/>
              <a:gd name="connsiteY6" fmla="*/ 1871663 h 2066925"/>
              <a:gd name="connsiteX7" fmla="*/ 252413 w 5929313"/>
              <a:gd name="connsiteY7" fmla="*/ 1890713 h 2066925"/>
              <a:gd name="connsiteX8" fmla="*/ 228600 w 5929313"/>
              <a:gd name="connsiteY8" fmla="*/ 1800225 h 2066925"/>
              <a:gd name="connsiteX9" fmla="*/ 252413 w 5929313"/>
              <a:gd name="connsiteY9" fmla="*/ 1795463 h 2066925"/>
              <a:gd name="connsiteX10" fmla="*/ 266700 w 5929313"/>
              <a:gd name="connsiteY10" fmla="*/ 1695450 h 2066925"/>
              <a:gd name="connsiteX11" fmla="*/ 323850 w 5929313"/>
              <a:gd name="connsiteY11" fmla="*/ 1690688 h 2066925"/>
              <a:gd name="connsiteX12" fmla="*/ 328613 w 5929313"/>
              <a:gd name="connsiteY12" fmla="*/ 1624013 h 2066925"/>
              <a:gd name="connsiteX13" fmla="*/ 357188 w 5929313"/>
              <a:gd name="connsiteY13" fmla="*/ 1628775 h 2066925"/>
              <a:gd name="connsiteX14" fmla="*/ 366713 w 5929313"/>
              <a:gd name="connsiteY14" fmla="*/ 1500188 h 2066925"/>
              <a:gd name="connsiteX15" fmla="*/ 390525 w 5929313"/>
              <a:gd name="connsiteY15" fmla="*/ 1500188 h 2066925"/>
              <a:gd name="connsiteX16" fmla="*/ 404813 w 5929313"/>
              <a:gd name="connsiteY16" fmla="*/ 1423988 h 2066925"/>
              <a:gd name="connsiteX17" fmla="*/ 485775 w 5929313"/>
              <a:gd name="connsiteY17" fmla="*/ 1433513 h 2066925"/>
              <a:gd name="connsiteX18" fmla="*/ 485775 w 5929313"/>
              <a:gd name="connsiteY18" fmla="*/ 1390650 h 2066925"/>
              <a:gd name="connsiteX19" fmla="*/ 538163 w 5929313"/>
              <a:gd name="connsiteY19" fmla="*/ 1385888 h 2066925"/>
              <a:gd name="connsiteX20" fmla="*/ 533400 w 5929313"/>
              <a:gd name="connsiteY20" fmla="*/ 1343025 h 2066925"/>
              <a:gd name="connsiteX21" fmla="*/ 604838 w 5929313"/>
              <a:gd name="connsiteY21" fmla="*/ 1338263 h 2066925"/>
              <a:gd name="connsiteX22" fmla="*/ 619125 w 5929313"/>
              <a:gd name="connsiteY22" fmla="*/ 1266825 h 2066925"/>
              <a:gd name="connsiteX23" fmla="*/ 733425 w 5929313"/>
              <a:gd name="connsiteY23" fmla="*/ 1266825 h 2066925"/>
              <a:gd name="connsiteX24" fmla="*/ 752475 w 5929313"/>
              <a:gd name="connsiteY24" fmla="*/ 1238250 h 2066925"/>
              <a:gd name="connsiteX25" fmla="*/ 809625 w 5929313"/>
              <a:gd name="connsiteY25" fmla="*/ 1238250 h 2066925"/>
              <a:gd name="connsiteX26" fmla="*/ 790575 w 5929313"/>
              <a:gd name="connsiteY26" fmla="*/ 1195388 h 2066925"/>
              <a:gd name="connsiteX27" fmla="*/ 828675 w 5929313"/>
              <a:gd name="connsiteY27" fmla="*/ 1181100 h 2066925"/>
              <a:gd name="connsiteX28" fmla="*/ 828675 w 5929313"/>
              <a:gd name="connsiteY28" fmla="*/ 1133475 h 2066925"/>
              <a:gd name="connsiteX29" fmla="*/ 971550 w 5929313"/>
              <a:gd name="connsiteY29" fmla="*/ 1133475 h 2066925"/>
              <a:gd name="connsiteX30" fmla="*/ 1000125 w 5929313"/>
              <a:gd name="connsiteY30" fmla="*/ 1081088 h 2066925"/>
              <a:gd name="connsiteX31" fmla="*/ 1143000 w 5929313"/>
              <a:gd name="connsiteY31" fmla="*/ 1076325 h 2066925"/>
              <a:gd name="connsiteX32" fmla="*/ 1147763 w 5929313"/>
              <a:gd name="connsiteY32" fmla="*/ 1028700 h 2066925"/>
              <a:gd name="connsiteX33" fmla="*/ 1176338 w 5929313"/>
              <a:gd name="connsiteY33" fmla="*/ 1028700 h 2066925"/>
              <a:gd name="connsiteX34" fmla="*/ 1171575 w 5929313"/>
              <a:gd name="connsiteY34" fmla="*/ 990600 h 2066925"/>
              <a:gd name="connsiteX35" fmla="*/ 1543050 w 5929313"/>
              <a:gd name="connsiteY35" fmla="*/ 966788 h 2066925"/>
              <a:gd name="connsiteX36" fmla="*/ 1562100 w 5929313"/>
              <a:gd name="connsiteY36" fmla="*/ 885825 h 2066925"/>
              <a:gd name="connsiteX37" fmla="*/ 1604963 w 5929313"/>
              <a:gd name="connsiteY37" fmla="*/ 885825 h 2066925"/>
              <a:gd name="connsiteX38" fmla="*/ 1585913 w 5929313"/>
              <a:gd name="connsiteY38" fmla="*/ 838200 h 2066925"/>
              <a:gd name="connsiteX39" fmla="*/ 1624013 w 5929313"/>
              <a:gd name="connsiteY39" fmla="*/ 828675 h 2066925"/>
              <a:gd name="connsiteX40" fmla="*/ 1628775 w 5929313"/>
              <a:gd name="connsiteY40" fmla="*/ 785813 h 2066925"/>
              <a:gd name="connsiteX41" fmla="*/ 1733550 w 5929313"/>
              <a:gd name="connsiteY41" fmla="*/ 781050 h 2066925"/>
              <a:gd name="connsiteX42" fmla="*/ 1747838 w 5929313"/>
              <a:gd name="connsiteY42" fmla="*/ 738188 h 2066925"/>
              <a:gd name="connsiteX43" fmla="*/ 1804988 w 5929313"/>
              <a:gd name="connsiteY43" fmla="*/ 728663 h 2066925"/>
              <a:gd name="connsiteX44" fmla="*/ 1814513 w 5929313"/>
              <a:gd name="connsiteY44" fmla="*/ 666750 h 2066925"/>
              <a:gd name="connsiteX45" fmla="*/ 2057400 w 5929313"/>
              <a:gd name="connsiteY45" fmla="*/ 666750 h 2066925"/>
              <a:gd name="connsiteX46" fmla="*/ 2057400 w 5929313"/>
              <a:gd name="connsiteY46" fmla="*/ 666750 h 2066925"/>
              <a:gd name="connsiteX47" fmla="*/ 2176463 w 5929313"/>
              <a:gd name="connsiteY47" fmla="*/ 628650 h 2066925"/>
              <a:gd name="connsiteX48" fmla="*/ 2185988 w 5929313"/>
              <a:gd name="connsiteY48" fmla="*/ 576263 h 2066925"/>
              <a:gd name="connsiteX49" fmla="*/ 2286000 w 5929313"/>
              <a:gd name="connsiteY49" fmla="*/ 571500 h 2066925"/>
              <a:gd name="connsiteX50" fmla="*/ 2281238 w 5929313"/>
              <a:gd name="connsiteY50" fmla="*/ 523875 h 2066925"/>
              <a:gd name="connsiteX51" fmla="*/ 2738438 w 5929313"/>
              <a:gd name="connsiteY51" fmla="*/ 523875 h 2066925"/>
              <a:gd name="connsiteX52" fmla="*/ 2747963 w 5929313"/>
              <a:gd name="connsiteY52" fmla="*/ 476250 h 2066925"/>
              <a:gd name="connsiteX53" fmla="*/ 2776538 w 5929313"/>
              <a:gd name="connsiteY53" fmla="*/ 471488 h 2066925"/>
              <a:gd name="connsiteX54" fmla="*/ 2795588 w 5929313"/>
              <a:gd name="connsiteY54" fmla="*/ 433388 h 2066925"/>
              <a:gd name="connsiteX55" fmla="*/ 2809875 w 5929313"/>
              <a:gd name="connsiteY55" fmla="*/ 409575 h 2066925"/>
              <a:gd name="connsiteX56" fmla="*/ 2819400 w 5929313"/>
              <a:gd name="connsiteY56" fmla="*/ 357188 h 2066925"/>
              <a:gd name="connsiteX57" fmla="*/ 2928938 w 5929313"/>
              <a:gd name="connsiteY57" fmla="*/ 357188 h 2066925"/>
              <a:gd name="connsiteX58" fmla="*/ 2933700 w 5929313"/>
              <a:gd name="connsiteY58" fmla="*/ 323850 h 2066925"/>
              <a:gd name="connsiteX59" fmla="*/ 3043238 w 5929313"/>
              <a:gd name="connsiteY59" fmla="*/ 319088 h 2066925"/>
              <a:gd name="connsiteX60" fmla="*/ 3048000 w 5929313"/>
              <a:gd name="connsiteY60" fmla="*/ 271463 h 2066925"/>
              <a:gd name="connsiteX61" fmla="*/ 3243263 w 5929313"/>
              <a:gd name="connsiteY61" fmla="*/ 261938 h 2066925"/>
              <a:gd name="connsiteX62" fmla="*/ 3243263 w 5929313"/>
              <a:gd name="connsiteY62" fmla="*/ 233363 h 2066925"/>
              <a:gd name="connsiteX63" fmla="*/ 3295650 w 5929313"/>
              <a:gd name="connsiteY63" fmla="*/ 219075 h 2066925"/>
              <a:gd name="connsiteX64" fmla="*/ 3305175 w 5929313"/>
              <a:gd name="connsiteY64" fmla="*/ 176213 h 2066925"/>
              <a:gd name="connsiteX65" fmla="*/ 3424238 w 5929313"/>
              <a:gd name="connsiteY65" fmla="*/ 171450 h 2066925"/>
              <a:gd name="connsiteX66" fmla="*/ 3438525 w 5929313"/>
              <a:gd name="connsiteY66" fmla="*/ 119063 h 2066925"/>
              <a:gd name="connsiteX67" fmla="*/ 3833813 w 5929313"/>
              <a:gd name="connsiteY67" fmla="*/ 100013 h 2066925"/>
              <a:gd name="connsiteX68" fmla="*/ 3890963 w 5929313"/>
              <a:gd name="connsiteY68" fmla="*/ 76200 h 2066925"/>
              <a:gd name="connsiteX69" fmla="*/ 3900488 w 5929313"/>
              <a:gd name="connsiteY69" fmla="*/ 28575 h 2066925"/>
              <a:gd name="connsiteX70" fmla="*/ 4452938 w 5929313"/>
              <a:gd name="connsiteY70" fmla="*/ 0 h 2066925"/>
              <a:gd name="connsiteX71" fmla="*/ 5929313 w 5929313"/>
              <a:gd name="connsiteY71" fmla="*/ 4763 h 2066925"/>
              <a:gd name="connsiteX0" fmla="*/ 0 w 5929313"/>
              <a:gd name="connsiteY0" fmla="*/ 2066925 h 2066925"/>
              <a:gd name="connsiteX1" fmla="*/ 0 w 5929313"/>
              <a:gd name="connsiteY1" fmla="*/ 2066925 h 2066925"/>
              <a:gd name="connsiteX2" fmla="*/ 33338 w 5929313"/>
              <a:gd name="connsiteY2" fmla="*/ 2005013 h 2066925"/>
              <a:gd name="connsiteX3" fmla="*/ 66675 w 5929313"/>
              <a:gd name="connsiteY3" fmla="*/ 1995488 h 2066925"/>
              <a:gd name="connsiteX4" fmla="*/ 71438 w 5929313"/>
              <a:gd name="connsiteY4" fmla="*/ 1943100 h 2066925"/>
              <a:gd name="connsiteX5" fmla="*/ 176213 w 5929313"/>
              <a:gd name="connsiteY5" fmla="*/ 1938338 h 2066925"/>
              <a:gd name="connsiteX6" fmla="*/ 178594 w 5929313"/>
              <a:gd name="connsiteY6" fmla="*/ 1871663 h 2066925"/>
              <a:gd name="connsiteX7" fmla="*/ 242888 w 5929313"/>
              <a:gd name="connsiteY7" fmla="*/ 1881188 h 2066925"/>
              <a:gd name="connsiteX8" fmla="*/ 228600 w 5929313"/>
              <a:gd name="connsiteY8" fmla="*/ 1800225 h 2066925"/>
              <a:gd name="connsiteX9" fmla="*/ 252413 w 5929313"/>
              <a:gd name="connsiteY9" fmla="*/ 1795463 h 2066925"/>
              <a:gd name="connsiteX10" fmla="*/ 266700 w 5929313"/>
              <a:gd name="connsiteY10" fmla="*/ 1695450 h 2066925"/>
              <a:gd name="connsiteX11" fmla="*/ 323850 w 5929313"/>
              <a:gd name="connsiteY11" fmla="*/ 1690688 h 2066925"/>
              <a:gd name="connsiteX12" fmla="*/ 328613 w 5929313"/>
              <a:gd name="connsiteY12" fmla="*/ 1624013 h 2066925"/>
              <a:gd name="connsiteX13" fmla="*/ 357188 w 5929313"/>
              <a:gd name="connsiteY13" fmla="*/ 1628775 h 2066925"/>
              <a:gd name="connsiteX14" fmla="*/ 366713 w 5929313"/>
              <a:gd name="connsiteY14" fmla="*/ 1500188 h 2066925"/>
              <a:gd name="connsiteX15" fmla="*/ 390525 w 5929313"/>
              <a:gd name="connsiteY15" fmla="*/ 1500188 h 2066925"/>
              <a:gd name="connsiteX16" fmla="*/ 404813 w 5929313"/>
              <a:gd name="connsiteY16" fmla="*/ 1423988 h 2066925"/>
              <a:gd name="connsiteX17" fmla="*/ 485775 w 5929313"/>
              <a:gd name="connsiteY17" fmla="*/ 1433513 h 2066925"/>
              <a:gd name="connsiteX18" fmla="*/ 485775 w 5929313"/>
              <a:gd name="connsiteY18" fmla="*/ 1390650 h 2066925"/>
              <a:gd name="connsiteX19" fmla="*/ 538163 w 5929313"/>
              <a:gd name="connsiteY19" fmla="*/ 1385888 h 2066925"/>
              <a:gd name="connsiteX20" fmla="*/ 533400 w 5929313"/>
              <a:gd name="connsiteY20" fmla="*/ 1343025 h 2066925"/>
              <a:gd name="connsiteX21" fmla="*/ 604838 w 5929313"/>
              <a:gd name="connsiteY21" fmla="*/ 1338263 h 2066925"/>
              <a:gd name="connsiteX22" fmla="*/ 619125 w 5929313"/>
              <a:gd name="connsiteY22" fmla="*/ 1266825 h 2066925"/>
              <a:gd name="connsiteX23" fmla="*/ 733425 w 5929313"/>
              <a:gd name="connsiteY23" fmla="*/ 1266825 h 2066925"/>
              <a:gd name="connsiteX24" fmla="*/ 752475 w 5929313"/>
              <a:gd name="connsiteY24" fmla="*/ 1238250 h 2066925"/>
              <a:gd name="connsiteX25" fmla="*/ 809625 w 5929313"/>
              <a:gd name="connsiteY25" fmla="*/ 1238250 h 2066925"/>
              <a:gd name="connsiteX26" fmla="*/ 790575 w 5929313"/>
              <a:gd name="connsiteY26" fmla="*/ 1195388 h 2066925"/>
              <a:gd name="connsiteX27" fmla="*/ 828675 w 5929313"/>
              <a:gd name="connsiteY27" fmla="*/ 1181100 h 2066925"/>
              <a:gd name="connsiteX28" fmla="*/ 828675 w 5929313"/>
              <a:gd name="connsiteY28" fmla="*/ 1133475 h 2066925"/>
              <a:gd name="connsiteX29" fmla="*/ 971550 w 5929313"/>
              <a:gd name="connsiteY29" fmla="*/ 1133475 h 2066925"/>
              <a:gd name="connsiteX30" fmla="*/ 1000125 w 5929313"/>
              <a:gd name="connsiteY30" fmla="*/ 1081088 h 2066925"/>
              <a:gd name="connsiteX31" fmla="*/ 1143000 w 5929313"/>
              <a:gd name="connsiteY31" fmla="*/ 1076325 h 2066925"/>
              <a:gd name="connsiteX32" fmla="*/ 1147763 w 5929313"/>
              <a:gd name="connsiteY32" fmla="*/ 1028700 h 2066925"/>
              <a:gd name="connsiteX33" fmla="*/ 1176338 w 5929313"/>
              <a:gd name="connsiteY33" fmla="*/ 1028700 h 2066925"/>
              <a:gd name="connsiteX34" fmla="*/ 1171575 w 5929313"/>
              <a:gd name="connsiteY34" fmla="*/ 990600 h 2066925"/>
              <a:gd name="connsiteX35" fmla="*/ 1543050 w 5929313"/>
              <a:gd name="connsiteY35" fmla="*/ 966788 h 2066925"/>
              <a:gd name="connsiteX36" fmla="*/ 1562100 w 5929313"/>
              <a:gd name="connsiteY36" fmla="*/ 885825 h 2066925"/>
              <a:gd name="connsiteX37" fmla="*/ 1604963 w 5929313"/>
              <a:gd name="connsiteY37" fmla="*/ 885825 h 2066925"/>
              <a:gd name="connsiteX38" fmla="*/ 1585913 w 5929313"/>
              <a:gd name="connsiteY38" fmla="*/ 838200 h 2066925"/>
              <a:gd name="connsiteX39" fmla="*/ 1624013 w 5929313"/>
              <a:gd name="connsiteY39" fmla="*/ 828675 h 2066925"/>
              <a:gd name="connsiteX40" fmla="*/ 1628775 w 5929313"/>
              <a:gd name="connsiteY40" fmla="*/ 785813 h 2066925"/>
              <a:gd name="connsiteX41" fmla="*/ 1733550 w 5929313"/>
              <a:gd name="connsiteY41" fmla="*/ 781050 h 2066925"/>
              <a:gd name="connsiteX42" fmla="*/ 1747838 w 5929313"/>
              <a:gd name="connsiteY42" fmla="*/ 738188 h 2066925"/>
              <a:gd name="connsiteX43" fmla="*/ 1804988 w 5929313"/>
              <a:gd name="connsiteY43" fmla="*/ 728663 h 2066925"/>
              <a:gd name="connsiteX44" fmla="*/ 1814513 w 5929313"/>
              <a:gd name="connsiteY44" fmla="*/ 666750 h 2066925"/>
              <a:gd name="connsiteX45" fmla="*/ 2057400 w 5929313"/>
              <a:gd name="connsiteY45" fmla="*/ 666750 h 2066925"/>
              <a:gd name="connsiteX46" fmla="*/ 2057400 w 5929313"/>
              <a:gd name="connsiteY46" fmla="*/ 666750 h 2066925"/>
              <a:gd name="connsiteX47" fmla="*/ 2176463 w 5929313"/>
              <a:gd name="connsiteY47" fmla="*/ 628650 h 2066925"/>
              <a:gd name="connsiteX48" fmla="*/ 2185988 w 5929313"/>
              <a:gd name="connsiteY48" fmla="*/ 576263 h 2066925"/>
              <a:gd name="connsiteX49" fmla="*/ 2286000 w 5929313"/>
              <a:gd name="connsiteY49" fmla="*/ 571500 h 2066925"/>
              <a:gd name="connsiteX50" fmla="*/ 2281238 w 5929313"/>
              <a:gd name="connsiteY50" fmla="*/ 523875 h 2066925"/>
              <a:gd name="connsiteX51" fmla="*/ 2738438 w 5929313"/>
              <a:gd name="connsiteY51" fmla="*/ 523875 h 2066925"/>
              <a:gd name="connsiteX52" fmla="*/ 2747963 w 5929313"/>
              <a:gd name="connsiteY52" fmla="*/ 476250 h 2066925"/>
              <a:gd name="connsiteX53" fmla="*/ 2776538 w 5929313"/>
              <a:gd name="connsiteY53" fmla="*/ 471488 h 2066925"/>
              <a:gd name="connsiteX54" fmla="*/ 2795588 w 5929313"/>
              <a:gd name="connsiteY54" fmla="*/ 433388 h 2066925"/>
              <a:gd name="connsiteX55" fmla="*/ 2809875 w 5929313"/>
              <a:gd name="connsiteY55" fmla="*/ 409575 h 2066925"/>
              <a:gd name="connsiteX56" fmla="*/ 2819400 w 5929313"/>
              <a:gd name="connsiteY56" fmla="*/ 357188 h 2066925"/>
              <a:gd name="connsiteX57" fmla="*/ 2928938 w 5929313"/>
              <a:gd name="connsiteY57" fmla="*/ 357188 h 2066925"/>
              <a:gd name="connsiteX58" fmla="*/ 2933700 w 5929313"/>
              <a:gd name="connsiteY58" fmla="*/ 323850 h 2066925"/>
              <a:gd name="connsiteX59" fmla="*/ 3043238 w 5929313"/>
              <a:gd name="connsiteY59" fmla="*/ 319088 h 2066925"/>
              <a:gd name="connsiteX60" fmla="*/ 3048000 w 5929313"/>
              <a:gd name="connsiteY60" fmla="*/ 271463 h 2066925"/>
              <a:gd name="connsiteX61" fmla="*/ 3243263 w 5929313"/>
              <a:gd name="connsiteY61" fmla="*/ 261938 h 2066925"/>
              <a:gd name="connsiteX62" fmla="*/ 3243263 w 5929313"/>
              <a:gd name="connsiteY62" fmla="*/ 233363 h 2066925"/>
              <a:gd name="connsiteX63" fmla="*/ 3295650 w 5929313"/>
              <a:gd name="connsiteY63" fmla="*/ 219075 h 2066925"/>
              <a:gd name="connsiteX64" fmla="*/ 3305175 w 5929313"/>
              <a:gd name="connsiteY64" fmla="*/ 176213 h 2066925"/>
              <a:gd name="connsiteX65" fmla="*/ 3424238 w 5929313"/>
              <a:gd name="connsiteY65" fmla="*/ 171450 h 2066925"/>
              <a:gd name="connsiteX66" fmla="*/ 3438525 w 5929313"/>
              <a:gd name="connsiteY66" fmla="*/ 119063 h 2066925"/>
              <a:gd name="connsiteX67" fmla="*/ 3833813 w 5929313"/>
              <a:gd name="connsiteY67" fmla="*/ 100013 h 2066925"/>
              <a:gd name="connsiteX68" fmla="*/ 3890963 w 5929313"/>
              <a:gd name="connsiteY68" fmla="*/ 76200 h 2066925"/>
              <a:gd name="connsiteX69" fmla="*/ 3900488 w 5929313"/>
              <a:gd name="connsiteY69" fmla="*/ 28575 h 2066925"/>
              <a:gd name="connsiteX70" fmla="*/ 4452938 w 5929313"/>
              <a:gd name="connsiteY70" fmla="*/ 0 h 2066925"/>
              <a:gd name="connsiteX71" fmla="*/ 5929313 w 5929313"/>
              <a:gd name="connsiteY71" fmla="*/ 4763 h 2066925"/>
              <a:gd name="connsiteX0" fmla="*/ 0 w 5929313"/>
              <a:gd name="connsiteY0" fmla="*/ 2066925 h 2066925"/>
              <a:gd name="connsiteX1" fmla="*/ 0 w 5929313"/>
              <a:gd name="connsiteY1" fmla="*/ 2066925 h 2066925"/>
              <a:gd name="connsiteX2" fmla="*/ 33338 w 5929313"/>
              <a:gd name="connsiteY2" fmla="*/ 2005013 h 2066925"/>
              <a:gd name="connsiteX3" fmla="*/ 66675 w 5929313"/>
              <a:gd name="connsiteY3" fmla="*/ 1995488 h 2066925"/>
              <a:gd name="connsiteX4" fmla="*/ 71438 w 5929313"/>
              <a:gd name="connsiteY4" fmla="*/ 1943100 h 2066925"/>
              <a:gd name="connsiteX5" fmla="*/ 176213 w 5929313"/>
              <a:gd name="connsiteY5" fmla="*/ 1938338 h 2066925"/>
              <a:gd name="connsiteX6" fmla="*/ 178594 w 5929313"/>
              <a:gd name="connsiteY6" fmla="*/ 1871663 h 2066925"/>
              <a:gd name="connsiteX7" fmla="*/ 242888 w 5929313"/>
              <a:gd name="connsiteY7" fmla="*/ 1881188 h 2066925"/>
              <a:gd name="connsiteX8" fmla="*/ 230981 w 5929313"/>
              <a:gd name="connsiteY8" fmla="*/ 1793081 h 2066925"/>
              <a:gd name="connsiteX9" fmla="*/ 252413 w 5929313"/>
              <a:gd name="connsiteY9" fmla="*/ 1795463 h 2066925"/>
              <a:gd name="connsiteX10" fmla="*/ 266700 w 5929313"/>
              <a:gd name="connsiteY10" fmla="*/ 1695450 h 2066925"/>
              <a:gd name="connsiteX11" fmla="*/ 323850 w 5929313"/>
              <a:gd name="connsiteY11" fmla="*/ 1690688 h 2066925"/>
              <a:gd name="connsiteX12" fmla="*/ 328613 w 5929313"/>
              <a:gd name="connsiteY12" fmla="*/ 1624013 h 2066925"/>
              <a:gd name="connsiteX13" fmla="*/ 357188 w 5929313"/>
              <a:gd name="connsiteY13" fmla="*/ 1628775 h 2066925"/>
              <a:gd name="connsiteX14" fmla="*/ 366713 w 5929313"/>
              <a:gd name="connsiteY14" fmla="*/ 1500188 h 2066925"/>
              <a:gd name="connsiteX15" fmla="*/ 390525 w 5929313"/>
              <a:gd name="connsiteY15" fmla="*/ 1500188 h 2066925"/>
              <a:gd name="connsiteX16" fmla="*/ 404813 w 5929313"/>
              <a:gd name="connsiteY16" fmla="*/ 1423988 h 2066925"/>
              <a:gd name="connsiteX17" fmla="*/ 485775 w 5929313"/>
              <a:gd name="connsiteY17" fmla="*/ 1433513 h 2066925"/>
              <a:gd name="connsiteX18" fmla="*/ 485775 w 5929313"/>
              <a:gd name="connsiteY18" fmla="*/ 1390650 h 2066925"/>
              <a:gd name="connsiteX19" fmla="*/ 538163 w 5929313"/>
              <a:gd name="connsiteY19" fmla="*/ 1385888 h 2066925"/>
              <a:gd name="connsiteX20" fmla="*/ 533400 w 5929313"/>
              <a:gd name="connsiteY20" fmla="*/ 1343025 h 2066925"/>
              <a:gd name="connsiteX21" fmla="*/ 604838 w 5929313"/>
              <a:gd name="connsiteY21" fmla="*/ 1338263 h 2066925"/>
              <a:gd name="connsiteX22" fmla="*/ 619125 w 5929313"/>
              <a:gd name="connsiteY22" fmla="*/ 1266825 h 2066925"/>
              <a:gd name="connsiteX23" fmla="*/ 733425 w 5929313"/>
              <a:gd name="connsiteY23" fmla="*/ 1266825 h 2066925"/>
              <a:gd name="connsiteX24" fmla="*/ 752475 w 5929313"/>
              <a:gd name="connsiteY24" fmla="*/ 1238250 h 2066925"/>
              <a:gd name="connsiteX25" fmla="*/ 809625 w 5929313"/>
              <a:gd name="connsiteY25" fmla="*/ 1238250 h 2066925"/>
              <a:gd name="connsiteX26" fmla="*/ 790575 w 5929313"/>
              <a:gd name="connsiteY26" fmla="*/ 1195388 h 2066925"/>
              <a:gd name="connsiteX27" fmla="*/ 828675 w 5929313"/>
              <a:gd name="connsiteY27" fmla="*/ 1181100 h 2066925"/>
              <a:gd name="connsiteX28" fmla="*/ 828675 w 5929313"/>
              <a:gd name="connsiteY28" fmla="*/ 1133475 h 2066925"/>
              <a:gd name="connsiteX29" fmla="*/ 971550 w 5929313"/>
              <a:gd name="connsiteY29" fmla="*/ 1133475 h 2066925"/>
              <a:gd name="connsiteX30" fmla="*/ 1000125 w 5929313"/>
              <a:gd name="connsiteY30" fmla="*/ 1081088 h 2066925"/>
              <a:gd name="connsiteX31" fmla="*/ 1143000 w 5929313"/>
              <a:gd name="connsiteY31" fmla="*/ 1076325 h 2066925"/>
              <a:gd name="connsiteX32" fmla="*/ 1147763 w 5929313"/>
              <a:gd name="connsiteY32" fmla="*/ 1028700 h 2066925"/>
              <a:gd name="connsiteX33" fmla="*/ 1176338 w 5929313"/>
              <a:gd name="connsiteY33" fmla="*/ 1028700 h 2066925"/>
              <a:gd name="connsiteX34" fmla="*/ 1171575 w 5929313"/>
              <a:gd name="connsiteY34" fmla="*/ 990600 h 2066925"/>
              <a:gd name="connsiteX35" fmla="*/ 1543050 w 5929313"/>
              <a:gd name="connsiteY35" fmla="*/ 966788 h 2066925"/>
              <a:gd name="connsiteX36" fmla="*/ 1562100 w 5929313"/>
              <a:gd name="connsiteY36" fmla="*/ 885825 h 2066925"/>
              <a:gd name="connsiteX37" fmla="*/ 1604963 w 5929313"/>
              <a:gd name="connsiteY37" fmla="*/ 885825 h 2066925"/>
              <a:gd name="connsiteX38" fmla="*/ 1585913 w 5929313"/>
              <a:gd name="connsiteY38" fmla="*/ 838200 h 2066925"/>
              <a:gd name="connsiteX39" fmla="*/ 1624013 w 5929313"/>
              <a:gd name="connsiteY39" fmla="*/ 828675 h 2066925"/>
              <a:gd name="connsiteX40" fmla="*/ 1628775 w 5929313"/>
              <a:gd name="connsiteY40" fmla="*/ 785813 h 2066925"/>
              <a:gd name="connsiteX41" fmla="*/ 1733550 w 5929313"/>
              <a:gd name="connsiteY41" fmla="*/ 781050 h 2066925"/>
              <a:gd name="connsiteX42" fmla="*/ 1747838 w 5929313"/>
              <a:gd name="connsiteY42" fmla="*/ 738188 h 2066925"/>
              <a:gd name="connsiteX43" fmla="*/ 1804988 w 5929313"/>
              <a:gd name="connsiteY43" fmla="*/ 728663 h 2066925"/>
              <a:gd name="connsiteX44" fmla="*/ 1814513 w 5929313"/>
              <a:gd name="connsiteY44" fmla="*/ 666750 h 2066925"/>
              <a:gd name="connsiteX45" fmla="*/ 2057400 w 5929313"/>
              <a:gd name="connsiteY45" fmla="*/ 666750 h 2066925"/>
              <a:gd name="connsiteX46" fmla="*/ 2057400 w 5929313"/>
              <a:gd name="connsiteY46" fmla="*/ 666750 h 2066925"/>
              <a:gd name="connsiteX47" fmla="*/ 2176463 w 5929313"/>
              <a:gd name="connsiteY47" fmla="*/ 628650 h 2066925"/>
              <a:gd name="connsiteX48" fmla="*/ 2185988 w 5929313"/>
              <a:gd name="connsiteY48" fmla="*/ 576263 h 2066925"/>
              <a:gd name="connsiteX49" fmla="*/ 2286000 w 5929313"/>
              <a:gd name="connsiteY49" fmla="*/ 571500 h 2066925"/>
              <a:gd name="connsiteX50" fmla="*/ 2281238 w 5929313"/>
              <a:gd name="connsiteY50" fmla="*/ 523875 h 2066925"/>
              <a:gd name="connsiteX51" fmla="*/ 2738438 w 5929313"/>
              <a:gd name="connsiteY51" fmla="*/ 523875 h 2066925"/>
              <a:gd name="connsiteX52" fmla="*/ 2747963 w 5929313"/>
              <a:gd name="connsiteY52" fmla="*/ 476250 h 2066925"/>
              <a:gd name="connsiteX53" fmla="*/ 2776538 w 5929313"/>
              <a:gd name="connsiteY53" fmla="*/ 471488 h 2066925"/>
              <a:gd name="connsiteX54" fmla="*/ 2795588 w 5929313"/>
              <a:gd name="connsiteY54" fmla="*/ 433388 h 2066925"/>
              <a:gd name="connsiteX55" fmla="*/ 2809875 w 5929313"/>
              <a:gd name="connsiteY55" fmla="*/ 409575 h 2066925"/>
              <a:gd name="connsiteX56" fmla="*/ 2819400 w 5929313"/>
              <a:gd name="connsiteY56" fmla="*/ 357188 h 2066925"/>
              <a:gd name="connsiteX57" fmla="*/ 2928938 w 5929313"/>
              <a:gd name="connsiteY57" fmla="*/ 357188 h 2066925"/>
              <a:gd name="connsiteX58" fmla="*/ 2933700 w 5929313"/>
              <a:gd name="connsiteY58" fmla="*/ 323850 h 2066925"/>
              <a:gd name="connsiteX59" fmla="*/ 3043238 w 5929313"/>
              <a:gd name="connsiteY59" fmla="*/ 319088 h 2066925"/>
              <a:gd name="connsiteX60" fmla="*/ 3048000 w 5929313"/>
              <a:gd name="connsiteY60" fmla="*/ 271463 h 2066925"/>
              <a:gd name="connsiteX61" fmla="*/ 3243263 w 5929313"/>
              <a:gd name="connsiteY61" fmla="*/ 261938 h 2066925"/>
              <a:gd name="connsiteX62" fmla="*/ 3243263 w 5929313"/>
              <a:gd name="connsiteY62" fmla="*/ 233363 h 2066925"/>
              <a:gd name="connsiteX63" fmla="*/ 3295650 w 5929313"/>
              <a:gd name="connsiteY63" fmla="*/ 219075 h 2066925"/>
              <a:gd name="connsiteX64" fmla="*/ 3305175 w 5929313"/>
              <a:gd name="connsiteY64" fmla="*/ 176213 h 2066925"/>
              <a:gd name="connsiteX65" fmla="*/ 3424238 w 5929313"/>
              <a:gd name="connsiteY65" fmla="*/ 171450 h 2066925"/>
              <a:gd name="connsiteX66" fmla="*/ 3438525 w 5929313"/>
              <a:gd name="connsiteY66" fmla="*/ 119063 h 2066925"/>
              <a:gd name="connsiteX67" fmla="*/ 3833813 w 5929313"/>
              <a:gd name="connsiteY67" fmla="*/ 100013 h 2066925"/>
              <a:gd name="connsiteX68" fmla="*/ 3890963 w 5929313"/>
              <a:gd name="connsiteY68" fmla="*/ 76200 h 2066925"/>
              <a:gd name="connsiteX69" fmla="*/ 3900488 w 5929313"/>
              <a:gd name="connsiteY69" fmla="*/ 28575 h 2066925"/>
              <a:gd name="connsiteX70" fmla="*/ 4452938 w 5929313"/>
              <a:gd name="connsiteY70" fmla="*/ 0 h 2066925"/>
              <a:gd name="connsiteX71" fmla="*/ 5929313 w 5929313"/>
              <a:gd name="connsiteY71" fmla="*/ 4763 h 2066925"/>
              <a:gd name="connsiteX0" fmla="*/ 0 w 5929313"/>
              <a:gd name="connsiteY0" fmla="*/ 2066925 h 2066925"/>
              <a:gd name="connsiteX1" fmla="*/ 0 w 5929313"/>
              <a:gd name="connsiteY1" fmla="*/ 2066925 h 2066925"/>
              <a:gd name="connsiteX2" fmla="*/ 33338 w 5929313"/>
              <a:gd name="connsiteY2" fmla="*/ 2005013 h 2066925"/>
              <a:gd name="connsiteX3" fmla="*/ 66675 w 5929313"/>
              <a:gd name="connsiteY3" fmla="*/ 1995488 h 2066925"/>
              <a:gd name="connsiteX4" fmla="*/ 71438 w 5929313"/>
              <a:gd name="connsiteY4" fmla="*/ 1943100 h 2066925"/>
              <a:gd name="connsiteX5" fmla="*/ 176213 w 5929313"/>
              <a:gd name="connsiteY5" fmla="*/ 1938338 h 2066925"/>
              <a:gd name="connsiteX6" fmla="*/ 178594 w 5929313"/>
              <a:gd name="connsiteY6" fmla="*/ 1871663 h 2066925"/>
              <a:gd name="connsiteX7" fmla="*/ 242888 w 5929313"/>
              <a:gd name="connsiteY7" fmla="*/ 1881188 h 2066925"/>
              <a:gd name="connsiteX8" fmla="*/ 230981 w 5929313"/>
              <a:gd name="connsiteY8" fmla="*/ 1793081 h 2066925"/>
              <a:gd name="connsiteX9" fmla="*/ 252413 w 5929313"/>
              <a:gd name="connsiteY9" fmla="*/ 1795463 h 2066925"/>
              <a:gd name="connsiteX10" fmla="*/ 266700 w 5929313"/>
              <a:gd name="connsiteY10" fmla="*/ 1695450 h 2066925"/>
              <a:gd name="connsiteX11" fmla="*/ 323850 w 5929313"/>
              <a:gd name="connsiteY11" fmla="*/ 1690688 h 2066925"/>
              <a:gd name="connsiteX12" fmla="*/ 328613 w 5929313"/>
              <a:gd name="connsiteY12" fmla="*/ 1624013 h 2066925"/>
              <a:gd name="connsiteX13" fmla="*/ 357188 w 5929313"/>
              <a:gd name="connsiteY13" fmla="*/ 1628775 h 2066925"/>
              <a:gd name="connsiteX14" fmla="*/ 366713 w 5929313"/>
              <a:gd name="connsiteY14" fmla="*/ 1500188 h 2066925"/>
              <a:gd name="connsiteX15" fmla="*/ 390525 w 5929313"/>
              <a:gd name="connsiteY15" fmla="*/ 1500188 h 2066925"/>
              <a:gd name="connsiteX16" fmla="*/ 404813 w 5929313"/>
              <a:gd name="connsiteY16" fmla="*/ 1423988 h 2066925"/>
              <a:gd name="connsiteX17" fmla="*/ 485775 w 5929313"/>
              <a:gd name="connsiteY17" fmla="*/ 1433513 h 2066925"/>
              <a:gd name="connsiteX18" fmla="*/ 485775 w 5929313"/>
              <a:gd name="connsiteY18" fmla="*/ 1390650 h 2066925"/>
              <a:gd name="connsiteX19" fmla="*/ 538163 w 5929313"/>
              <a:gd name="connsiteY19" fmla="*/ 1385888 h 2066925"/>
              <a:gd name="connsiteX20" fmla="*/ 533400 w 5929313"/>
              <a:gd name="connsiteY20" fmla="*/ 1343025 h 2066925"/>
              <a:gd name="connsiteX21" fmla="*/ 604838 w 5929313"/>
              <a:gd name="connsiteY21" fmla="*/ 1338263 h 2066925"/>
              <a:gd name="connsiteX22" fmla="*/ 619125 w 5929313"/>
              <a:gd name="connsiteY22" fmla="*/ 1266825 h 2066925"/>
              <a:gd name="connsiteX23" fmla="*/ 733425 w 5929313"/>
              <a:gd name="connsiteY23" fmla="*/ 1266825 h 2066925"/>
              <a:gd name="connsiteX24" fmla="*/ 752475 w 5929313"/>
              <a:gd name="connsiteY24" fmla="*/ 1238250 h 2066925"/>
              <a:gd name="connsiteX25" fmla="*/ 809625 w 5929313"/>
              <a:gd name="connsiteY25" fmla="*/ 1238250 h 2066925"/>
              <a:gd name="connsiteX26" fmla="*/ 790575 w 5929313"/>
              <a:gd name="connsiteY26" fmla="*/ 1195388 h 2066925"/>
              <a:gd name="connsiteX27" fmla="*/ 828675 w 5929313"/>
              <a:gd name="connsiteY27" fmla="*/ 1181100 h 2066925"/>
              <a:gd name="connsiteX28" fmla="*/ 828675 w 5929313"/>
              <a:gd name="connsiteY28" fmla="*/ 1133475 h 2066925"/>
              <a:gd name="connsiteX29" fmla="*/ 971550 w 5929313"/>
              <a:gd name="connsiteY29" fmla="*/ 1133475 h 2066925"/>
              <a:gd name="connsiteX30" fmla="*/ 1000125 w 5929313"/>
              <a:gd name="connsiteY30" fmla="*/ 1081088 h 2066925"/>
              <a:gd name="connsiteX31" fmla="*/ 1143000 w 5929313"/>
              <a:gd name="connsiteY31" fmla="*/ 1076325 h 2066925"/>
              <a:gd name="connsiteX32" fmla="*/ 1147763 w 5929313"/>
              <a:gd name="connsiteY32" fmla="*/ 1028700 h 2066925"/>
              <a:gd name="connsiteX33" fmla="*/ 1176338 w 5929313"/>
              <a:gd name="connsiteY33" fmla="*/ 1028700 h 2066925"/>
              <a:gd name="connsiteX34" fmla="*/ 1171575 w 5929313"/>
              <a:gd name="connsiteY34" fmla="*/ 990600 h 2066925"/>
              <a:gd name="connsiteX35" fmla="*/ 1543050 w 5929313"/>
              <a:gd name="connsiteY35" fmla="*/ 966788 h 2066925"/>
              <a:gd name="connsiteX36" fmla="*/ 1562100 w 5929313"/>
              <a:gd name="connsiteY36" fmla="*/ 885825 h 2066925"/>
              <a:gd name="connsiteX37" fmla="*/ 1604963 w 5929313"/>
              <a:gd name="connsiteY37" fmla="*/ 885825 h 2066925"/>
              <a:gd name="connsiteX38" fmla="*/ 1585913 w 5929313"/>
              <a:gd name="connsiteY38" fmla="*/ 838200 h 2066925"/>
              <a:gd name="connsiteX39" fmla="*/ 1624013 w 5929313"/>
              <a:gd name="connsiteY39" fmla="*/ 828675 h 2066925"/>
              <a:gd name="connsiteX40" fmla="*/ 1628775 w 5929313"/>
              <a:gd name="connsiteY40" fmla="*/ 785813 h 2066925"/>
              <a:gd name="connsiteX41" fmla="*/ 1733550 w 5929313"/>
              <a:gd name="connsiteY41" fmla="*/ 781050 h 2066925"/>
              <a:gd name="connsiteX42" fmla="*/ 1747838 w 5929313"/>
              <a:gd name="connsiteY42" fmla="*/ 738188 h 2066925"/>
              <a:gd name="connsiteX43" fmla="*/ 1804988 w 5929313"/>
              <a:gd name="connsiteY43" fmla="*/ 728663 h 2066925"/>
              <a:gd name="connsiteX44" fmla="*/ 1814513 w 5929313"/>
              <a:gd name="connsiteY44" fmla="*/ 666750 h 2066925"/>
              <a:gd name="connsiteX45" fmla="*/ 2057400 w 5929313"/>
              <a:gd name="connsiteY45" fmla="*/ 666750 h 2066925"/>
              <a:gd name="connsiteX46" fmla="*/ 2057400 w 5929313"/>
              <a:gd name="connsiteY46" fmla="*/ 666750 h 2066925"/>
              <a:gd name="connsiteX47" fmla="*/ 2176463 w 5929313"/>
              <a:gd name="connsiteY47" fmla="*/ 628650 h 2066925"/>
              <a:gd name="connsiteX48" fmla="*/ 2185988 w 5929313"/>
              <a:gd name="connsiteY48" fmla="*/ 576263 h 2066925"/>
              <a:gd name="connsiteX49" fmla="*/ 2286000 w 5929313"/>
              <a:gd name="connsiteY49" fmla="*/ 571500 h 2066925"/>
              <a:gd name="connsiteX50" fmla="*/ 2281238 w 5929313"/>
              <a:gd name="connsiteY50" fmla="*/ 523875 h 2066925"/>
              <a:gd name="connsiteX51" fmla="*/ 2738438 w 5929313"/>
              <a:gd name="connsiteY51" fmla="*/ 523875 h 2066925"/>
              <a:gd name="connsiteX52" fmla="*/ 2747963 w 5929313"/>
              <a:gd name="connsiteY52" fmla="*/ 476250 h 2066925"/>
              <a:gd name="connsiteX53" fmla="*/ 2776538 w 5929313"/>
              <a:gd name="connsiteY53" fmla="*/ 471488 h 2066925"/>
              <a:gd name="connsiteX54" fmla="*/ 2795588 w 5929313"/>
              <a:gd name="connsiteY54" fmla="*/ 433388 h 2066925"/>
              <a:gd name="connsiteX55" fmla="*/ 2809875 w 5929313"/>
              <a:gd name="connsiteY55" fmla="*/ 409575 h 2066925"/>
              <a:gd name="connsiteX56" fmla="*/ 2819400 w 5929313"/>
              <a:gd name="connsiteY56" fmla="*/ 357188 h 2066925"/>
              <a:gd name="connsiteX57" fmla="*/ 2928938 w 5929313"/>
              <a:gd name="connsiteY57" fmla="*/ 357188 h 2066925"/>
              <a:gd name="connsiteX58" fmla="*/ 2933700 w 5929313"/>
              <a:gd name="connsiteY58" fmla="*/ 323850 h 2066925"/>
              <a:gd name="connsiteX59" fmla="*/ 3043238 w 5929313"/>
              <a:gd name="connsiteY59" fmla="*/ 319088 h 2066925"/>
              <a:gd name="connsiteX60" fmla="*/ 3048000 w 5929313"/>
              <a:gd name="connsiteY60" fmla="*/ 271463 h 2066925"/>
              <a:gd name="connsiteX61" fmla="*/ 3243263 w 5929313"/>
              <a:gd name="connsiteY61" fmla="*/ 261938 h 2066925"/>
              <a:gd name="connsiteX62" fmla="*/ 3243263 w 5929313"/>
              <a:gd name="connsiteY62" fmla="*/ 233363 h 2066925"/>
              <a:gd name="connsiteX63" fmla="*/ 3295650 w 5929313"/>
              <a:gd name="connsiteY63" fmla="*/ 219075 h 2066925"/>
              <a:gd name="connsiteX64" fmla="*/ 3305175 w 5929313"/>
              <a:gd name="connsiteY64" fmla="*/ 176213 h 2066925"/>
              <a:gd name="connsiteX65" fmla="*/ 3424238 w 5929313"/>
              <a:gd name="connsiteY65" fmla="*/ 171450 h 2066925"/>
              <a:gd name="connsiteX66" fmla="*/ 3438525 w 5929313"/>
              <a:gd name="connsiteY66" fmla="*/ 119063 h 2066925"/>
              <a:gd name="connsiteX67" fmla="*/ 3833813 w 5929313"/>
              <a:gd name="connsiteY67" fmla="*/ 100013 h 2066925"/>
              <a:gd name="connsiteX68" fmla="*/ 3890963 w 5929313"/>
              <a:gd name="connsiteY68" fmla="*/ 76200 h 2066925"/>
              <a:gd name="connsiteX69" fmla="*/ 3900488 w 5929313"/>
              <a:gd name="connsiteY69" fmla="*/ 28575 h 2066925"/>
              <a:gd name="connsiteX70" fmla="*/ 4452938 w 5929313"/>
              <a:gd name="connsiteY70" fmla="*/ 0 h 2066925"/>
              <a:gd name="connsiteX71" fmla="*/ 5929313 w 5929313"/>
              <a:gd name="connsiteY71" fmla="*/ 4763 h 2066925"/>
              <a:gd name="connsiteX0" fmla="*/ 0 w 5929313"/>
              <a:gd name="connsiteY0" fmla="*/ 2066925 h 2066925"/>
              <a:gd name="connsiteX1" fmla="*/ 0 w 5929313"/>
              <a:gd name="connsiteY1" fmla="*/ 2066925 h 2066925"/>
              <a:gd name="connsiteX2" fmla="*/ 33338 w 5929313"/>
              <a:gd name="connsiteY2" fmla="*/ 2005013 h 2066925"/>
              <a:gd name="connsiteX3" fmla="*/ 66675 w 5929313"/>
              <a:gd name="connsiteY3" fmla="*/ 1995488 h 2066925"/>
              <a:gd name="connsiteX4" fmla="*/ 71438 w 5929313"/>
              <a:gd name="connsiteY4" fmla="*/ 1943100 h 2066925"/>
              <a:gd name="connsiteX5" fmla="*/ 176213 w 5929313"/>
              <a:gd name="connsiteY5" fmla="*/ 1938338 h 2066925"/>
              <a:gd name="connsiteX6" fmla="*/ 178594 w 5929313"/>
              <a:gd name="connsiteY6" fmla="*/ 1871663 h 2066925"/>
              <a:gd name="connsiteX7" fmla="*/ 242888 w 5929313"/>
              <a:gd name="connsiteY7" fmla="*/ 1881188 h 2066925"/>
              <a:gd name="connsiteX8" fmla="*/ 230981 w 5929313"/>
              <a:gd name="connsiteY8" fmla="*/ 1793081 h 2066925"/>
              <a:gd name="connsiteX9" fmla="*/ 252413 w 5929313"/>
              <a:gd name="connsiteY9" fmla="*/ 1778794 h 2066925"/>
              <a:gd name="connsiteX10" fmla="*/ 266700 w 5929313"/>
              <a:gd name="connsiteY10" fmla="*/ 1695450 h 2066925"/>
              <a:gd name="connsiteX11" fmla="*/ 323850 w 5929313"/>
              <a:gd name="connsiteY11" fmla="*/ 1690688 h 2066925"/>
              <a:gd name="connsiteX12" fmla="*/ 328613 w 5929313"/>
              <a:gd name="connsiteY12" fmla="*/ 1624013 h 2066925"/>
              <a:gd name="connsiteX13" fmla="*/ 357188 w 5929313"/>
              <a:gd name="connsiteY13" fmla="*/ 1628775 h 2066925"/>
              <a:gd name="connsiteX14" fmla="*/ 366713 w 5929313"/>
              <a:gd name="connsiteY14" fmla="*/ 1500188 h 2066925"/>
              <a:gd name="connsiteX15" fmla="*/ 390525 w 5929313"/>
              <a:gd name="connsiteY15" fmla="*/ 1500188 h 2066925"/>
              <a:gd name="connsiteX16" fmla="*/ 404813 w 5929313"/>
              <a:gd name="connsiteY16" fmla="*/ 1423988 h 2066925"/>
              <a:gd name="connsiteX17" fmla="*/ 485775 w 5929313"/>
              <a:gd name="connsiteY17" fmla="*/ 1433513 h 2066925"/>
              <a:gd name="connsiteX18" fmla="*/ 485775 w 5929313"/>
              <a:gd name="connsiteY18" fmla="*/ 1390650 h 2066925"/>
              <a:gd name="connsiteX19" fmla="*/ 538163 w 5929313"/>
              <a:gd name="connsiteY19" fmla="*/ 1385888 h 2066925"/>
              <a:gd name="connsiteX20" fmla="*/ 533400 w 5929313"/>
              <a:gd name="connsiteY20" fmla="*/ 1343025 h 2066925"/>
              <a:gd name="connsiteX21" fmla="*/ 604838 w 5929313"/>
              <a:gd name="connsiteY21" fmla="*/ 1338263 h 2066925"/>
              <a:gd name="connsiteX22" fmla="*/ 619125 w 5929313"/>
              <a:gd name="connsiteY22" fmla="*/ 1266825 h 2066925"/>
              <a:gd name="connsiteX23" fmla="*/ 733425 w 5929313"/>
              <a:gd name="connsiteY23" fmla="*/ 1266825 h 2066925"/>
              <a:gd name="connsiteX24" fmla="*/ 752475 w 5929313"/>
              <a:gd name="connsiteY24" fmla="*/ 1238250 h 2066925"/>
              <a:gd name="connsiteX25" fmla="*/ 809625 w 5929313"/>
              <a:gd name="connsiteY25" fmla="*/ 1238250 h 2066925"/>
              <a:gd name="connsiteX26" fmla="*/ 790575 w 5929313"/>
              <a:gd name="connsiteY26" fmla="*/ 1195388 h 2066925"/>
              <a:gd name="connsiteX27" fmla="*/ 828675 w 5929313"/>
              <a:gd name="connsiteY27" fmla="*/ 1181100 h 2066925"/>
              <a:gd name="connsiteX28" fmla="*/ 828675 w 5929313"/>
              <a:gd name="connsiteY28" fmla="*/ 1133475 h 2066925"/>
              <a:gd name="connsiteX29" fmla="*/ 971550 w 5929313"/>
              <a:gd name="connsiteY29" fmla="*/ 1133475 h 2066925"/>
              <a:gd name="connsiteX30" fmla="*/ 1000125 w 5929313"/>
              <a:gd name="connsiteY30" fmla="*/ 1081088 h 2066925"/>
              <a:gd name="connsiteX31" fmla="*/ 1143000 w 5929313"/>
              <a:gd name="connsiteY31" fmla="*/ 1076325 h 2066925"/>
              <a:gd name="connsiteX32" fmla="*/ 1147763 w 5929313"/>
              <a:gd name="connsiteY32" fmla="*/ 1028700 h 2066925"/>
              <a:gd name="connsiteX33" fmla="*/ 1176338 w 5929313"/>
              <a:gd name="connsiteY33" fmla="*/ 1028700 h 2066925"/>
              <a:gd name="connsiteX34" fmla="*/ 1171575 w 5929313"/>
              <a:gd name="connsiteY34" fmla="*/ 990600 h 2066925"/>
              <a:gd name="connsiteX35" fmla="*/ 1543050 w 5929313"/>
              <a:gd name="connsiteY35" fmla="*/ 966788 h 2066925"/>
              <a:gd name="connsiteX36" fmla="*/ 1562100 w 5929313"/>
              <a:gd name="connsiteY36" fmla="*/ 885825 h 2066925"/>
              <a:gd name="connsiteX37" fmla="*/ 1604963 w 5929313"/>
              <a:gd name="connsiteY37" fmla="*/ 885825 h 2066925"/>
              <a:gd name="connsiteX38" fmla="*/ 1585913 w 5929313"/>
              <a:gd name="connsiteY38" fmla="*/ 838200 h 2066925"/>
              <a:gd name="connsiteX39" fmla="*/ 1624013 w 5929313"/>
              <a:gd name="connsiteY39" fmla="*/ 828675 h 2066925"/>
              <a:gd name="connsiteX40" fmla="*/ 1628775 w 5929313"/>
              <a:gd name="connsiteY40" fmla="*/ 785813 h 2066925"/>
              <a:gd name="connsiteX41" fmla="*/ 1733550 w 5929313"/>
              <a:gd name="connsiteY41" fmla="*/ 781050 h 2066925"/>
              <a:gd name="connsiteX42" fmla="*/ 1747838 w 5929313"/>
              <a:gd name="connsiteY42" fmla="*/ 738188 h 2066925"/>
              <a:gd name="connsiteX43" fmla="*/ 1804988 w 5929313"/>
              <a:gd name="connsiteY43" fmla="*/ 728663 h 2066925"/>
              <a:gd name="connsiteX44" fmla="*/ 1814513 w 5929313"/>
              <a:gd name="connsiteY44" fmla="*/ 666750 h 2066925"/>
              <a:gd name="connsiteX45" fmla="*/ 2057400 w 5929313"/>
              <a:gd name="connsiteY45" fmla="*/ 666750 h 2066925"/>
              <a:gd name="connsiteX46" fmla="*/ 2057400 w 5929313"/>
              <a:gd name="connsiteY46" fmla="*/ 666750 h 2066925"/>
              <a:gd name="connsiteX47" fmla="*/ 2176463 w 5929313"/>
              <a:gd name="connsiteY47" fmla="*/ 628650 h 2066925"/>
              <a:gd name="connsiteX48" fmla="*/ 2185988 w 5929313"/>
              <a:gd name="connsiteY48" fmla="*/ 576263 h 2066925"/>
              <a:gd name="connsiteX49" fmla="*/ 2286000 w 5929313"/>
              <a:gd name="connsiteY49" fmla="*/ 571500 h 2066925"/>
              <a:gd name="connsiteX50" fmla="*/ 2281238 w 5929313"/>
              <a:gd name="connsiteY50" fmla="*/ 523875 h 2066925"/>
              <a:gd name="connsiteX51" fmla="*/ 2738438 w 5929313"/>
              <a:gd name="connsiteY51" fmla="*/ 523875 h 2066925"/>
              <a:gd name="connsiteX52" fmla="*/ 2747963 w 5929313"/>
              <a:gd name="connsiteY52" fmla="*/ 476250 h 2066925"/>
              <a:gd name="connsiteX53" fmla="*/ 2776538 w 5929313"/>
              <a:gd name="connsiteY53" fmla="*/ 471488 h 2066925"/>
              <a:gd name="connsiteX54" fmla="*/ 2795588 w 5929313"/>
              <a:gd name="connsiteY54" fmla="*/ 433388 h 2066925"/>
              <a:gd name="connsiteX55" fmla="*/ 2809875 w 5929313"/>
              <a:gd name="connsiteY55" fmla="*/ 409575 h 2066925"/>
              <a:gd name="connsiteX56" fmla="*/ 2819400 w 5929313"/>
              <a:gd name="connsiteY56" fmla="*/ 357188 h 2066925"/>
              <a:gd name="connsiteX57" fmla="*/ 2928938 w 5929313"/>
              <a:gd name="connsiteY57" fmla="*/ 357188 h 2066925"/>
              <a:gd name="connsiteX58" fmla="*/ 2933700 w 5929313"/>
              <a:gd name="connsiteY58" fmla="*/ 323850 h 2066925"/>
              <a:gd name="connsiteX59" fmla="*/ 3043238 w 5929313"/>
              <a:gd name="connsiteY59" fmla="*/ 319088 h 2066925"/>
              <a:gd name="connsiteX60" fmla="*/ 3048000 w 5929313"/>
              <a:gd name="connsiteY60" fmla="*/ 271463 h 2066925"/>
              <a:gd name="connsiteX61" fmla="*/ 3243263 w 5929313"/>
              <a:gd name="connsiteY61" fmla="*/ 261938 h 2066925"/>
              <a:gd name="connsiteX62" fmla="*/ 3243263 w 5929313"/>
              <a:gd name="connsiteY62" fmla="*/ 233363 h 2066925"/>
              <a:gd name="connsiteX63" fmla="*/ 3295650 w 5929313"/>
              <a:gd name="connsiteY63" fmla="*/ 219075 h 2066925"/>
              <a:gd name="connsiteX64" fmla="*/ 3305175 w 5929313"/>
              <a:gd name="connsiteY64" fmla="*/ 176213 h 2066925"/>
              <a:gd name="connsiteX65" fmla="*/ 3424238 w 5929313"/>
              <a:gd name="connsiteY65" fmla="*/ 171450 h 2066925"/>
              <a:gd name="connsiteX66" fmla="*/ 3438525 w 5929313"/>
              <a:gd name="connsiteY66" fmla="*/ 119063 h 2066925"/>
              <a:gd name="connsiteX67" fmla="*/ 3833813 w 5929313"/>
              <a:gd name="connsiteY67" fmla="*/ 100013 h 2066925"/>
              <a:gd name="connsiteX68" fmla="*/ 3890963 w 5929313"/>
              <a:gd name="connsiteY68" fmla="*/ 76200 h 2066925"/>
              <a:gd name="connsiteX69" fmla="*/ 3900488 w 5929313"/>
              <a:gd name="connsiteY69" fmla="*/ 28575 h 2066925"/>
              <a:gd name="connsiteX70" fmla="*/ 4452938 w 5929313"/>
              <a:gd name="connsiteY70" fmla="*/ 0 h 2066925"/>
              <a:gd name="connsiteX71" fmla="*/ 5929313 w 5929313"/>
              <a:gd name="connsiteY71" fmla="*/ 4763 h 2066925"/>
              <a:gd name="connsiteX0" fmla="*/ 0 w 5929313"/>
              <a:gd name="connsiteY0" fmla="*/ 2066925 h 2066925"/>
              <a:gd name="connsiteX1" fmla="*/ 0 w 5929313"/>
              <a:gd name="connsiteY1" fmla="*/ 2066925 h 2066925"/>
              <a:gd name="connsiteX2" fmla="*/ 33338 w 5929313"/>
              <a:gd name="connsiteY2" fmla="*/ 2005013 h 2066925"/>
              <a:gd name="connsiteX3" fmla="*/ 66675 w 5929313"/>
              <a:gd name="connsiteY3" fmla="*/ 1995488 h 2066925"/>
              <a:gd name="connsiteX4" fmla="*/ 71438 w 5929313"/>
              <a:gd name="connsiteY4" fmla="*/ 1943100 h 2066925"/>
              <a:gd name="connsiteX5" fmla="*/ 176213 w 5929313"/>
              <a:gd name="connsiteY5" fmla="*/ 1938338 h 2066925"/>
              <a:gd name="connsiteX6" fmla="*/ 178594 w 5929313"/>
              <a:gd name="connsiteY6" fmla="*/ 1871663 h 2066925"/>
              <a:gd name="connsiteX7" fmla="*/ 242888 w 5929313"/>
              <a:gd name="connsiteY7" fmla="*/ 1881188 h 2066925"/>
              <a:gd name="connsiteX8" fmla="*/ 230981 w 5929313"/>
              <a:gd name="connsiteY8" fmla="*/ 1793081 h 2066925"/>
              <a:gd name="connsiteX9" fmla="*/ 252413 w 5929313"/>
              <a:gd name="connsiteY9" fmla="*/ 1778794 h 2066925"/>
              <a:gd name="connsiteX10" fmla="*/ 259557 w 5929313"/>
              <a:gd name="connsiteY10" fmla="*/ 1681163 h 2066925"/>
              <a:gd name="connsiteX11" fmla="*/ 323850 w 5929313"/>
              <a:gd name="connsiteY11" fmla="*/ 1690688 h 2066925"/>
              <a:gd name="connsiteX12" fmla="*/ 328613 w 5929313"/>
              <a:gd name="connsiteY12" fmla="*/ 1624013 h 2066925"/>
              <a:gd name="connsiteX13" fmla="*/ 357188 w 5929313"/>
              <a:gd name="connsiteY13" fmla="*/ 1628775 h 2066925"/>
              <a:gd name="connsiteX14" fmla="*/ 366713 w 5929313"/>
              <a:gd name="connsiteY14" fmla="*/ 1500188 h 2066925"/>
              <a:gd name="connsiteX15" fmla="*/ 390525 w 5929313"/>
              <a:gd name="connsiteY15" fmla="*/ 1500188 h 2066925"/>
              <a:gd name="connsiteX16" fmla="*/ 404813 w 5929313"/>
              <a:gd name="connsiteY16" fmla="*/ 1423988 h 2066925"/>
              <a:gd name="connsiteX17" fmla="*/ 485775 w 5929313"/>
              <a:gd name="connsiteY17" fmla="*/ 1433513 h 2066925"/>
              <a:gd name="connsiteX18" fmla="*/ 485775 w 5929313"/>
              <a:gd name="connsiteY18" fmla="*/ 1390650 h 2066925"/>
              <a:gd name="connsiteX19" fmla="*/ 538163 w 5929313"/>
              <a:gd name="connsiteY19" fmla="*/ 1385888 h 2066925"/>
              <a:gd name="connsiteX20" fmla="*/ 533400 w 5929313"/>
              <a:gd name="connsiteY20" fmla="*/ 1343025 h 2066925"/>
              <a:gd name="connsiteX21" fmla="*/ 604838 w 5929313"/>
              <a:gd name="connsiteY21" fmla="*/ 1338263 h 2066925"/>
              <a:gd name="connsiteX22" fmla="*/ 619125 w 5929313"/>
              <a:gd name="connsiteY22" fmla="*/ 1266825 h 2066925"/>
              <a:gd name="connsiteX23" fmla="*/ 733425 w 5929313"/>
              <a:gd name="connsiteY23" fmla="*/ 1266825 h 2066925"/>
              <a:gd name="connsiteX24" fmla="*/ 752475 w 5929313"/>
              <a:gd name="connsiteY24" fmla="*/ 1238250 h 2066925"/>
              <a:gd name="connsiteX25" fmla="*/ 809625 w 5929313"/>
              <a:gd name="connsiteY25" fmla="*/ 1238250 h 2066925"/>
              <a:gd name="connsiteX26" fmla="*/ 790575 w 5929313"/>
              <a:gd name="connsiteY26" fmla="*/ 1195388 h 2066925"/>
              <a:gd name="connsiteX27" fmla="*/ 828675 w 5929313"/>
              <a:gd name="connsiteY27" fmla="*/ 1181100 h 2066925"/>
              <a:gd name="connsiteX28" fmla="*/ 828675 w 5929313"/>
              <a:gd name="connsiteY28" fmla="*/ 1133475 h 2066925"/>
              <a:gd name="connsiteX29" fmla="*/ 971550 w 5929313"/>
              <a:gd name="connsiteY29" fmla="*/ 1133475 h 2066925"/>
              <a:gd name="connsiteX30" fmla="*/ 1000125 w 5929313"/>
              <a:gd name="connsiteY30" fmla="*/ 1081088 h 2066925"/>
              <a:gd name="connsiteX31" fmla="*/ 1143000 w 5929313"/>
              <a:gd name="connsiteY31" fmla="*/ 1076325 h 2066925"/>
              <a:gd name="connsiteX32" fmla="*/ 1147763 w 5929313"/>
              <a:gd name="connsiteY32" fmla="*/ 1028700 h 2066925"/>
              <a:gd name="connsiteX33" fmla="*/ 1176338 w 5929313"/>
              <a:gd name="connsiteY33" fmla="*/ 1028700 h 2066925"/>
              <a:gd name="connsiteX34" fmla="*/ 1171575 w 5929313"/>
              <a:gd name="connsiteY34" fmla="*/ 990600 h 2066925"/>
              <a:gd name="connsiteX35" fmla="*/ 1543050 w 5929313"/>
              <a:gd name="connsiteY35" fmla="*/ 966788 h 2066925"/>
              <a:gd name="connsiteX36" fmla="*/ 1562100 w 5929313"/>
              <a:gd name="connsiteY36" fmla="*/ 885825 h 2066925"/>
              <a:gd name="connsiteX37" fmla="*/ 1604963 w 5929313"/>
              <a:gd name="connsiteY37" fmla="*/ 885825 h 2066925"/>
              <a:gd name="connsiteX38" fmla="*/ 1585913 w 5929313"/>
              <a:gd name="connsiteY38" fmla="*/ 838200 h 2066925"/>
              <a:gd name="connsiteX39" fmla="*/ 1624013 w 5929313"/>
              <a:gd name="connsiteY39" fmla="*/ 828675 h 2066925"/>
              <a:gd name="connsiteX40" fmla="*/ 1628775 w 5929313"/>
              <a:gd name="connsiteY40" fmla="*/ 785813 h 2066925"/>
              <a:gd name="connsiteX41" fmla="*/ 1733550 w 5929313"/>
              <a:gd name="connsiteY41" fmla="*/ 781050 h 2066925"/>
              <a:gd name="connsiteX42" fmla="*/ 1747838 w 5929313"/>
              <a:gd name="connsiteY42" fmla="*/ 738188 h 2066925"/>
              <a:gd name="connsiteX43" fmla="*/ 1804988 w 5929313"/>
              <a:gd name="connsiteY43" fmla="*/ 728663 h 2066925"/>
              <a:gd name="connsiteX44" fmla="*/ 1814513 w 5929313"/>
              <a:gd name="connsiteY44" fmla="*/ 666750 h 2066925"/>
              <a:gd name="connsiteX45" fmla="*/ 2057400 w 5929313"/>
              <a:gd name="connsiteY45" fmla="*/ 666750 h 2066925"/>
              <a:gd name="connsiteX46" fmla="*/ 2057400 w 5929313"/>
              <a:gd name="connsiteY46" fmla="*/ 666750 h 2066925"/>
              <a:gd name="connsiteX47" fmla="*/ 2176463 w 5929313"/>
              <a:gd name="connsiteY47" fmla="*/ 628650 h 2066925"/>
              <a:gd name="connsiteX48" fmla="*/ 2185988 w 5929313"/>
              <a:gd name="connsiteY48" fmla="*/ 576263 h 2066925"/>
              <a:gd name="connsiteX49" fmla="*/ 2286000 w 5929313"/>
              <a:gd name="connsiteY49" fmla="*/ 571500 h 2066925"/>
              <a:gd name="connsiteX50" fmla="*/ 2281238 w 5929313"/>
              <a:gd name="connsiteY50" fmla="*/ 523875 h 2066925"/>
              <a:gd name="connsiteX51" fmla="*/ 2738438 w 5929313"/>
              <a:gd name="connsiteY51" fmla="*/ 523875 h 2066925"/>
              <a:gd name="connsiteX52" fmla="*/ 2747963 w 5929313"/>
              <a:gd name="connsiteY52" fmla="*/ 476250 h 2066925"/>
              <a:gd name="connsiteX53" fmla="*/ 2776538 w 5929313"/>
              <a:gd name="connsiteY53" fmla="*/ 471488 h 2066925"/>
              <a:gd name="connsiteX54" fmla="*/ 2795588 w 5929313"/>
              <a:gd name="connsiteY54" fmla="*/ 433388 h 2066925"/>
              <a:gd name="connsiteX55" fmla="*/ 2809875 w 5929313"/>
              <a:gd name="connsiteY55" fmla="*/ 409575 h 2066925"/>
              <a:gd name="connsiteX56" fmla="*/ 2819400 w 5929313"/>
              <a:gd name="connsiteY56" fmla="*/ 357188 h 2066925"/>
              <a:gd name="connsiteX57" fmla="*/ 2928938 w 5929313"/>
              <a:gd name="connsiteY57" fmla="*/ 357188 h 2066925"/>
              <a:gd name="connsiteX58" fmla="*/ 2933700 w 5929313"/>
              <a:gd name="connsiteY58" fmla="*/ 323850 h 2066925"/>
              <a:gd name="connsiteX59" fmla="*/ 3043238 w 5929313"/>
              <a:gd name="connsiteY59" fmla="*/ 319088 h 2066925"/>
              <a:gd name="connsiteX60" fmla="*/ 3048000 w 5929313"/>
              <a:gd name="connsiteY60" fmla="*/ 271463 h 2066925"/>
              <a:gd name="connsiteX61" fmla="*/ 3243263 w 5929313"/>
              <a:gd name="connsiteY61" fmla="*/ 261938 h 2066925"/>
              <a:gd name="connsiteX62" fmla="*/ 3243263 w 5929313"/>
              <a:gd name="connsiteY62" fmla="*/ 233363 h 2066925"/>
              <a:gd name="connsiteX63" fmla="*/ 3295650 w 5929313"/>
              <a:gd name="connsiteY63" fmla="*/ 219075 h 2066925"/>
              <a:gd name="connsiteX64" fmla="*/ 3305175 w 5929313"/>
              <a:gd name="connsiteY64" fmla="*/ 176213 h 2066925"/>
              <a:gd name="connsiteX65" fmla="*/ 3424238 w 5929313"/>
              <a:gd name="connsiteY65" fmla="*/ 171450 h 2066925"/>
              <a:gd name="connsiteX66" fmla="*/ 3438525 w 5929313"/>
              <a:gd name="connsiteY66" fmla="*/ 119063 h 2066925"/>
              <a:gd name="connsiteX67" fmla="*/ 3833813 w 5929313"/>
              <a:gd name="connsiteY67" fmla="*/ 100013 h 2066925"/>
              <a:gd name="connsiteX68" fmla="*/ 3890963 w 5929313"/>
              <a:gd name="connsiteY68" fmla="*/ 76200 h 2066925"/>
              <a:gd name="connsiteX69" fmla="*/ 3900488 w 5929313"/>
              <a:gd name="connsiteY69" fmla="*/ 28575 h 2066925"/>
              <a:gd name="connsiteX70" fmla="*/ 4452938 w 5929313"/>
              <a:gd name="connsiteY70" fmla="*/ 0 h 2066925"/>
              <a:gd name="connsiteX71" fmla="*/ 5929313 w 5929313"/>
              <a:gd name="connsiteY71" fmla="*/ 4763 h 2066925"/>
              <a:gd name="connsiteX0" fmla="*/ 0 w 5929313"/>
              <a:gd name="connsiteY0" fmla="*/ 2066925 h 2070805"/>
              <a:gd name="connsiteX1" fmla="*/ 0 w 5929313"/>
              <a:gd name="connsiteY1" fmla="*/ 2066925 h 2070805"/>
              <a:gd name="connsiteX2" fmla="*/ 30956 w 5929313"/>
              <a:gd name="connsiteY2" fmla="*/ 2066925 h 2070805"/>
              <a:gd name="connsiteX3" fmla="*/ 33338 w 5929313"/>
              <a:gd name="connsiteY3" fmla="*/ 2005013 h 2070805"/>
              <a:gd name="connsiteX4" fmla="*/ 66675 w 5929313"/>
              <a:gd name="connsiteY4" fmla="*/ 1995488 h 2070805"/>
              <a:gd name="connsiteX5" fmla="*/ 71438 w 5929313"/>
              <a:gd name="connsiteY5" fmla="*/ 1943100 h 2070805"/>
              <a:gd name="connsiteX6" fmla="*/ 176213 w 5929313"/>
              <a:gd name="connsiteY6" fmla="*/ 1938338 h 2070805"/>
              <a:gd name="connsiteX7" fmla="*/ 178594 w 5929313"/>
              <a:gd name="connsiteY7" fmla="*/ 1871663 h 2070805"/>
              <a:gd name="connsiteX8" fmla="*/ 242888 w 5929313"/>
              <a:gd name="connsiteY8" fmla="*/ 1881188 h 2070805"/>
              <a:gd name="connsiteX9" fmla="*/ 230981 w 5929313"/>
              <a:gd name="connsiteY9" fmla="*/ 1793081 h 2070805"/>
              <a:gd name="connsiteX10" fmla="*/ 252413 w 5929313"/>
              <a:gd name="connsiteY10" fmla="*/ 1778794 h 2070805"/>
              <a:gd name="connsiteX11" fmla="*/ 259557 w 5929313"/>
              <a:gd name="connsiteY11" fmla="*/ 1681163 h 2070805"/>
              <a:gd name="connsiteX12" fmla="*/ 323850 w 5929313"/>
              <a:gd name="connsiteY12" fmla="*/ 1690688 h 2070805"/>
              <a:gd name="connsiteX13" fmla="*/ 328613 w 5929313"/>
              <a:gd name="connsiteY13" fmla="*/ 1624013 h 2070805"/>
              <a:gd name="connsiteX14" fmla="*/ 357188 w 5929313"/>
              <a:gd name="connsiteY14" fmla="*/ 1628775 h 2070805"/>
              <a:gd name="connsiteX15" fmla="*/ 366713 w 5929313"/>
              <a:gd name="connsiteY15" fmla="*/ 1500188 h 2070805"/>
              <a:gd name="connsiteX16" fmla="*/ 390525 w 5929313"/>
              <a:gd name="connsiteY16" fmla="*/ 1500188 h 2070805"/>
              <a:gd name="connsiteX17" fmla="*/ 404813 w 5929313"/>
              <a:gd name="connsiteY17" fmla="*/ 1423988 h 2070805"/>
              <a:gd name="connsiteX18" fmla="*/ 485775 w 5929313"/>
              <a:gd name="connsiteY18" fmla="*/ 1433513 h 2070805"/>
              <a:gd name="connsiteX19" fmla="*/ 485775 w 5929313"/>
              <a:gd name="connsiteY19" fmla="*/ 1390650 h 2070805"/>
              <a:gd name="connsiteX20" fmla="*/ 538163 w 5929313"/>
              <a:gd name="connsiteY20" fmla="*/ 1385888 h 2070805"/>
              <a:gd name="connsiteX21" fmla="*/ 533400 w 5929313"/>
              <a:gd name="connsiteY21" fmla="*/ 1343025 h 2070805"/>
              <a:gd name="connsiteX22" fmla="*/ 604838 w 5929313"/>
              <a:gd name="connsiteY22" fmla="*/ 1338263 h 2070805"/>
              <a:gd name="connsiteX23" fmla="*/ 619125 w 5929313"/>
              <a:gd name="connsiteY23" fmla="*/ 1266825 h 2070805"/>
              <a:gd name="connsiteX24" fmla="*/ 733425 w 5929313"/>
              <a:gd name="connsiteY24" fmla="*/ 1266825 h 2070805"/>
              <a:gd name="connsiteX25" fmla="*/ 752475 w 5929313"/>
              <a:gd name="connsiteY25" fmla="*/ 1238250 h 2070805"/>
              <a:gd name="connsiteX26" fmla="*/ 809625 w 5929313"/>
              <a:gd name="connsiteY26" fmla="*/ 1238250 h 2070805"/>
              <a:gd name="connsiteX27" fmla="*/ 790575 w 5929313"/>
              <a:gd name="connsiteY27" fmla="*/ 1195388 h 2070805"/>
              <a:gd name="connsiteX28" fmla="*/ 828675 w 5929313"/>
              <a:gd name="connsiteY28" fmla="*/ 1181100 h 2070805"/>
              <a:gd name="connsiteX29" fmla="*/ 828675 w 5929313"/>
              <a:gd name="connsiteY29" fmla="*/ 1133475 h 2070805"/>
              <a:gd name="connsiteX30" fmla="*/ 971550 w 5929313"/>
              <a:gd name="connsiteY30" fmla="*/ 1133475 h 2070805"/>
              <a:gd name="connsiteX31" fmla="*/ 1000125 w 5929313"/>
              <a:gd name="connsiteY31" fmla="*/ 1081088 h 2070805"/>
              <a:gd name="connsiteX32" fmla="*/ 1143000 w 5929313"/>
              <a:gd name="connsiteY32" fmla="*/ 1076325 h 2070805"/>
              <a:gd name="connsiteX33" fmla="*/ 1147763 w 5929313"/>
              <a:gd name="connsiteY33" fmla="*/ 1028700 h 2070805"/>
              <a:gd name="connsiteX34" fmla="*/ 1176338 w 5929313"/>
              <a:gd name="connsiteY34" fmla="*/ 1028700 h 2070805"/>
              <a:gd name="connsiteX35" fmla="*/ 1171575 w 5929313"/>
              <a:gd name="connsiteY35" fmla="*/ 990600 h 2070805"/>
              <a:gd name="connsiteX36" fmla="*/ 1543050 w 5929313"/>
              <a:gd name="connsiteY36" fmla="*/ 966788 h 2070805"/>
              <a:gd name="connsiteX37" fmla="*/ 1562100 w 5929313"/>
              <a:gd name="connsiteY37" fmla="*/ 885825 h 2070805"/>
              <a:gd name="connsiteX38" fmla="*/ 1604963 w 5929313"/>
              <a:gd name="connsiteY38" fmla="*/ 885825 h 2070805"/>
              <a:gd name="connsiteX39" fmla="*/ 1585913 w 5929313"/>
              <a:gd name="connsiteY39" fmla="*/ 838200 h 2070805"/>
              <a:gd name="connsiteX40" fmla="*/ 1624013 w 5929313"/>
              <a:gd name="connsiteY40" fmla="*/ 828675 h 2070805"/>
              <a:gd name="connsiteX41" fmla="*/ 1628775 w 5929313"/>
              <a:gd name="connsiteY41" fmla="*/ 785813 h 2070805"/>
              <a:gd name="connsiteX42" fmla="*/ 1733550 w 5929313"/>
              <a:gd name="connsiteY42" fmla="*/ 781050 h 2070805"/>
              <a:gd name="connsiteX43" fmla="*/ 1747838 w 5929313"/>
              <a:gd name="connsiteY43" fmla="*/ 738188 h 2070805"/>
              <a:gd name="connsiteX44" fmla="*/ 1804988 w 5929313"/>
              <a:gd name="connsiteY44" fmla="*/ 728663 h 2070805"/>
              <a:gd name="connsiteX45" fmla="*/ 1814513 w 5929313"/>
              <a:gd name="connsiteY45" fmla="*/ 666750 h 2070805"/>
              <a:gd name="connsiteX46" fmla="*/ 2057400 w 5929313"/>
              <a:gd name="connsiteY46" fmla="*/ 666750 h 2070805"/>
              <a:gd name="connsiteX47" fmla="*/ 2057400 w 5929313"/>
              <a:gd name="connsiteY47" fmla="*/ 666750 h 2070805"/>
              <a:gd name="connsiteX48" fmla="*/ 2176463 w 5929313"/>
              <a:gd name="connsiteY48" fmla="*/ 628650 h 2070805"/>
              <a:gd name="connsiteX49" fmla="*/ 2185988 w 5929313"/>
              <a:gd name="connsiteY49" fmla="*/ 576263 h 2070805"/>
              <a:gd name="connsiteX50" fmla="*/ 2286000 w 5929313"/>
              <a:gd name="connsiteY50" fmla="*/ 571500 h 2070805"/>
              <a:gd name="connsiteX51" fmla="*/ 2281238 w 5929313"/>
              <a:gd name="connsiteY51" fmla="*/ 523875 h 2070805"/>
              <a:gd name="connsiteX52" fmla="*/ 2738438 w 5929313"/>
              <a:gd name="connsiteY52" fmla="*/ 523875 h 2070805"/>
              <a:gd name="connsiteX53" fmla="*/ 2747963 w 5929313"/>
              <a:gd name="connsiteY53" fmla="*/ 476250 h 2070805"/>
              <a:gd name="connsiteX54" fmla="*/ 2776538 w 5929313"/>
              <a:gd name="connsiteY54" fmla="*/ 471488 h 2070805"/>
              <a:gd name="connsiteX55" fmla="*/ 2795588 w 5929313"/>
              <a:gd name="connsiteY55" fmla="*/ 433388 h 2070805"/>
              <a:gd name="connsiteX56" fmla="*/ 2809875 w 5929313"/>
              <a:gd name="connsiteY56" fmla="*/ 409575 h 2070805"/>
              <a:gd name="connsiteX57" fmla="*/ 2819400 w 5929313"/>
              <a:gd name="connsiteY57" fmla="*/ 357188 h 2070805"/>
              <a:gd name="connsiteX58" fmla="*/ 2928938 w 5929313"/>
              <a:gd name="connsiteY58" fmla="*/ 357188 h 2070805"/>
              <a:gd name="connsiteX59" fmla="*/ 2933700 w 5929313"/>
              <a:gd name="connsiteY59" fmla="*/ 323850 h 2070805"/>
              <a:gd name="connsiteX60" fmla="*/ 3043238 w 5929313"/>
              <a:gd name="connsiteY60" fmla="*/ 319088 h 2070805"/>
              <a:gd name="connsiteX61" fmla="*/ 3048000 w 5929313"/>
              <a:gd name="connsiteY61" fmla="*/ 271463 h 2070805"/>
              <a:gd name="connsiteX62" fmla="*/ 3243263 w 5929313"/>
              <a:gd name="connsiteY62" fmla="*/ 261938 h 2070805"/>
              <a:gd name="connsiteX63" fmla="*/ 3243263 w 5929313"/>
              <a:gd name="connsiteY63" fmla="*/ 233363 h 2070805"/>
              <a:gd name="connsiteX64" fmla="*/ 3295650 w 5929313"/>
              <a:gd name="connsiteY64" fmla="*/ 219075 h 2070805"/>
              <a:gd name="connsiteX65" fmla="*/ 3305175 w 5929313"/>
              <a:gd name="connsiteY65" fmla="*/ 176213 h 2070805"/>
              <a:gd name="connsiteX66" fmla="*/ 3424238 w 5929313"/>
              <a:gd name="connsiteY66" fmla="*/ 171450 h 2070805"/>
              <a:gd name="connsiteX67" fmla="*/ 3438525 w 5929313"/>
              <a:gd name="connsiteY67" fmla="*/ 119063 h 2070805"/>
              <a:gd name="connsiteX68" fmla="*/ 3833813 w 5929313"/>
              <a:gd name="connsiteY68" fmla="*/ 100013 h 2070805"/>
              <a:gd name="connsiteX69" fmla="*/ 3890963 w 5929313"/>
              <a:gd name="connsiteY69" fmla="*/ 76200 h 2070805"/>
              <a:gd name="connsiteX70" fmla="*/ 3900488 w 5929313"/>
              <a:gd name="connsiteY70" fmla="*/ 28575 h 2070805"/>
              <a:gd name="connsiteX71" fmla="*/ 4452938 w 5929313"/>
              <a:gd name="connsiteY71" fmla="*/ 0 h 2070805"/>
              <a:gd name="connsiteX72" fmla="*/ 5929313 w 5929313"/>
              <a:gd name="connsiteY72" fmla="*/ 4763 h 2070805"/>
              <a:gd name="connsiteX0" fmla="*/ 0 w 5929313"/>
              <a:gd name="connsiteY0" fmla="*/ 2066925 h 2070805"/>
              <a:gd name="connsiteX1" fmla="*/ 0 w 5929313"/>
              <a:gd name="connsiteY1" fmla="*/ 2066925 h 2070805"/>
              <a:gd name="connsiteX2" fmla="*/ 30956 w 5929313"/>
              <a:gd name="connsiteY2" fmla="*/ 2066925 h 2070805"/>
              <a:gd name="connsiteX3" fmla="*/ 21432 w 5929313"/>
              <a:gd name="connsiteY3" fmla="*/ 1988344 h 2070805"/>
              <a:gd name="connsiteX4" fmla="*/ 66675 w 5929313"/>
              <a:gd name="connsiteY4" fmla="*/ 1995488 h 2070805"/>
              <a:gd name="connsiteX5" fmla="*/ 71438 w 5929313"/>
              <a:gd name="connsiteY5" fmla="*/ 1943100 h 2070805"/>
              <a:gd name="connsiteX6" fmla="*/ 176213 w 5929313"/>
              <a:gd name="connsiteY6" fmla="*/ 1938338 h 2070805"/>
              <a:gd name="connsiteX7" fmla="*/ 178594 w 5929313"/>
              <a:gd name="connsiteY7" fmla="*/ 1871663 h 2070805"/>
              <a:gd name="connsiteX8" fmla="*/ 242888 w 5929313"/>
              <a:gd name="connsiteY8" fmla="*/ 1881188 h 2070805"/>
              <a:gd name="connsiteX9" fmla="*/ 230981 w 5929313"/>
              <a:gd name="connsiteY9" fmla="*/ 1793081 h 2070805"/>
              <a:gd name="connsiteX10" fmla="*/ 252413 w 5929313"/>
              <a:gd name="connsiteY10" fmla="*/ 1778794 h 2070805"/>
              <a:gd name="connsiteX11" fmla="*/ 259557 w 5929313"/>
              <a:gd name="connsiteY11" fmla="*/ 1681163 h 2070805"/>
              <a:gd name="connsiteX12" fmla="*/ 323850 w 5929313"/>
              <a:gd name="connsiteY12" fmla="*/ 1690688 h 2070805"/>
              <a:gd name="connsiteX13" fmla="*/ 328613 w 5929313"/>
              <a:gd name="connsiteY13" fmla="*/ 1624013 h 2070805"/>
              <a:gd name="connsiteX14" fmla="*/ 357188 w 5929313"/>
              <a:gd name="connsiteY14" fmla="*/ 1628775 h 2070805"/>
              <a:gd name="connsiteX15" fmla="*/ 366713 w 5929313"/>
              <a:gd name="connsiteY15" fmla="*/ 1500188 h 2070805"/>
              <a:gd name="connsiteX16" fmla="*/ 390525 w 5929313"/>
              <a:gd name="connsiteY16" fmla="*/ 1500188 h 2070805"/>
              <a:gd name="connsiteX17" fmla="*/ 404813 w 5929313"/>
              <a:gd name="connsiteY17" fmla="*/ 1423988 h 2070805"/>
              <a:gd name="connsiteX18" fmla="*/ 485775 w 5929313"/>
              <a:gd name="connsiteY18" fmla="*/ 1433513 h 2070805"/>
              <a:gd name="connsiteX19" fmla="*/ 485775 w 5929313"/>
              <a:gd name="connsiteY19" fmla="*/ 1390650 h 2070805"/>
              <a:gd name="connsiteX20" fmla="*/ 538163 w 5929313"/>
              <a:gd name="connsiteY20" fmla="*/ 1385888 h 2070805"/>
              <a:gd name="connsiteX21" fmla="*/ 533400 w 5929313"/>
              <a:gd name="connsiteY21" fmla="*/ 1343025 h 2070805"/>
              <a:gd name="connsiteX22" fmla="*/ 604838 w 5929313"/>
              <a:gd name="connsiteY22" fmla="*/ 1338263 h 2070805"/>
              <a:gd name="connsiteX23" fmla="*/ 619125 w 5929313"/>
              <a:gd name="connsiteY23" fmla="*/ 1266825 h 2070805"/>
              <a:gd name="connsiteX24" fmla="*/ 733425 w 5929313"/>
              <a:gd name="connsiteY24" fmla="*/ 1266825 h 2070805"/>
              <a:gd name="connsiteX25" fmla="*/ 752475 w 5929313"/>
              <a:gd name="connsiteY25" fmla="*/ 1238250 h 2070805"/>
              <a:gd name="connsiteX26" fmla="*/ 809625 w 5929313"/>
              <a:gd name="connsiteY26" fmla="*/ 1238250 h 2070805"/>
              <a:gd name="connsiteX27" fmla="*/ 790575 w 5929313"/>
              <a:gd name="connsiteY27" fmla="*/ 1195388 h 2070805"/>
              <a:gd name="connsiteX28" fmla="*/ 828675 w 5929313"/>
              <a:gd name="connsiteY28" fmla="*/ 1181100 h 2070805"/>
              <a:gd name="connsiteX29" fmla="*/ 828675 w 5929313"/>
              <a:gd name="connsiteY29" fmla="*/ 1133475 h 2070805"/>
              <a:gd name="connsiteX30" fmla="*/ 971550 w 5929313"/>
              <a:gd name="connsiteY30" fmla="*/ 1133475 h 2070805"/>
              <a:gd name="connsiteX31" fmla="*/ 1000125 w 5929313"/>
              <a:gd name="connsiteY31" fmla="*/ 1081088 h 2070805"/>
              <a:gd name="connsiteX32" fmla="*/ 1143000 w 5929313"/>
              <a:gd name="connsiteY32" fmla="*/ 1076325 h 2070805"/>
              <a:gd name="connsiteX33" fmla="*/ 1147763 w 5929313"/>
              <a:gd name="connsiteY33" fmla="*/ 1028700 h 2070805"/>
              <a:gd name="connsiteX34" fmla="*/ 1176338 w 5929313"/>
              <a:gd name="connsiteY34" fmla="*/ 1028700 h 2070805"/>
              <a:gd name="connsiteX35" fmla="*/ 1171575 w 5929313"/>
              <a:gd name="connsiteY35" fmla="*/ 990600 h 2070805"/>
              <a:gd name="connsiteX36" fmla="*/ 1543050 w 5929313"/>
              <a:gd name="connsiteY36" fmla="*/ 966788 h 2070805"/>
              <a:gd name="connsiteX37" fmla="*/ 1562100 w 5929313"/>
              <a:gd name="connsiteY37" fmla="*/ 885825 h 2070805"/>
              <a:gd name="connsiteX38" fmla="*/ 1604963 w 5929313"/>
              <a:gd name="connsiteY38" fmla="*/ 885825 h 2070805"/>
              <a:gd name="connsiteX39" fmla="*/ 1585913 w 5929313"/>
              <a:gd name="connsiteY39" fmla="*/ 838200 h 2070805"/>
              <a:gd name="connsiteX40" fmla="*/ 1624013 w 5929313"/>
              <a:gd name="connsiteY40" fmla="*/ 828675 h 2070805"/>
              <a:gd name="connsiteX41" fmla="*/ 1628775 w 5929313"/>
              <a:gd name="connsiteY41" fmla="*/ 785813 h 2070805"/>
              <a:gd name="connsiteX42" fmla="*/ 1733550 w 5929313"/>
              <a:gd name="connsiteY42" fmla="*/ 781050 h 2070805"/>
              <a:gd name="connsiteX43" fmla="*/ 1747838 w 5929313"/>
              <a:gd name="connsiteY43" fmla="*/ 738188 h 2070805"/>
              <a:gd name="connsiteX44" fmla="*/ 1804988 w 5929313"/>
              <a:gd name="connsiteY44" fmla="*/ 728663 h 2070805"/>
              <a:gd name="connsiteX45" fmla="*/ 1814513 w 5929313"/>
              <a:gd name="connsiteY45" fmla="*/ 666750 h 2070805"/>
              <a:gd name="connsiteX46" fmla="*/ 2057400 w 5929313"/>
              <a:gd name="connsiteY46" fmla="*/ 666750 h 2070805"/>
              <a:gd name="connsiteX47" fmla="*/ 2057400 w 5929313"/>
              <a:gd name="connsiteY47" fmla="*/ 666750 h 2070805"/>
              <a:gd name="connsiteX48" fmla="*/ 2176463 w 5929313"/>
              <a:gd name="connsiteY48" fmla="*/ 628650 h 2070805"/>
              <a:gd name="connsiteX49" fmla="*/ 2185988 w 5929313"/>
              <a:gd name="connsiteY49" fmla="*/ 576263 h 2070805"/>
              <a:gd name="connsiteX50" fmla="*/ 2286000 w 5929313"/>
              <a:gd name="connsiteY50" fmla="*/ 571500 h 2070805"/>
              <a:gd name="connsiteX51" fmla="*/ 2281238 w 5929313"/>
              <a:gd name="connsiteY51" fmla="*/ 523875 h 2070805"/>
              <a:gd name="connsiteX52" fmla="*/ 2738438 w 5929313"/>
              <a:gd name="connsiteY52" fmla="*/ 523875 h 2070805"/>
              <a:gd name="connsiteX53" fmla="*/ 2747963 w 5929313"/>
              <a:gd name="connsiteY53" fmla="*/ 476250 h 2070805"/>
              <a:gd name="connsiteX54" fmla="*/ 2776538 w 5929313"/>
              <a:gd name="connsiteY54" fmla="*/ 471488 h 2070805"/>
              <a:gd name="connsiteX55" fmla="*/ 2795588 w 5929313"/>
              <a:gd name="connsiteY55" fmla="*/ 433388 h 2070805"/>
              <a:gd name="connsiteX56" fmla="*/ 2809875 w 5929313"/>
              <a:gd name="connsiteY56" fmla="*/ 409575 h 2070805"/>
              <a:gd name="connsiteX57" fmla="*/ 2819400 w 5929313"/>
              <a:gd name="connsiteY57" fmla="*/ 357188 h 2070805"/>
              <a:gd name="connsiteX58" fmla="*/ 2928938 w 5929313"/>
              <a:gd name="connsiteY58" fmla="*/ 357188 h 2070805"/>
              <a:gd name="connsiteX59" fmla="*/ 2933700 w 5929313"/>
              <a:gd name="connsiteY59" fmla="*/ 323850 h 2070805"/>
              <a:gd name="connsiteX60" fmla="*/ 3043238 w 5929313"/>
              <a:gd name="connsiteY60" fmla="*/ 319088 h 2070805"/>
              <a:gd name="connsiteX61" fmla="*/ 3048000 w 5929313"/>
              <a:gd name="connsiteY61" fmla="*/ 271463 h 2070805"/>
              <a:gd name="connsiteX62" fmla="*/ 3243263 w 5929313"/>
              <a:gd name="connsiteY62" fmla="*/ 261938 h 2070805"/>
              <a:gd name="connsiteX63" fmla="*/ 3243263 w 5929313"/>
              <a:gd name="connsiteY63" fmla="*/ 233363 h 2070805"/>
              <a:gd name="connsiteX64" fmla="*/ 3295650 w 5929313"/>
              <a:gd name="connsiteY64" fmla="*/ 219075 h 2070805"/>
              <a:gd name="connsiteX65" fmla="*/ 3305175 w 5929313"/>
              <a:gd name="connsiteY65" fmla="*/ 176213 h 2070805"/>
              <a:gd name="connsiteX66" fmla="*/ 3424238 w 5929313"/>
              <a:gd name="connsiteY66" fmla="*/ 171450 h 2070805"/>
              <a:gd name="connsiteX67" fmla="*/ 3438525 w 5929313"/>
              <a:gd name="connsiteY67" fmla="*/ 119063 h 2070805"/>
              <a:gd name="connsiteX68" fmla="*/ 3833813 w 5929313"/>
              <a:gd name="connsiteY68" fmla="*/ 100013 h 2070805"/>
              <a:gd name="connsiteX69" fmla="*/ 3890963 w 5929313"/>
              <a:gd name="connsiteY69" fmla="*/ 76200 h 2070805"/>
              <a:gd name="connsiteX70" fmla="*/ 3900488 w 5929313"/>
              <a:gd name="connsiteY70" fmla="*/ 28575 h 2070805"/>
              <a:gd name="connsiteX71" fmla="*/ 4452938 w 5929313"/>
              <a:gd name="connsiteY71" fmla="*/ 0 h 2070805"/>
              <a:gd name="connsiteX72" fmla="*/ 5929313 w 5929313"/>
              <a:gd name="connsiteY72" fmla="*/ 4763 h 2070805"/>
              <a:gd name="connsiteX0" fmla="*/ 0 w 5929313"/>
              <a:gd name="connsiteY0" fmla="*/ 2066925 h 2070805"/>
              <a:gd name="connsiteX1" fmla="*/ 0 w 5929313"/>
              <a:gd name="connsiteY1" fmla="*/ 2066925 h 2070805"/>
              <a:gd name="connsiteX2" fmla="*/ 30956 w 5929313"/>
              <a:gd name="connsiteY2" fmla="*/ 2066925 h 2070805"/>
              <a:gd name="connsiteX3" fmla="*/ 21432 w 5929313"/>
              <a:gd name="connsiteY3" fmla="*/ 1988344 h 2070805"/>
              <a:gd name="connsiteX4" fmla="*/ 66675 w 5929313"/>
              <a:gd name="connsiteY4" fmla="*/ 1995488 h 2070805"/>
              <a:gd name="connsiteX5" fmla="*/ 57151 w 5929313"/>
              <a:gd name="connsiteY5" fmla="*/ 1926431 h 2070805"/>
              <a:gd name="connsiteX6" fmla="*/ 176213 w 5929313"/>
              <a:gd name="connsiteY6" fmla="*/ 1938338 h 2070805"/>
              <a:gd name="connsiteX7" fmla="*/ 178594 w 5929313"/>
              <a:gd name="connsiteY7" fmla="*/ 1871663 h 2070805"/>
              <a:gd name="connsiteX8" fmla="*/ 242888 w 5929313"/>
              <a:gd name="connsiteY8" fmla="*/ 1881188 h 2070805"/>
              <a:gd name="connsiteX9" fmla="*/ 230981 w 5929313"/>
              <a:gd name="connsiteY9" fmla="*/ 1793081 h 2070805"/>
              <a:gd name="connsiteX10" fmla="*/ 252413 w 5929313"/>
              <a:gd name="connsiteY10" fmla="*/ 1778794 h 2070805"/>
              <a:gd name="connsiteX11" fmla="*/ 259557 w 5929313"/>
              <a:gd name="connsiteY11" fmla="*/ 1681163 h 2070805"/>
              <a:gd name="connsiteX12" fmla="*/ 323850 w 5929313"/>
              <a:gd name="connsiteY12" fmla="*/ 1690688 h 2070805"/>
              <a:gd name="connsiteX13" fmla="*/ 328613 w 5929313"/>
              <a:gd name="connsiteY13" fmla="*/ 1624013 h 2070805"/>
              <a:gd name="connsiteX14" fmla="*/ 357188 w 5929313"/>
              <a:gd name="connsiteY14" fmla="*/ 1628775 h 2070805"/>
              <a:gd name="connsiteX15" fmla="*/ 366713 w 5929313"/>
              <a:gd name="connsiteY15" fmla="*/ 1500188 h 2070805"/>
              <a:gd name="connsiteX16" fmla="*/ 390525 w 5929313"/>
              <a:gd name="connsiteY16" fmla="*/ 1500188 h 2070805"/>
              <a:gd name="connsiteX17" fmla="*/ 404813 w 5929313"/>
              <a:gd name="connsiteY17" fmla="*/ 1423988 h 2070805"/>
              <a:gd name="connsiteX18" fmla="*/ 485775 w 5929313"/>
              <a:gd name="connsiteY18" fmla="*/ 1433513 h 2070805"/>
              <a:gd name="connsiteX19" fmla="*/ 485775 w 5929313"/>
              <a:gd name="connsiteY19" fmla="*/ 1390650 h 2070805"/>
              <a:gd name="connsiteX20" fmla="*/ 538163 w 5929313"/>
              <a:gd name="connsiteY20" fmla="*/ 1385888 h 2070805"/>
              <a:gd name="connsiteX21" fmla="*/ 533400 w 5929313"/>
              <a:gd name="connsiteY21" fmla="*/ 1343025 h 2070805"/>
              <a:gd name="connsiteX22" fmla="*/ 604838 w 5929313"/>
              <a:gd name="connsiteY22" fmla="*/ 1338263 h 2070805"/>
              <a:gd name="connsiteX23" fmla="*/ 619125 w 5929313"/>
              <a:gd name="connsiteY23" fmla="*/ 1266825 h 2070805"/>
              <a:gd name="connsiteX24" fmla="*/ 733425 w 5929313"/>
              <a:gd name="connsiteY24" fmla="*/ 1266825 h 2070805"/>
              <a:gd name="connsiteX25" fmla="*/ 752475 w 5929313"/>
              <a:gd name="connsiteY25" fmla="*/ 1238250 h 2070805"/>
              <a:gd name="connsiteX26" fmla="*/ 809625 w 5929313"/>
              <a:gd name="connsiteY26" fmla="*/ 1238250 h 2070805"/>
              <a:gd name="connsiteX27" fmla="*/ 790575 w 5929313"/>
              <a:gd name="connsiteY27" fmla="*/ 1195388 h 2070805"/>
              <a:gd name="connsiteX28" fmla="*/ 828675 w 5929313"/>
              <a:gd name="connsiteY28" fmla="*/ 1181100 h 2070805"/>
              <a:gd name="connsiteX29" fmla="*/ 828675 w 5929313"/>
              <a:gd name="connsiteY29" fmla="*/ 1133475 h 2070805"/>
              <a:gd name="connsiteX30" fmla="*/ 971550 w 5929313"/>
              <a:gd name="connsiteY30" fmla="*/ 1133475 h 2070805"/>
              <a:gd name="connsiteX31" fmla="*/ 1000125 w 5929313"/>
              <a:gd name="connsiteY31" fmla="*/ 1081088 h 2070805"/>
              <a:gd name="connsiteX32" fmla="*/ 1143000 w 5929313"/>
              <a:gd name="connsiteY32" fmla="*/ 1076325 h 2070805"/>
              <a:gd name="connsiteX33" fmla="*/ 1147763 w 5929313"/>
              <a:gd name="connsiteY33" fmla="*/ 1028700 h 2070805"/>
              <a:gd name="connsiteX34" fmla="*/ 1176338 w 5929313"/>
              <a:gd name="connsiteY34" fmla="*/ 1028700 h 2070805"/>
              <a:gd name="connsiteX35" fmla="*/ 1171575 w 5929313"/>
              <a:gd name="connsiteY35" fmla="*/ 990600 h 2070805"/>
              <a:gd name="connsiteX36" fmla="*/ 1543050 w 5929313"/>
              <a:gd name="connsiteY36" fmla="*/ 966788 h 2070805"/>
              <a:gd name="connsiteX37" fmla="*/ 1562100 w 5929313"/>
              <a:gd name="connsiteY37" fmla="*/ 885825 h 2070805"/>
              <a:gd name="connsiteX38" fmla="*/ 1604963 w 5929313"/>
              <a:gd name="connsiteY38" fmla="*/ 885825 h 2070805"/>
              <a:gd name="connsiteX39" fmla="*/ 1585913 w 5929313"/>
              <a:gd name="connsiteY39" fmla="*/ 838200 h 2070805"/>
              <a:gd name="connsiteX40" fmla="*/ 1624013 w 5929313"/>
              <a:gd name="connsiteY40" fmla="*/ 828675 h 2070805"/>
              <a:gd name="connsiteX41" fmla="*/ 1628775 w 5929313"/>
              <a:gd name="connsiteY41" fmla="*/ 785813 h 2070805"/>
              <a:gd name="connsiteX42" fmla="*/ 1733550 w 5929313"/>
              <a:gd name="connsiteY42" fmla="*/ 781050 h 2070805"/>
              <a:gd name="connsiteX43" fmla="*/ 1747838 w 5929313"/>
              <a:gd name="connsiteY43" fmla="*/ 738188 h 2070805"/>
              <a:gd name="connsiteX44" fmla="*/ 1804988 w 5929313"/>
              <a:gd name="connsiteY44" fmla="*/ 728663 h 2070805"/>
              <a:gd name="connsiteX45" fmla="*/ 1814513 w 5929313"/>
              <a:gd name="connsiteY45" fmla="*/ 666750 h 2070805"/>
              <a:gd name="connsiteX46" fmla="*/ 2057400 w 5929313"/>
              <a:gd name="connsiteY46" fmla="*/ 666750 h 2070805"/>
              <a:gd name="connsiteX47" fmla="*/ 2057400 w 5929313"/>
              <a:gd name="connsiteY47" fmla="*/ 666750 h 2070805"/>
              <a:gd name="connsiteX48" fmla="*/ 2176463 w 5929313"/>
              <a:gd name="connsiteY48" fmla="*/ 628650 h 2070805"/>
              <a:gd name="connsiteX49" fmla="*/ 2185988 w 5929313"/>
              <a:gd name="connsiteY49" fmla="*/ 576263 h 2070805"/>
              <a:gd name="connsiteX50" fmla="*/ 2286000 w 5929313"/>
              <a:gd name="connsiteY50" fmla="*/ 571500 h 2070805"/>
              <a:gd name="connsiteX51" fmla="*/ 2281238 w 5929313"/>
              <a:gd name="connsiteY51" fmla="*/ 523875 h 2070805"/>
              <a:gd name="connsiteX52" fmla="*/ 2738438 w 5929313"/>
              <a:gd name="connsiteY52" fmla="*/ 523875 h 2070805"/>
              <a:gd name="connsiteX53" fmla="*/ 2747963 w 5929313"/>
              <a:gd name="connsiteY53" fmla="*/ 476250 h 2070805"/>
              <a:gd name="connsiteX54" fmla="*/ 2776538 w 5929313"/>
              <a:gd name="connsiteY54" fmla="*/ 471488 h 2070805"/>
              <a:gd name="connsiteX55" fmla="*/ 2795588 w 5929313"/>
              <a:gd name="connsiteY55" fmla="*/ 433388 h 2070805"/>
              <a:gd name="connsiteX56" fmla="*/ 2809875 w 5929313"/>
              <a:gd name="connsiteY56" fmla="*/ 409575 h 2070805"/>
              <a:gd name="connsiteX57" fmla="*/ 2819400 w 5929313"/>
              <a:gd name="connsiteY57" fmla="*/ 357188 h 2070805"/>
              <a:gd name="connsiteX58" fmla="*/ 2928938 w 5929313"/>
              <a:gd name="connsiteY58" fmla="*/ 357188 h 2070805"/>
              <a:gd name="connsiteX59" fmla="*/ 2933700 w 5929313"/>
              <a:gd name="connsiteY59" fmla="*/ 323850 h 2070805"/>
              <a:gd name="connsiteX60" fmla="*/ 3043238 w 5929313"/>
              <a:gd name="connsiteY60" fmla="*/ 319088 h 2070805"/>
              <a:gd name="connsiteX61" fmla="*/ 3048000 w 5929313"/>
              <a:gd name="connsiteY61" fmla="*/ 271463 h 2070805"/>
              <a:gd name="connsiteX62" fmla="*/ 3243263 w 5929313"/>
              <a:gd name="connsiteY62" fmla="*/ 261938 h 2070805"/>
              <a:gd name="connsiteX63" fmla="*/ 3243263 w 5929313"/>
              <a:gd name="connsiteY63" fmla="*/ 233363 h 2070805"/>
              <a:gd name="connsiteX64" fmla="*/ 3295650 w 5929313"/>
              <a:gd name="connsiteY64" fmla="*/ 219075 h 2070805"/>
              <a:gd name="connsiteX65" fmla="*/ 3305175 w 5929313"/>
              <a:gd name="connsiteY65" fmla="*/ 176213 h 2070805"/>
              <a:gd name="connsiteX66" fmla="*/ 3424238 w 5929313"/>
              <a:gd name="connsiteY66" fmla="*/ 171450 h 2070805"/>
              <a:gd name="connsiteX67" fmla="*/ 3438525 w 5929313"/>
              <a:gd name="connsiteY67" fmla="*/ 119063 h 2070805"/>
              <a:gd name="connsiteX68" fmla="*/ 3833813 w 5929313"/>
              <a:gd name="connsiteY68" fmla="*/ 100013 h 2070805"/>
              <a:gd name="connsiteX69" fmla="*/ 3890963 w 5929313"/>
              <a:gd name="connsiteY69" fmla="*/ 76200 h 2070805"/>
              <a:gd name="connsiteX70" fmla="*/ 3900488 w 5929313"/>
              <a:gd name="connsiteY70" fmla="*/ 28575 h 2070805"/>
              <a:gd name="connsiteX71" fmla="*/ 4452938 w 5929313"/>
              <a:gd name="connsiteY71" fmla="*/ 0 h 2070805"/>
              <a:gd name="connsiteX72" fmla="*/ 5929313 w 5929313"/>
              <a:gd name="connsiteY72" fmla="*/ 4763 h 2070805"/>
              <a:gd name="connsiteX0" fmla="*/ 0 w 5929313"/>
              <a:gd name="connsiteY0" fmla="*/ 2066925 h 2070805"/>
              <a:gd name="connsiteX1" fmla="*/ 0 w 5929313"/>
              <a:gd name="connsiteY1" fmla="*/ 2066925 h 2070805"/>
              <a:gd name="connsiteX2" fmla="*/ 30956 w 5929313"/>
              <a:gd name="connsiteY2" fmla="*/ 2066925 h 2070805"/>
              <a:gd name="connsiteX3" fmla="*/ 21432 w 5929313"/>
              <a:gd name="connsiteY3" fmla="*/ 1988344 h 2070805"/>
              <a:gd name="connsiteX4" fmla="*/ 66675 w 5929313"/>
              <a:gd name="connsiteY4" fmla="*/ 1995488 h 2070805"/>
              <a:gd name="connsiteX5" fmla="*/ 57151 w 5929313"/>
              <a:gd name="connsiteY5" fmla="*/ 1926431 h 2070805"/>
              <a:gd name="connsiteX6" fmla="*/ 176213 w 5929313"/>
              <a:gd name="connsiteY6" fmla="*/ 1938338 h 2070805"/>
              <a:gd name="connsiteX7" fmla="*/ 178594 w 5929313"/>
              <a:gd name="connsiteY7" fmla="*/ 1871663 h 2070805"/>
              <a:gd name="connsiteX8" fmla="*/ 242888 w 5929313"/>
              <a:gd name="connsiteY8" fmla="*/ 1881188 h 2070805"/>
              <a:gd name="connsiteX9" fmla="*/ 230981 w 5929313"/>
              <a:gd name="connsiteY9" fmla="*/ 1793081 h 2070805"/>
              <a:gd name="connsiteX10" fmla="*/ 252413 w 5929313"/>
              <a:gd name="connsiteY10" fmla="*/ 1778794 h 2070805"/>
              <a:gd name="connsiteX11" fmla="*/ 259557 w 5929313"/>
              <a:gd name="connsiteY11" fmla="*/ 1681163 h 2070805"/>
              <a:gd name="connsiteX12" fmla="*/ 323850 w 5929313"/>
              <a:gd name="connsiteY12" fmla="*/ 1690688 h 2070805"/>
              <a:gd name="connsiteX13" fmla="*/ 328613 w 5929313"/>
              <a:gd name="connsiteY13" fmla="*/ 1624013 h 2070805"/>
              <a:gd name="connsiteX14" fmla="*/ 371475 w 5929313"/>
              <a:gd name="connsiteY14" fmla="*/ 1628775 h 2070805"/>
              <a:gd name="connsiteX15" fmla="*/ 366713 w 5929313"/>
              <a:gd name="connsiteY15" fmla="*/ 1500188 h 2070805"/>
              <a:gd name="connsiteX16" fmla="*/ 390525 w 5929313"/>
              <a:gd name="connsiteY16" fmla="*/ 1500188 h 2070805"/>
              <a:gd name="connsiteX17" fmla="*/ 404813 w 5929313"/>
              <a:gd name="connsiteY17" fmla="*/ 1423988 h 2070805"/>
              <a:gd name="connsiteX18" fmla="*/ 485775 w 5929313"/>
              <a:gd name="connsiteY18" fmla="*/ 1433513 h 2070805"/>
              <a:gd name="connsiteX19" fmla="*/ 485775 w 5929313"/>
              <a:gd name="connsiteY19" fmla="*/ 1390650 h 2070805"/>
              <a:gd name="connsiteX20" fmla="*/ 538163 w 5929313"/>
              <a:gd name="connsiteY20" fmla="*/ 1385888 h 2070805"/>
              <a:gd name="connsiteX21" fmla="*/ 533400 w 5929313"/>
              <a:gd name="connsiteY21" fmla="*/ 1343025 h 2070805"/>
              <a:gd name="connsiteX22" fmla="*/ 604838 w 5929313"/>
              <a:gd name="connsiteY22" fmla="*/ 1338263 h 2070805"/>
              <a:gd name="connsiteX23" fmla="*/ 619125 w 5929313"/>
              <a:gd name="connsiteY23" fmla="*/ 1266825 h 2070805"/>
              <a:gd name="connsiteX24" fmla="*/ 733425 w 5929313"/>
              <a:gd name="connsiteY24" fmla="*/ 1266825 h 2070805"/>
              <a:gd name="connsiteX25" fmla="*/ 752475 w 5929313"/>
              <a:gd name="connsiteY25" fmla="*/ 1238250 h 2070805"/>
              <a:gd name="connsiteX26" fmla="*/ 809625 w 5929313"/>
              <a:gd name="connsiteY26" fmla="*/ 1238250 h 2070805"/>
              <a:gd name="connsiteX27" fmla="*/ 790575 w 5929313"/>
              <a:gd name="connsiteY27" fmla="*/ 1195388 h 2070805"/>
              <a:gd name="connsiteX28" fmla="*/ 828675 w 5929313"/>
              <a:gd name="connsiteY28" fmla="*/ 1181100 h 2070805"/>
              <a:gd name="connsiteX29" fmla="*/ 828675 w 5929313"/>
              <a:gd name="connsiteY29" fmla="*/ 1133475 h 2070805"/>
              <a:gd name="connsiteX30" fmla="*/ 971550 w 5929313"/>
              <a:gd name="connsiteY30" fmla="*/ 1133475 h 2070805"/>
              <a:gd name="connsiteX31" fmla="*/ 1000125 w 5929313"/>
              <a:gd name="connsiteY31" fmla="*/ 1081088 h 2070805"/>
              <a:gd name="connsiteX32" fmla="*/ 1143000 w 5929313"/>
              <a:gd name="connsiteY32" fmla="*/ 1076325 h 2070805"/>
              <a:gd name="connsiteX33" fmla="*/ 1147763 w 5929313"/>
              <a:gd name="connsiteY33" fmla="*/ 1028700 h 2070805"/>
              <a:gd name="connsiteX34" fmla="*/ 1176338 w 5929313"/>
              <a:gd name="connsiteY34" fmla="*/ 1028700 h 2070805"/>
              <a:gd name="connsiteX35" fmla="*/ 1171575 w 5929313"/>
              <a:gd name="connsiteY35" fmla="*/ 990600 h 2070805"/>
              <a:gd name="connsiteX36" fmla="*/ 1543050 w 5929313"/>
              <a:gd name="connsiteY36" fmla="*/ 966788 h 2070805"/>
              <a:gd name="connsiteX37" fmla="*/ 1562100 w 5929313"/>
              <a:gd name="connsiteY37" fmla="*/ 885825 h 2070805"/>
              <a:gd name="connsiteX38" fmla="*/ 1604963 w 5929313"/>
              <a:gd name="connsiteY38" fmla="*/ 885825 h 2070805"/>
              <a:gd name="connsiteX39" fmla="*/ 1585913 w 5929313"/>
              <a:gd name="connsiteY39" fmla="*/ 838200 h 2070805"/>
              <a:gd name="connsiteX40" fmla="*/ 1624013 w 5929313"/>
              <a:gd name="connsiteY40" fmla="*/ 828675 h 2070805"/>
              <a:gd name="connsiteX41" fmla="*/ 1628775 w 5929313"/>
              <a:gd name="connsiteY41" fmla="*/ 785813 h 2070805"/>
              <a:gd name="connsiteX42" fmla="*/ 1733550 w 5929313"/>
              <a:gd name="connsiteY42" fmla="*/ 781050 h 2070805"/>
              <a:gd name="connsiteX43" fmla="*/ 1747838 w 5929313"/>
              <a:gd name="connsiteY43" fmla="*/ 738188 h 2070805"/>
              <a:gd name="connsiteX44" fmla="*/ 1804988 w 5929313"/>
              <a:gd name="connsiteY44" fmla="*/ 728663 h 2070805"/>
              <a:gd name="connsiteX45" fmla="*/ 1814513 w 5929313"/>
              <a:gd name="connsiteY45" fmla="*/ 666750 h 2070805"/>
              <a:gd name="connsiteX46" fmla="*/ 2057400 w 5929313"/>
              <a:gd name="connsiteY46" fmla="*/ 666750 h 2070805"/>
              <a:gd name="connsiteX47" fmla="*/ 2057400 w 5929313"/>
              <a:gd name="connsiteY47" fmla="*/ 666750 h 2070805"/>
              <a:gd name="connsiteX48" fmla="*/ 2176463 w 5929313"/>
              <a:gd name="connsiteY48" fmla="*/ 628650 h 2070805"/>
              <a:gd name="connsiteX49" fmla="*/ 2185988 w 5929313"/>
              <a:gd name="connsiteY49" fmla="*/ 576263 h 2070805"/>
              <a:gd name="connsiteX50" fmla="*/ 2286000 w 5929313"/>
              <a:gd name="connsiteY50" fmla="*/ 571500 h 2070805"/>
              <a:gd name="connsiteX51" fmla="*/ 2281238 w 5929313"/>
              <a:gd name="connsiteY51" fmla="*/ 523875 h 2070805"/>
              <a:gd name="connsiteX52" fmla="*/ 2738438 w 5929313"/>
              <a:gd name="connsiteY52" fmla="*/ 523875 h 2070805"/>
              <a:gd name="connsiteX53" fmla="*/ 2747963 w 5929313"/>
              <a:gd name="connsiteY53" fmla="*/ 476250 h 2070805"/>
              <a:gd name="connsiteX54" fmla="*/ 2776538 w 5929313"/>
              <a:gd name="connsiteY54" fmla="*/ 471488 h 2070805"/>
              <a:gd name="connsiteX55" fmla="*/ 2795588 w 5929313"/>
              <a:gd name="connsiteY55" fmla="*/ 433388 h 2070805"/>
              <a:gd name="connsiteX56" fmla="*/ 2809875 w 5929313"/>
              <a:gd name="connsiteY56" fmla="*/ 409575 h 2070805"/>
              <a:gd name="connsiteX57" fmla="*/ 2819400 w 5929313"/>
              <a:gd name="connsiteY57" fmla="*/ 357188 h 2070805"/>
              <a:gd name="connsiteX58" fmla="*/ 2928938 w 5929313"/>
              <a:gd name="connsiteY58" fmla="*/ 357188 h 2070805"/>
              <a:gd name="connsiteX59" fmla="*/ 2933700 w 5929313"/>
              <a:gd name="connsiteY59" fmla="*/ 323850 h 2070805"/>
              <a:gd name="connsiteX60" fmla="*/ 3043238 w 5929313"/>
              <a:gd name="connsiteY60" fmla="*/ 319088 h 2070805"/>
              <a:gd name="connsiteX61" fmla="*/ 3048000 w 5929313"/>
              <a:gd name="connsiteY61" fmla="*/ 271463 h 2070805"/>
              <a:gd name="connsiteX62" fmla="*/ 3243263 w 5929313"/>
              <a:gd name="connsiteY62" fmla="*/ 261938 h 2070805"/>
              <a:gd name="connsiteX63" fmla="*/ 3243263 w 5929313"/>
              <a:gd name="connsiteY63" fmla="*/ 233363 h 2070805"/>
              <a:gd name="connsiteX64" fmla="*/ 3295650 w 5929313"/>
              <a:gd name="connsiteY64" fmla="*/ 219075 h 2070805"/>
              <a:gd name="connsiteX65" fmla="*/ 3305175 w 5929313"/>
              <a:gd name="connsiteY65" fmla="*/ 176213 h 2070805"/>
              <a:gd name="connsiteX66" fmla="*/ 3424238 w 5929313"/>
              <a:gd name="connsiteY66" fmla="*/ 171450 h 2070805"/>
              <a:gd name="connsiteX67" fmla="*/ 3438525 w 5929313"/>
              <a:gd name="connsiteY67" fmla="*/ 119063 h 2070805"/>
              <a:gd name="connsiteX68" fmla="*/ 3833813 w 5929313"/>
              <a:gd name="connsiteY68" fmla="*/ 100013 h 2070805"/>
              <a:gd name="connsiteX69" fmla="*/ 3890963 w 5929313"/>
              <a:gd name="connsiteY69" fmla="*/ 76200 h 2070805"/>
              <a:gd name="connsiteX70" fmla="*/ 3900488 w 5929313"/>
              <a:gd name="connsiteY70" fmla="*/ 28575 h 2070805"/>
              <a:gd name="connsiteX71" fmla="*/ 4452938 w 5929313"/>
              <a:gd name="connsiteY71" fmla="*/ 0 h 2070805"/>
              <a:gd name="connsiteX72" fmla="*/ 5929313 w 5929313"/>
              <a:gd name="connsiteY72" fmla="*/ 4763 h 2070805"/>
              <a:gd name="connsiteX0" fmla="*/ 0 w 5929313"/>
              <a:gd name="connsiteY0" fmla="*/ 2066925 h 2070805"/>
              <a:gd name="connsiteX1" fmla="*/ 0 w 5929313"/>
              <a:gd name="connsiteY1" fmla="*/ 2066925 h 2070805"/>
              <a:gd name="connsiteX2" fmla="*/ 30956 w 5929313"/>
              <a:gd name="connsiteY2" fmla="*/ 2066925 h 2070805"/>
              <a:gd name="connsiteX3" fmla="*/ 21432 w 5929313"/>
              <a:gd name="connsiteY3" fmla="*/ 1988344 h 2070805"/>
              <a:gd name="connsiteX4" fmla="*/ 66675 w 5929313"/>
              <a:gd name="connsiteY4" fmla="*/ 1995488 h 2070805"/>
              <a:gd name="connsiteX5" fmla="*/ 57151 w 5929313"/>
              <a:gd name="connsiteY5" fmla="*/ 1926431 h 2070805"/>
              <a:gd name="connsiteX6" fmla="*/ 176213 w 5929313"/>
              <a:gd name="connsiteY6" fmla="*/ 1938338 h 2070805"/>
              <a:gd name="connsiteX7" fmla="*/ 178594 w 5929313"/>
              <a:gd name="connsiteY7" fmla="*/ 1871663 h 2070805"/>
              <a:gd name="connsiteX8" fmla="*/ 242888 w 5929313"/>
              <a:gd name="connsiteY8" fmla="*/ 1881188 h 2070805"/>
              <a:gd name="connsiteX9" fmla="*/ 230981 w 5929313"/>
              <a:gd name="connsiteY9" fmla="*/ 1793081 h 2070805"/>
              <a:gd name="connsiteX10" fmla="*/ 252413 w 5929313"/>
              <a:gd name="connsiteY10" fmla="*/ 1778794 h 2070805"/>
              <a:gd name="connsiteX11" fmla="*/ 259557 w 5929313"/>
              <a:gd name="connsiteY11" fmla="*/ 1681163 h 2070805"/>
              <a:gd name="connsiteX12" fmla="*/ 323850 w 5929313"/>
              <a:gd name="connsiteY12" fmla="*/ 1690688 h 2070805"/>
              <a:gd name="connsiteX13" fmla="*/ 328613 w 5929313"/>
              <a:gd name="connsiteY13" fmla="*/ 1624013 h 2070805"/>
              <a:gd name="connsiteX14" fmla="*/ 371475 w 5929313"/>
              <a:gd name="connsiteY14" fmla="*/ 1628775 h 2070805"/>
              <a:gd name="connsiteX15" fmla="*/ 366713 w 5929313"/>
              <a:gd name="connsiteY15" fmla="*/ 1500188 h 2070805"/>
              <a:gd name="connsiteX16" fmla="*/ 390525 w 5929313"/>
              <a:gd name="connsiteY16" fmla="*/ 1500188 h 2070805"/>
              <a:gd name="connsiteX17" fmla="*/ 395288 w 5929313"/>
              <a:gd name="connsiteY17" fmla="*/ 1428750 h 2070805"/>
              <a:gd name="connsiteX18" fmla="*/ 485775 w 5929313"/>
              <a:gd name="connsiteY18" fmla="*/ 1433513 h 2070805"/>
              <a:gd name="connsiteX19" fmla="*/ 485775 w 5929313"/>
              <a:gd name="connsiteY19" fmla="*/ 1390650 h 2070805"/>
              <a:gd name="connsiteX20" fmla="*/ 538163 w 5929313"/>
              <a:gd name="connsiteY20" fmla="*/ 1385888 h 2070805"/>
              <a:gd name="connsiteX21" fmla="*/ 533400 w 5929313"/>
              <a:gd name="connsiteY21" fmla="*/ 1343025 h 2070805"/>
              <a:gd name="connsiteX22" fmla="*/ 604838 w 5929313"/>
              <a:gd name="connsiteY22" fmla="*/ 1338263 h 2070805"/>
              <a:gd name="connsiteX23" fmla="*/ 619125 w 5929313"/>
              <a:gd name="connsiteY23" fmla="*/ 1266825 h 2070805"/>
              <a:gd name="connsiteX24" fmla="*/ 733425 w 5929313"/>
              <a:gd name="connsiteY24" fmla="*/ 1266825 h 2070805"/>
              <a:gd name="connsiteX25" fmla="*/ 752475 w 5929313"/>
              <a:gd name="connsiteY25" fmla="*/ 1238250 h 2070805"/>
              <a:gd name="connsiteX26" fmla="*/ 809625 w 5929313"/>
              <a:gd name="connsiteY26" fmla="*/ 1238250 h 2070805"/>
              <a:gd name="connsiteX27" fmla="*/ 790575 w 5929313"/>
              <a:gd name="connsiteY27" fmla="*/ 1195388 h 2070805"/>
              <a:gd name="connsiteX28" fmla="*/ 828675 w 5929313"/>
              <a:gd name="connsiteY28" fmla="*/ 1181100 h 2070805"/>
              <a:gd name="connsiteX29" fmla="*/ 828675 w 5929313"/>
              <a:gd name="connsiteY29" fmla="*/ 1133475 h 2070805"/>
              <a:gd name="connsiteX30" fmla="*/ 971550 w 5929313"/>
              <a:gd name="connsiteY30" fmla="*/ 1133475 h 2070805"/>
              <a:gd name="connsiteX31" fmla="*/ 1000125 w 5929313"/>
              <a:gd name="connsiteY31" fmla="*/ 1081088 h 2070805"/>
              <a:gd name="connsiteX32" fmla="*/ 1143000 w 5929313"/>
              <a:gd name="connsiteY32" fmla="*/ 1076325 h 2070805"/>
              <a:gd name="connsiteX33" fmla="*/ 1147763 w 5929313"/>
              <a:gd name="connsiteY33" fmla="*/ 1028700 h 2070805"/>
              <a:gd name="connsiteX34" fmla="*/ 1176338 w 5929313"/>
              <a:gd name="connsiteY34" fmla="*/ 1028700 h 2070805"/>
              <a:gd name="connsiteX35" fmla="*/ 1171575 w 5929313"/>
              <a:gd name="connsiteY35" fmla="*/ 990600 h 2070805"/>
              <a:gd name="connsiteX36" fmla="*/ 1543050 w 5929313"/>
              <a:gd name="connsiteY36" fmla="*/ 966788 h 2070805"/>
              <a:gd name="connsiteX37" fmla="*/ 1562100 w 5929313"/>
              <a:gd name="connsiteY37" fmla="*/ 885825 h 2070805"/>
              <a:gd name="connsiteX38" fmla="*/ 1604963 w 5929313"/>
              <a:gd name="connsiteY38" fmla="*/ 885825 h 2070805"/>
              <a:gd name="connsiteX39" fmla="*/ 1585913 w 5929313"/>
              <a:gd name="connsiteY39" fmla="*/ 838200 h 2070805"/>
              <a:gd name="connsiteX40" fmla="*/ 1624013 w 5929313"/>
              <a:gd name="connsiteY40" fmla="*/ 828675 h 2070805"/>
              <a:gd name="connsiteX41" fmla="*/ 1628775 w 5929313"/>
              <a:gd name="connsiteY41" fmla="*/ 785813 h 2070805"/>
              <a:gd name="connsiteX42" fmla="*/ 1733550 w 5929313"/>
              <a:gd name="connsiteY42" fmla="*/ 781050 h 2070805"/>
              <a:gd name="connsiteX43" fmla="*/ 1747838 w 5929313"/>
              <a:gd name="connsiteY43" fmla="*/ 738188 h 2070805"/>
              <a:gd name="connsiteX44" fmla="*/ 1804988 w 5929313"/>
              <a:gd name="connsiteY44" fmla="*/ 728663 h 2070805"/>
              <a:gd name="connsiteX45" fmla="*/ 1814513 w 5929313"/>
              <a:gd name="connsiteY45" fmla="*/ 666750 h 2070805"/>
              <a:gd name="connsiteX46" fmla="*/ 2057400 w 5929313"/>
              <a:gd name="connsiteY46" fmla="*/ 666750 h 2070805"/>
              <a:gd name="connsiteX47" fmla="*/ 2057400 w 5929313"/>
              <a:gd name="connsiteY47" fmla="*/ 666750 h 2070805"/>
              <a:gd name="connsiteX48" fmla="*/ 2176463 w 5929313"/>
              <a:gd name="connsiteY48" fmla="*/ 628650 h 2070805"/>
              <a:gd name="connsiteX49" fmla="*/ 2185988 w 5929313"/>
              <a:gd name="connsiteY49" fmla="*/ 576263 h 2070805"/>
              <a:gd name="connsiteX50" fmla="*/ 2286000 w 5929313"/>
              <a:gd name="connsiteY50" fmla="*/ 571500 h 2070805"/>
              <a:gd name="connsiteX51" fmla="*/ 2281238 w 5929313"/>
              <a:gd name="connsiteY51" fmla="*/ 523875 h 2070805"/>
              <a:gd name="connsiteX52" fmla="*/ 2738438 w 5929313"/>
              <a:gd name="connsiteY52" fmla="*/ 523875 h 2070805"/>
              <a:gd name="connsiteX53" fmla="*/ 2747963 w 5929313"/>
              <a:gd name="connsiteY53" fmla="*/ 476250 h 2070805"/>
              <a:gd name="connsiteX54" fmla="*/ 2776538 w 5929313"/>
              <a:gd name="connsiteY54" fmla="*/ 471488 h 2070805"/>
              <a:gd name="connsiteX55" fmla="*/ 2795588 w 5929313"/>
              <a:gd name="connsiteY55" fmla="*/ 433388 h 2070805"/>
              <a:gd name="connsiteX56" fmla="*/ 2809875 w 5929313"/>
              <a:gd name="connsiteY56" fmla="*/ 409575 h 2070805"/>
              <a:gd name="connsiteX57" fmla="*/ 2819400 w 5929313"/>
              <a:gd name="connsiteY57" fmla="*/ 357188 h 2070805"/>
              <a:gd name="connsiteX58" fmla="*/ 2928938 w 5929313"/>
              <a:gd name="connsiteY58" fmla="*/ 357188 h 2070805"/>
              <a:gd name="connsiteX59" fmla="*/ 2933700 w 5929313"/>
              <a:gd name="connsiteY59" fmla="*/ 323850 h 2070805"/>
              <a:gd name="connsiteX60" fmla="*/ 3043238 w 5929313"/>
              <a:gd name="connsiteY60" fmla="*/ 319088 h 2070805"/>
              <a:gd name="connsiteX61" fmla="*/ 3048000 w 5929313"/>
              <a:gd name="connsiteY61" fmla="*/ 271463 h 2070805"/>
              <a:gd name="connsiteX62" fmla="*/ 3243263 w 5929313"/>
              <a:gd name="connsiteY62" fmla="*/ 261938 h 2070805"/>
              <a:gd name="connsiteX63" fmla="*/ 3243263 w 5929313"/>
              <a:gd name="connsiteY63" fmla="*/ 233363 h 2070805"/>
              <a:gd name="connsiteX64" fmla="*/ 3295650 w 5929313"/>
              <a:gd name="connsiteY64" fmla="*/ 219075 h 2070805"/>
              <a:gd name="connsiteX65" fmla="*/ 3305175 w 5929313"/>
              <a:gd name="connsiteY65" fmla="*/ 176213 h 2070805"/>
              <a:gd name="connsiteX66" fmla="*/ 3424238 w 5929313"/>
              <a:gd name="connsiteY66" fmla="*/ 171450 h 2070805"/>
              <a:gd name="connsiteX67" fmla="*/ 3438525 w 5929313"/>
              <a:gd name="connsiteY67" fmla="*/ 119063 h 2070805"/>
              <a:gd name="connsiteX68" fmla="*/ 3833813 w 5929313"/>
              <a:gd name="connsiteY68" fmla="*/ 100013 h 2070805"/>
              <a:gd name="connsiteX69" fmla="*/ 3890963 w 5929313"/>
              <a:gd name="connsiteY69" fmla="*/ 76200 h 2070805"/>
              <a:gd name="connsiteX70" fmla="*/ 3900488 w 5929313"/>
              <a:gd name="connsiteY70" fmla="*/ 28575 h 2070805"/>
              <a:gd name="connsiteX71" fmla="*/ 4452938 w 5929313"/>
              <a:gd name="connsiteY71" fmla="*/ 0 h 2070805"/>
              <a:gd name="connsiteX72" fmla="*/ 5929313 w 5929313"/>
              <a:gd name="connsiteY72" fmla="*/ 4763 h 2070805"/>
              <a:gd name="connsiteX0" fmla="*/ 0 w 5929313"/>
              <a:gd name="connsiteY0" fmla="*/ 2066925 h 2070805"/>
              <a:gd name="connsiteX1" fmla="*/ 0 w 5929313"/>
              <a:gd name="connsiteY1" fmla="*/ 2066925 h 2070805"/>
              <a:gd name="connsiteX2" fmla="*/ 30956 w 5929313"/>
              <a:gd name="connsiteY2" fmla="*/ 2066925 h 2070805"/>
              <a:gd name="connsiteX3" fmla="*/ 21432 w 5929313"/>
              <a:gd name="connsiteY3" fmla="*/ 1988344 h 2070805"/>
              <a:gd name="connsiteX4" fmla="*/ 66675 w 5929313"/>
              <a:gd name="connsiteY4" fmla="*/ 1995488 h 2070805"/>
              <a:gd name="connsiteX5" fmla="*/ 57151 w 5929313"/>
              <a:gd name="connsiteY5" fmla="*/ 1926431 h 2070805"/>
              <a:gd name="connsiteX6" fmla="*/ 176213 w 5929313"/>
              <a:gd name="connsiteY6" fmla="*/ 1938338 h 2070805"/>
              <a:gd name="connsiteX7" fmla="*/ 178594 w 5929313"/>
              <a:gd name="connsiteY7" fmla="*/ 1871663 h 2070805"/>
              <a:gd name="connsiteX8" fmla="*/ 242888 w 5929313"/>
              <a:gd name="connsiteY8" fmla="*/ 1881188 h 2070805"/>
              <a:gd name="connsiteX9" fmla="*/ 230981 w 5929313"/>
              <a:gd name="connsiteY9" fmla="*/ 1793081 h 2070805"/>
              <a:gd name="connsiteX10" fmla="*/ 252413 w 5929313"/>
              <a:gd name="connsiteY10" fmla="*/ 1778794 h 2070805"/>
              <a:gd name="connsiteX11" fmla="*/ 259557 w 5929313"/>
              <a:gd name="connsiteY11" fmla="*/ 1681163 h 2070805"/>
              <a:gd name="connsiteX12" fmla="*/ 323850 w 5929313"/>
              <a:gd name="connsiteY12" fmla="*/ 1690688 h 2070805"/>
              <a:gd name="connsiteX13" fmla="*/ 328613 w 5929313"/>
              <a:gd name="connsiteY13" fmla="*/ 1624013 h 2070805"/>
              <a:gd name="connsiteX14" fmla="*/ 371475 w 5929313"/>
              <a:gd name="connsiteY14" fmla="*/ 1628775 h 2070805"/>
              <a:gd name="connsiteX15" fmla="*/ 366713 w 5929313"/>
              <a:gd name="connsiteY15" fmla="*/ 1500188 h 2070805"/>
              <a:gd name="connsiteX16" fmla="*/ 390525 w 5929313"/>
              <a:gd name="connsiteY16" fmla="*/ 1500188 h 2070805"/>
              <a:gd name="connsiteX17" fmla="*/ 395288 w 5929313"/>
              <a:gd name="connsiteY17" fmla="*/ 1428750 h 2070805"/>
              <a:gd name="connsiteX18" fmla="*/ 485775 w 5929313"/>
              <a:gd name="connsiteY18" fmla="*/ 1433513 h 2070805"/>
              <a:gd name="connsiteX19" fmla="*/ 485775 w 5929313"/>
              <a:gd name="connsiteY19" fmla="*/ 1378744 h 2070805"/>
              <a:gd name="connsiteX20" fmla="*/ 538163 w 5929313"/>
              <a:gd name="connsiteY20" fmla="*/ 1385888 h 2070805"/>
              <a:gd name="connsiteX21" fmla="*/ 533400 w 5929313"/>
              <a:gd name="connsiteY21" fmla="*/ 1343025 h 2070805"/>
              <a:gd name="connsiteX22" fmla="*/ 604838 w 5929313"/>
              <a:gd name="connsiteY22" fmla="*/ 1338263 h 2070805"/>
              <a:gd name="connsiteX23" fmla="*/ 619125 w 5929313"/>
              <a:gd name="connsiteY23" fmla="*/ 1266825 h 2070805"/>
              <a:gd name="connsiteX24" fmla="*/ 733425 w 5929313"/>
              <a:gd name="connsiteY24" fmla="*/ 1266825 h 2070805"/>
              <a:gd name="connsiteX25" fmla="*/ 752475 w 5929313"/>
              <a:gd name="connsiteY25" fmla="*/ 1238250 h 2070805"/>
              <a:gd name="connsiteX26" fmla="*/ 809625 w 5929313"/>
              <a:gd name="connsiteY26" fmla="*/ 1238250 h 2070805"/>
              <a:gd name="connsiteX27" fmla="*/ 790575 w 5929313"/>
              <a:gd name="connsiteY27" fmla="*/ 1195388 h 2070805"/>
              <a:gd name="connsiteX28" fmla="*/ 828675 w 5929313"/>
              <a:gd name="connsiteY28" fmla="*/ 1181100 h 2070805"/>
              <a:gd name="connsiteX29" fmla="*/ 828675 w 5929313"/>
              <a:gd name="connsiteY29" fmla="*/ 1133475 h 2070805"/>
              <a:gd name="connsiteX30" fmla="*/ 971550 w 5929313"/>
              <a:gd name="connsiteY30" fmla="*/ 1133475 h 2070805"/>
              <a:gd name="connsiteX31" fmla="*/ 1000125 w 5929313"/>
              <a:gd name="connsiteY31" fmla="*/ 1081088 h 2070805"/>
              <a:gd name="connsiteX32" fmla="*/ 1143000 w 5929313"/>
              <a:gd name="connsiteY32" fmla="*/ 1076325 h 2070805"/>
              <a:gd name="connsiteX33" fmla="*/ 1147763 w 5929313"/>
              <a:gd name="connsiteY33" fmla="*/ 1028700 h 2070805"/>
              <a:gd name="connsiteX34" fmla="*/ 1176338 w 5929313"/>
              <a:gd name="connsiteY34" fmla="*/ 1028700 h 2070805"/>
              <a:gd name="connsiteX35" fmla="*/ 1171575 w 5929313"/>
              <a:gd name="connsiteY35" fmla="*/ 990600 h 2070805"/>
              <a:gd name="connsiteX36" fmla="*/ 1543050 w 5929313"/>
              <a:gd name="connsiteY36" fmla="*/ 966788 h 2070805"/>
              <a:gd name="connsiteX37" fmla="*/ 1562100 w 5929313"/>
              <a:gd name="connsiteY37" fmla="*/ 885825 h 2070805"/>
              <a:gd name="connsiteX38" fmla="*/ 1604963 w 5929313"/>
              <a:gd name="connsiteY38" fmla="*/ 885825 h 2070805"/>
              <a:gd name="connsiteX39" fmla="*/ 1585913 w 5929313"/>
              <a:gd name="connsiteY39" fmla="*/ 838200 h 2070805"/>
              <a:gd name="connsiteX40" fmla="*/ 1624013 w 5929313"/>
              <a:gd name="connsiteY40" fmla="*/ 828675 h 2070805"/>
              <a:gd name="connsiteX41" fmla="*/ 1628775 w 5929313"/>
              <a:gd name="connsiteY41" fmla="*/ 785813 h 2070805"/>
              <a:gd name="connsiteX42" fmla="*/ 1733550 w 5929313"/>
              <a:gd name="connsiteY42" fmla="*/ 781050 h 2070805"/>
              <a:gd name="connsiteX43" fmla="*/ 1747838 w 5929313"/>
              <a:gd name="connsiteY43" fmla="*/ 738188 h 2070805"/>
              <a:gd name="connsiteX44" fmla="*/ 1804988 w 5929313"/>
              <a:gd name="connsiteY44" fmla="*/ 728663 h 2070805"/>
              <a:gd name="connsiteX45" fmla="*/ 1814513 w 5929313"/>
              <a:gd name="connsiteY45" fmla="*/ 666750 h 2070805"/>
              <a:gd name="connsiteX46" fmla="*/ 2057400 w 5929313"/>
              <a:gd name="connsiteY46" fmla="*/ 666750 h 2070805"/>
              <a:gd name="connsiteX47" fmla="*/ 2057400 w 5929313"/>
              <a:gd name="connsiteY47" fmla="*/ 666750 h 2070805"/>
              <a:gd name="connsiteX48" fmla="*/ 2176463 w 5929313"/>
              <a:gd name="connsiteY48" fmla="*/ 628650 h 2070805"/>
              <a:gd name="connsiteX49" fmla="*/ 2185988 w 5929313"/>
              <a:gd name="connsiteY49" fmla="*/ 576263 h 2070805"/>
              <a:gd name="connsiteX50" fmla="*/ 2286000 w 5929313"/>
              <a:gd name="connsiteY50" fmla="*/ 571500 h 2070805"/>
              <a:gd name="connsiteX51" fmla="*/ 2281238 w 5929313"/>
              <a:gd name="connsiteY51" fmla="*/ 523875 h 2070805"/>
              <a:gd name="connsiteX52" fmla="*/ 2738438 w 5929313"/>
              <a:gd name="connsiteY52" fmla="*/ 523875 h 2070805"/>
              <a:gd name="connsiteX53" fmla="*/ 2747963 w 5929313"/>
              <a:gd name="connsiteY53" fmla="*/ 476250 h 2070805"/>
              <a:gd name="connsiteX54" fmla="*/ 2776538 w 5929313"/>
              <a:gd name="connsiteY54" fmla="*/ 471488 h 2070805"/>
              <a:gd name="connsiteX55" fmla="*/ 2795588 w 5929313"/>
              <a:gd name="connsiteY55" fmla="*/ 433388 h 2070805"/>
              <a:gd name="connsiteX56" fmla="*/ 2809875 w 5929313"/>
              <a:gd name="connsiteY56" fmla="*/ 409575 h 2070805"/>
              <a:gd name="connsiteX57" fmla="*/ 2819400 w 5929313"/>
              <a:gd name="connsiteY57" fmla="*/ 357188 h 2070805"/>
              <a:gd name="connsiteX58" fmla="*/ 2928938 w 5929313"/>
              <a:gd name="connsiteY58" fmla="*/ 357188 h 2070805"/>
              <a:gd name="connsiteX59" fmla="*/ 2933700 w 5929313"/>
              <a:gd name="connsiteY59" fmla="*/ 323850 h 2070805"/>
              <a:gd name="connsiteX60" fmla="*/ 3043238 w 5929313"/>
              <a:gd name="connsiteY60" fmla="*/ 319088 h 2070805"/>
              <a:gd name="connsiteX61" fmla="*/ 3048000 w 5929313"/>
              <a:gd name="connsiteY61" fmla="*/ 271463 h 2070805"/>
              <a:gd name="connsiteX62" fmla="*/ 3243263 w 5929313"/>
              <a:gd name="connsiteY62" fmla="*/ 261938 h 2070805"/>
              <a:gd name="connsiteX63" fmla="*/ 3243263 w 5929313"/>
              <a:gd name="connsiteY63" fmla="*/ 233363 h 2070805"/>
              <a:gd name="connsiteX64" fmla="*/ 3295650 w 5929313"/>
              <a:gd name="connsiteY64" fmla="*/ 219075 h 2070805"/>
              <a:gd name="connsiteX65" fmla="*/ 3305175 w 5929313"/>
              <a:gd name="connsiteY65" fmla="*/ 176213 h 2070805"/>
              <a:gd name="connsiteX66" fmla="*/ 3424238 w 5929313"/>
              <a:gd name="connsiteY66" fmla="*/ 171450 h 2070805"/>
              <a:gd name="connsiteX67" fmla="*/ 3438525 w 5929313"/>
              <a:gd name="connsiteY67" fmla="*/ 119063 h 2070805"/>
              <a:gd name="connsiteX68" fmla="*/ 3833813 w 5929313"/>
              <a:gd name="connsiteY68" fmla="*/ 100013 h 2070805"/>
              <a:gd name="connsiteX69" fmla="*/ 3890963 w 5929313"/>
              <a:gd name="connsiteY69" fmla="*/ 76200 h 2070805"/>
              <a:gd name="connsiteX70" fmla="*/ 3900488 w 5929313"/>
              <a:gd name="connsiteY70" fmla="*/ 28575 h 2070805"/>
              <a:gd name="connsiteX71" fmla="*/ 4452938 w 5929313"/>
              <a:gd name="connsiteY71" fmla="*/ 0 h 2070805"/>
              <a:gd name="connsiteX72" fmla="*/ 5929313 w 5929313"/>
              <a:gd name="connsiteY72" fmla="*/ 4763 h 2070805"/>
              <a:gd name="connsiteX0" fmla="*/ 0 w 5929313"/>
              <a:gd name="connsiteY0" fmla="*/ 2066925 h 2070805"/>
              <a:gd name="connsiteX1" fmla="*/ 0 w 5929313"/>
              <a:gd name="connsiteY1" fmla="*/ 2066925 h 2070805"/>
              <a:gd name="connsiteX2" fmla="*/ 30956 w 5929313"/>
              <a:gd name="connsiteY2" fmla="*/ 2066925 h 2070805"/>
              <a:gd name="connsiteX3" fmla="*/ 21432 w 5929313"/>
              <a:gd name="connsiteY3" fmla="*/ 1988344 h 2070805"/>
              <a:gd name="connsiteX4" fmla="*/ 66675 w 5929313"/>
              <a:gd name="connsiteY4" fmla="*/ 1995488 h 2070805"/>
              <a:gd name="connsiteX5" fmla="*/ 57151 w 5929313"/>
              <a:gd name="connsiteY5" fmla="*/ 1926431 h 2070805"/>
              <a:gd name="connsiteX6" fmla="*/ 176213 w 5929313"/>
              <a:gd name="connsiteY6" fmla="*/ 1938338 h 2070805"/>
              <a:gd name="connsiteX7" fmla="*/ 178594 w 5929313"/>
              <a:gd name="connsiteY7" fmla="*/ 1871663 h 2070805"/>
              <a:gd name="connsiteX8" fmla="*/ 242888 w 5929313"/>
              <a:gd name="connsiteY8" fmla="*/ 1881188 h 2070805"/>
              <a:gd name="connsiteX9" fmla="*/ 230981 w 5929313"/>
              <a:gd name="connsiteY9" fmla="*/ 1793081 h 2070805"/>
              <a:gd name="connsiteX10" fmla="*/ 252413 w 5929313"/>
              <a:gd name="connsiteY10" fmla="*/ 1778794 h 2070805"/>
              <a:gd name="connsiteX11" fmla="*/ 259557 w 5929313"/>
              <a:gd name="connsiteY11" fmla="*/ 1681163 h 2070805"/>
              <a:gd name="connsiteX12" fmla="*/ 323850 w 5929313"/>
              <a:gd name="connsiteY12" fmla="*/ 1690688 h 2070805"/>
              <a:gd name="connsiteX13" fmla="*/ 328613 w 5929313"/>
              <a:gd name="connsiteY13" fmla="*/ 1624013 h 2070805"/>
              <a:gd name="connsiteX14" fmla="*/ 371475 w 5929313"/>
              <a:gd name="connsiteY14" fmla="*/ 1628775 h 2070805"/>
              <a:gd name="connsiteX15" fmla="*/ 366713 w 5929313"/>
              <a:gd name="connsiteY15" fmla="*/ 1500188 h 2070805"/>
              <a:gd name="connsiteX16" fmla="*/ 390525 w 5929313"/>
              <a:gd name="connsiteY16" fmla="*/ 1500188 h 2070805"/>
              <a:gd name="connsiteX17" fmla="*/ 395288 w 5929313"/>
              <a:gd name="connsiteY17" fmla="*/ 1428750 h 2070805"/>
              <a:gd name="connsiteX18" fmla="*/ 485775 w 5929313"/>
              <a:gd name="connsiteY18" fmla="*/ 1433513 h 2070805"/>
              <a:gd name="connsiteX19" fmla="*/ 485775 w 5929313"/>
              <a:gd name="connsiteY19" fmla="*/ 1378744 h 2070805"/>
              <a:gd name="connsiteX20" fmla="*/ 538163 w 5929313"/>
              <a:gd name="connsiteY20" fmla="*/ 1385888 h 2070805"/>
              <a:gd name="connsiteX21" fmla="*/ 533400 w 5929313"/>
              <a:gd name="connsiteY21" fmla="*/ 1343025 h 2070805"/>
              <a:gd name="connsiteX22" fmla="*/ 604838 w 5929313"/>
              <a:gd name="connsiteY22" fmla="*/ 1338263 h 2070805"/>
              <a:gd name="connsiteX23" fmla="*/ 619125 w 5929313"/>
              <a:gd name="connsiteY23" fmla="*/ 1266825 h 2070805"/>
              <a:gd name="connsiteX24" fmla="*/ 733425 w 5929313"/>
              <a:gd name="connsiteY24" fmla="*/ 1266825 h 2070805"/>
              <a:gd name="connsiteX25" fmla="*/ 752475 w 5929313"/>
              <a:gd name="connsiteY25" fmla="*/ 1238250 h 2070805"/>
              <a:gd name="connsiteX26" fmla="*/ 809625 w 5929313"/>
              <a:gd name="connsiteY26" fmla="*/ 1238250 h 2070805"/>
              <a:gd name="connsiteX27" fmla="*/ 790575 w 5929313"/>
              <a:gd name="connsiteY27" fmla="*/ 1195388 h 2070805"/>
              <a:gd name="connsiteX28" fmla="*/ 828675 w 5929313"/>
              <a:gd name="connsiteY28" fmla="*/ 1181100 h 2070805"/>
              <a:gd name="connsiteX29" fmla="*/ 828675 w 5929313"/>
              <a:gd name="connsiteY29" fmla="*/ 1133475 h 2070805"/>
              <a:gd name="connsiteX30" fmla="*/ 971550 w 5929313"/>
              <a:gd name="connsiteY30" fmla="*/ 1133475 h 2070805"/>
              <a:gd name="connsiteX31" fmla="*/ 1000125 w 5929313"/>
              <a:gd name="connsiteY31" fmla="*/ 1081088 h 2070805"/>
              <a:gd name="connsiteX32" fmla="*/ 1143000 w 5929313"/>
              <a:gd name="connsiteY32" fmla="*/ 1076325 h 2070805"/>
              <a:gd name="connsiteX33" fmla="*/ 1147763 w 5929313"/>
              <a:gd name="connsiteY33" fmla="*/ 1028700 h 2070805"/>
              <a:gd name="connsiteX34" fmla="*/ 1176338 w 5929313"/>
              <a:gd name="connsiteY34" fmla="*/ 1028700 h 2070805"/>
              <a:gd name="connsiteX35" fmla="*/ 1171575 w 5929313"/>
              <a:gd name="connsiteY35" fmla="*/ 990600 h 2070805"/>
              <a:gd name="connsiteX36" fmla="*/ 1543050 w 5929313"/>
              <a:gd name="connsiteY36" fmla="*/ 966788 h 2070805"/>
              <a:gd name="connsiteX37" fmla="*/ 1562100 w 5929313"/>
              <a:gd name="connsiteY37" fmla="*/ 885825 h 2070805"/>
              <a:gd name="connsiteX38" fmla="*/ 1604963 w 5929313"/>
              <a:gd name="connsiteY38" fmla="*/ 885825 h 2070805"/>
              <a:gd name="connsiteX39" fmla="*/ 1585913 w 5929313"/>
              <a:gd name="connsiteY39" fmla="*/ 838200 h 2070805"/>
              <a:gd name="connsiteX40" fmla="*/ 1624013 w 5929313"/>
              <a:gd name="connsiteY40" fmla="*/ 828675 h 2070805"/>
              <a:gd name="connsiteX41" fmla="*/ 1628775 w 5929313"/>
              <a:gd name="connsiteY41" fmla="*/ 785813 h 2070805"/>
              <a:gd name="connsiteX42" fmla="*/ 1733550 w 5929313"/>
              <a:gd name="connsiteY42" fmla="*/ 781050 h 2070805"/>
              <a:gd name="connsiteX43" fmla="*/ 1747838 w 5929313"/>
              <a:gd name="connsiteY43" fmla="*/ 738188 h 2070805"/>
              <a:gd name="connsiteX44" fmla="*/ 1804988 w 5929313"/>
              <a:gd name="connsiteY44" fmla="*/ 728663 h 2070805"/>
              <a:gd name="connsiteX45" fmla="*/ 1814513 w 5929313"/>
              <a:gd name="connsiteY45" fmla="*/ 666750 h 2070805"/>
              <a:gd name="connsiteX46" fmla="*/ 2057400 w 5929313"/>
              <a:gd name="connsiteY46" fmla="*/ 666750 h 2070805"/>
              <a:gd name="connsiteX47" fmla="*/ 2057400 w 5929313"/>
              <a:gd name="connsiteY47" fmla="*/ 666750 h 2070805"/>
              <a:gd name="connsiteX48" fmla="*/ 2176463 w 5929313"/>
              <a:gd name="connsiteY48" fmla="*/ 628650 h 2070805"/>
              <a:gd name="connsiteX49" fmla="*/ 2185988 w 5929313"/>
              <a:gd name="connsiteY49" fmla="*/ 576263 h 2070805"/>
              <a:gd name="connsiteX50" fmla="*/ 2286000 w 5929313"/>
              <a:gd name="connsiteY50" fmla="*/ 571500 h 2070805"/>
              <a:gd name="connsiteX51" fmla="*/ 2281238 w 5929313"/>
              <a:gd name="connsiteY51" fmla="*/ 523875 h 2070805"/>
              <a:gd name="connsiteX52" fmla="*/ 2738438 w 5929313"/>
              <a:gd name="connsiteY52" fmla="*/ 523875 h 2070805"/>
              <a:gd name="connsiteX53" fmla="*/ 2747963 w 5929313"/>
              <a:gd name="connsiteY53" fmla="*/ 476250 h 2070805"/>
              <a:gd name="connsiteX54" fmla="*/ 2776538 w 5929313"/>
              <a:gd name="connsiteY54" fmla="*/ 471488 h 2070805"/>
              <a:gd name="connsiteX55" fmla="*/ 2795588 w 5929313"/>
              <a:gd name="connsiteY55" fmla="*/ 433388 h 2070805"/>
              <a:gd name="connsiteX56" fmla="*/ 2809875 w 5929313"/>
              <a:gd name="connsiteY56" fmla="*/ 409575 h 2070805"/>
              <a:gd name="connsiteX57" fmla="*/ 2819400 w 5929313"/>
              <a:gd name="connsiteY57" fmla="*/ 357188 h 2070805"/>
              <a:gd name="connsiteX58" fmla="*/ 2928938 w 5929313"/>
              <a:gd name="connsiteY58" fmla="*/ 357188 h 2070805"/>
              <a:gd name="connsiteX59" fmla="*/ 2933700 w 5929313"/>
              <a:gd name="connsiteY59" fmla="*/ 323850 h 2070805"/>
              <a:gd name="connsiteX60" fmla="*/ 3043238 w 5929313"/>
              <a:gd name="connsiteY60" fmla="*/ 319088 h 2070805"/>
              <a:gd name="connsiteX61" fmla="*/ 3048000 w 5929313"/>
              <a:gd name="connsiteY61" fmla="*/ 271463 h 2070805"/>
              <a:gd name="connsiteX62" fmla="*/ 3243263 w 5929313"/>
              <a:gd name="connsiteY62" fmla="*/ 261938 h 2070805"/>
              <a:gd name="connsiteX63" fmla="*/ 3243263 w 5929313"/>
              <a:gd name="connsiteY63" fmla="*/ 233363 h 2070805"/>
              <a:gd name="connsiteX64" fmla="*/ 3295650 w 5929313"/>
              <a:gd name="connsiteY64" fmla="*/ 219075 h 2070805"/>
              <a:gd name="connsiteX65" fmla="*/ 3305175 w 5929313"/>
              <a:gd name="connsiteY65" fmla="*/ 176213 h 2070805"/>
              <a:gd name="connsiteX66" fmla="*/ 3424238 w 5929313"/>
              <a:gd name="connsiteY66" fmla="*/ 171450 h 2070805"/>
              <a:gd name="connsiteX67" fmla="*/ 3438525 w 5929313"/>
              <a:gd name="connsiteY67" fmla="*/ 119063 h 2070805"/>
              <a:gd name="connsiteX68" fmla="*/ 3833813 w 5929313"/>
              <a:gd name="connsiteY68" fmla="*/ 100013 h 2070805"/>
              <a:gd name="connsiteX69" fmla="*/ 3890963 w 5929313"/>
              <a:gd name="connsiteY69" fmla="*/ 76200 h 2070805"/>
              <a:gd name="connsiteX70" fmla="*/ 3900488 w 5929313"/>
              <a:gd name="connsiteY70" fmla="*/ 28575 h 2070805"/>
              <a:gd name="connsiteX71" fmla="*/ 4452938 w 5929313"/>
              <a:gd name="connsiteY71" fmla="*/ 0 h 2070805"/>
              <a:gd name="connsiteX72" fmla="*/ 5929313 w 5929313"/>
              <a:gd name="connsiteY72" fmla="*/ 4763 h 2070805"/>
              <a:gd name="connsiteX0" fmla="*/ 0 w 5929313"/>
              <a:gd name="connsiteY0" fmla="*/ 2066925 h 2070805"/>
              <a:gd name="connsiteX1" fmla="*/ 0 w 5929313"/>
              <a:gd name="connsiteY1" fmla="*/ 2066925 h 2070805"/>
              <a:gd name="connsiteX2" fmla="*/ 30956 w 5929313"/>
              <a:gd name="connsiteY2" fmla="*/ 2066925 h 2070805"/>
              <a:gd name="connsiteX3" fmla="*/ 21432 w 5929313"/>
              <a:gd name="connsiteY3" fmla="*/ 1988344 h 2070805"/>
              <a:gd name="connsiteX4" fmla="*/ 66675 w 5929313"/>
              <a:gd name="connsiteY4" fmla="*/ 1995488 h 2070805"/>
              <a:gd name="connsiteX5" fmla="*/ 57151 w 5929313"/>
              <a:gd name="connsiteY5" fmla="*/ 1926431 h 2070805"/>
              <a:gd name="connsiteX6" fmla="*/ 176213 w 5929313"/>
              <a:gd name="connsiteY6" fmla="*/ 1938338 h 2070805"/>
              <a:gd name="connsiteX7" fmla="*/ 178594 w 5929313"/>
              <a:gd name="connsiteY7" fmla="*/ 1871663 h 2070805"/>
              <a:gd name="connsiteX8" fmla="*/ 242888 w 5929313"/>
              <a:gd name="connsiteY8" fmla="*/ 1881188 h 2070805"/>
              <a:gd name="connsiteX9" fmla="*/ 230981 w 5929313"/>
              <a:gd name="connsiteY9" fmla="*/ 1793081 h 2070805"/>
              <a:gd name="connsiteX10" fmla="*/ 252413 w 5929313"/>
              <a:gd name="connsiteY10" fmla="*/ 1778794 h 2070805"/>
              <a:gd name="connsiteX11" fmla="*/ 259557 w 5929313"/>
              <a:gd name="connsiteY11" fmla="*/ 1681163 h 2070805"/>
              <a:gd name="connsiteX12" fmla="*/ 323850 w 5929313"/>
              <a:gd name="connsiteY12" fmla="*/ 1690688 h 2070805"/>
              <a:gd name="connsiteX13" fmla="*/ 328613 w 5929313"/>
              <a:gd name="connsiteY13" fmla="*/ 1624013 h 2070805"/>
              <a:gd name="connsiteX14" fmla="*/ 371475 w 5929313"/>
              <a:gd name="connsiteY14" fmla="*/ 1628775 h 2070805"/>
              <a:gd name="connsiteX15" fmla="*/ 366713 w 5929313"/>
              <a:gd name="connsiteY15" fmla="*/ 1500188 h 2070805"/>
              <a:gd name="connsiteX16" fmla="*/ 390525 w 5929313"/>
              <a:gd name="connsiteY16" fmla="*/ 1500188 h 2070805"/>
              <a:gd name="connsiteX17" fmla="*/ 395288 w 5929313"/>
              <a:gd name="connsiteY17" fmla="*/ 1428750 h 2070805"/>
              <a:gd name="connsiteX18" fmla="*/ 485775 w 5929313"/>
              <a:gd name="connsiteY18" fmla="*/ 1433513 h 2070805"/>
              <a:gd name="connsiteX19" fmla="*/ 485775 w 5929313"/>
              <a:gd name="connsiteY19" fmla="*/ 1378744 h 2070805"/>
              <a:gd name="connsiteX20" fmla="*/ 538163 w 5929313"/>
              <a:gd name="connsiteY20" fmla="*/ 1385888 h 2070805"/>
              <a:gd name="connsiteX21" fmla="*/ 531019 w 5929313"/>
              <a:gd name="connsiteY21" fmla="*/ 1331119 h 2070805"/>
              <a:gd name="connsiteX22" fmla="*/ 604838 w 5929313"/>
              <a:gd name="connsiteY22" fmla="*/ 1338263 h 2070805"/>
              <a:gd name="connsiteX23" fmla="*/ 619125 w 5929313"/>
              <a:gd name="connsiteY23" fmla="*/ 1266825 h 2070805"/>
              <a:gd name="connsiteX24" fmla="*/ 733425 w 5929313"/>
              <a:gd name="connsiteY24" fmla="*/ 1266825 h 2070805"/>
              <a:gd name="connsiteX25" fmla="*/ 752475 w 5929313"/>
              <a:gd name="connsiteY25" fmla="*/ 1238250 h 2070805"/>
              <a:gd name="connsiteX26" fmla="*/ 809625 w 5929313"/>
              <a:gd name="connsiteY26" fmla="*/ 1238250 h 2070805"/>
              <a:gd name="connsiteX27" fmla="*/ 790575 w 5929313"/>
              <a:gd name="connsiteY27" fmla="*/ 1195388 h 2070805"/>
              <a:gd name="connsiteX28" fmla="*/ 828675 w 5929313"/>
              <a:gd name="connsiteY28" fmla="*/ 1181100 h 2070805"/>
              <a:gd name="connsiteX29" fmla="*/ 828675 w 5929313"/>
              <a:gd name="connsiteY29" fmla="*/ 1133475 h 2070805"/>
              <a:gd name="connsiteX30" fmla="*/ 971550 w 5929313"/>
              <a:gd name="connsiteY30" fmla="*/ 1133475 h 2070805"/>
              <a:gd name="connsiteX31" fmla="*/ 1000125 w 5929313"/>
              <a:gd name="connsiteY31" fmla="*/ 1081088 h 2070805"/>
              <a:gd name="connsiteX32" fmla="*/ 1143000 w 5929313"/>
              <a:gd name="connsiteY32" fmla="*/ 1076325 h 2070805"/>
              <a:gd name="connsiteX33" fmla="*/ 1147763 w 5929313"/>
              <a:gd name="connsiteY33" fmla="*/ 1028700 h 2070805"/>
              <a:gd name="connsiteX34" fmla="*/ 1176338 w 5929313"/>
              <a:gd name="connsiteY34" fmla="*/ 1028700 h 2070805"/>
              <a:gd name="connsiteX35" fmla="*/ 1171575 w 5929313"/>
              <a:gd name="connsiteY35" fmla="*/ 990600 h 2070805"/>
              <a:gd name="connsiteX36" fmla="*/ 1543050 w 5929313"/>
              <a:gd name="connsiteY36" fmla="*/ 966788 h 2070805"/>
              <a:gd name="connsiteX37" fmla="*/ 1562100 w 5929313"/>
              <a:gd name="connsiteY37" fmla="*/ 885825 h 2070805"/>
              <a:gd name="connsiteX38" fmla="*/ 1604963 w 5929313"/>
              <a:gd name="connsiteY38" fmla="*/ 885825 h 2070805"/>
              <a:gd name="connsiteX39" fmla="*/ 1585913 w 5929313"/>
              <a:gd name="connsiteY39" fmla="*/ 838200 h 2070805"/>
              <a:gd name="connsiteX40" fmla="*/ 1624013 w 5929313"/>
              <a:gd name="connsiteY40" fmla="*/ 828675 h 2070805"/>
              <a:gd name="connsiteX41" fmla="*/ 1628775 w 5929313"/>
              <a:gd name="connsiteY41" fmla="*/ 785813 h 2070805"/>
              <a:gd name="connsiteX42" fmla="*/ 1733550 w 5929313"/>
              <a:gd name="connsiteY42" fmla="*/ 781050 h 2070805"/>
              <a:gd name="connsiteX43" fmla="*/ 1747838 w 5929313"/>
              <a:gd name="connsiteY43" fmla="*/ 738188 h 2070805"/>
              <a:gd name="connsiteX44" fmla="*/ 1804988 w 5929313"/>
              <a:gd name="connsiteY44" fmla="*/ 728663 h 2070805"/>
              <a:gd name="connsiteX45" fmla="*/ 1814513 w 5929313"/>
              <a:gd name="connsiteY45" fmla="*/ 666750 h 2070805"/>
              <a:gd name="connsiteX46" fmla="*/ 2057400 w 5929313"/>
              <a:gd name="connsiteY46" fmla="*/ 666750 h 2070805"/>
              <a:gd name="connsiteX47" fmla="*/ 2057400 w 5929313"/>
              <a:gd name="connsiteY47" fmla="*/ 666750 h 2070805"/>
              <a:gd name="connsiteX48" fmla="*/ 2176463 w 5929313"/>
              <a:gd name="connsiteY48" fmla="*/ 628650 h 2070805"/>
              <a:gd name="connsiteX49" fmla="*/ 2185988 w 5929313"/>
              <a:gd name="connsiteY49" fmla="*/ 576263 h 2070805"/>
              <a:gd name="connsiteX50" fmla="*/ 2286000 w 5929313"/>
              <a:gd name="connsiteY50" fmla="*/ 571500 h 2070805"/>
              <a:gd name="connsiteX51" fmla="*/ 2281238 w 5929313"/>
              <a:gd name="connsiteY51" fmla="*/ 523875 h 2070805"/>
              <a:gd name="connsiteX52" fmla="*/ 2738438 w 5929313"/>
              <a:gd name="connsiteY52" fmla="*/ 523875 h 2070805"/>
              <a:gd name="connsiteX53" fmla="*/ 2747963 w 5929313"/>
              <a:gd name="connsiteY53" fmla="*/ 476250 h 2070805"/>
              <a:gd name="connsiteX54" fmla="*/ 2776538 w 5929313"/>
              <a:gd name="connsiteY54" fmla="*/ 471488 h 2070805"/>
              <a:gd name="connsiteX55" fmla="*/ 2795588 w 5929313"/>
              <a:gd name="connsiteY55" fmla="*/ 433388 h 2070805"/>
              <a:gd name="connsiteX56" fmla="*/ 2809875 w 5929313"/>
              <a:gd name="connsiteY56" fmla="*/ 409575 h 2070805"/>
              <a:gd name="connsiteX57" fmla="*/ 2819400 w 5929313"/>
              <a:gd name="connsiteY57" fmla="*/ 357188 h 2070805"/>
              <a:gd name="connsiteX58" fmla="*/ 2928938 w 5929313"/>
              <a:gd name="connsiteY58" fmla="*/ 357188 h 2070805"/>
              <a:gd name="connsiteX59" fmla="*/ 2933700 w 5929313"/>
              <a:gd name="connsiteY59" fmla="*/ 323850 h 2070805"/>
              <a:gd name="connsiteX60" fmla="*/ 3043238 w 5929313"/>
              <a:gd name="connsiteY60" fmla="*/ 319088 h 2070805"/>
              <a:gd name="connsiteX61" fmla="*/ 3048000 w 5929313"/>
              <a:gd name="connsiteY61" fmla="*/ 271463 h 2070805"/>
              <a:gd name="connsiteX62" fmla="*/ 3243263 w 5929313"/>
              <a:gd name="connsiteY62" fmla="*/ 261938 h 2070805"/>
              <a:gd name="connsiteX63" fmla="*/ 3243263 w 5929313"/>
              <a:gd name="connsiteY63" fmla="*/ 233363 h 2070805"/>
              <a:gd name="connsiteX64" fmla="*/ 3295650 w 5929313"/>
              <a:gd name="connsiteY64" fmla="*/ 219075 h 2070805"/>
              <a:gd name="connsiteX65" fmla="*/ 3305175 w 5929313"/>
              <a:gd name="connsiteY65" fmla="*/ 176213 h 2070805"/>
              <a:gd name="connsiteX66" fmla="*/ 3424238 w 5929313"/>
              <a:gd name="connsiteY66" fmla="*/ 171450 h 2070805"/>
              <a:gd name="connsiteX67" fmla="*/ 3438525 w 5929313"/>
              <a:gd name="connsiteY67" fmla="*/ 119063 h 2070805"/>
              <a:gd name="connsiteX68" fmla="*/ 3833813 w 5929313"/>
              <a:gd name="connsiteY68" fmla="*/ 100013 h 2070805"/>
              <a:gd name="connsiteX69" fmla="*/ 3890963 w 5929313"/>
              <a:gd name="connsiteY69" fmla="*/ 76200 h 2070805"/>
              <a:gd name="connsiteX70" fmla="*/ 3900488 w 5929313"/>
              <a:gd name="connsiteY70" fmla="*/ 28575 h 2070805"/>
              <a:gd name="connsiteX71" fmla="*/ 4452938 w 5929313"/>
              <a:gd name="connsiteY71" fmla="*/ 0 h 2070805"/>
              <a:gd name="connsiteX72" fmla="*/ 5929313 w 5929313"/>
              <a:gd name="connsiteY72" fmla="*/ 4763 h 2070805"/>
              <a:gd name="connsiteX0" fmla="*/ 0 w 5929313"/>
              <a:gd name="connsiteY0" fmla="*/ 2066925 h 2070805"/>
              <a:gd name="connsiteX1" fmla="*/ 0 w 5929313"/>
              <a:gd name="connsiteY1" fmla="*/ 2066925 h 2070805"/>
              <a:gd name="connsiteX2" fmla="*/ 30956 w 5929313"/>
              <a:gd name="connsiteY2" fmla="*/ 2066925 h 2070805"/>
              <a:gd name="connsiteX3" fmla="*/ 21432 w 5929313"/>
              <a:gd name="connsiteY3" fmla="*/ 1988344 h 2070805"/>
              <a:gd name="connsiteX4" fmla="*/ 66675 w 5929313"/>
              <a:gd name="connsiteY4" fmla="*/ 1995488 h 2070805"/>
              <a:gd name="connsiteX5" fmla="*/ 57151 w 5929313"/>
              <a:gd name="connsiteY5" fmla="*/ 1926431 h 2070805"/>
              <a:gd name="connsiteX6" fmla="*/ 176213 w 5929313"/>
              <a:gd name="connsiteY6" fmla="*/ 1938338 h 2070805"/>
              <a:gd name="connsiteX7" fmla="*/ 178594 w 5929313"/>
              <a:gd name="connsiteY7" fmla="*/ 1871663 h 2070805"/>
              <a:gd name="connsiteX8" fmla="*/ 242888 w 5929313"/>
              <a:gd name="connsiteY8" fmla="*/ 1881188 h 2070805"/>
              <a:gd name="connsiteX9" fmla="*/ 230981 w 5929313"/>
              <a:gd name="connsiteY9" fmla="*/ 1793081 h 2070805"/>
              <a:gd name="connsiteX10" fmla="*/ 252413 w 5929313"/>
              <a:gd name="connsiteY10" fmla="*/ 1778794 h 2070805"/>
              <a:gd name="connsiteX11" fmla="*/ 259557 w 5929313"/>
              <a:gd name="connsiteY11" fmla="*/ 1681163 h 2070805"/>
              <a:gd name="connsiteX12" fmla="*/ 323850 w 5929313"/>
              <a:gd name="connsiteY12" fmla="*/ 1690688 h 2070805"/>
              <a:gd name="connsiteX13" fmla="*/ 328613 w 5929313"/>
              <a:gd name="connsiteY13" fmla="*/ 1624013 h 2070805"/>
              <a:gd name="connsiteX14" fmla="*/ 371475 w 5929313"/>
              <a:gd name="connsiteY14" fmla="*/ 1628775 h 2070805"/>
              <a:gd name="connsiteX15" fmla="*/ 366713 w 5929313"/>
              <a:gd name="connsiteY15" fmla="*/ 1500188 h 2070805"/>
              <a:gd name="connsiteX16" fmla="*/ 390525 w 5929313"/>
              <a:gd name="connsiteY16" fmla="*/ 1500188 h 2070805"/>
              <a:gd name="connsiteX17" fmla="*/ 395288 w 5929313"/>
              <a:gd name="connsiteY17" fmla="*/ 1428750 h 2070805"/>
              <a:gd name="connsiteX18" fmla="*/ 485775 w 5929313"/>
              <a:gd name="connsiteY18" fmla="*/ 1433513 h 2070805"/>
              <a:gd name="connsiteX19" fmla="*/ 485775 w 5929313"/>
              <a:gd name="connsiteY19" fmla="*/ 1378744 h 2070805"/>
              <a:gd name="connsiteX20" fmla="*/ 538163 w 5929313"/>
              <a:gd name="connsiteY20" fmla="*/ 1385888 h 2070805"/>
              <a:gd name="connsiteX21" fmla="*/ 531019 w 5929313"/>
              <a:gd name="connsiteY21" fmla="*/ 1331119 h 2070805"/>
              <a:gd name="connsiteX22" fmla="*/ 614363 w 5929313"/>
              <a:gd name="connsiteY22" fmla="*/ 1338263 h 2070805"/>
              <a:gd name="connsiteX23" fmla="*/ 619125 w 5929313"/>
              <a:gd name="connsiteY23" fmla="*/ 1266825 h 2070805"/>
              <a:gd name="connsiteX24" fmla="*/ 733425 w 5929313"/>
              <a:gd name="connsiteY24" fmla="*/ 1266825 h 2070805"/>
              <a:gd name="connsiteX25" fmla="*/ 752475 w 5929313"/>
              <a:gd name="connsiteY25" fmla="*/ 1238250 h 2070805"/>
              <a:gd name="connsiteX26" fmla="*/ 809625 w 5929313"/>
              <a:gd name="connsiteY26" fmla="*/ 1238250 h 2070805"/>
              <a:gd name="connsiteX27" fmla="*/ 790575 w 5929313"/>
              <a:gd name="connsiteY27" fmla="*/ 1195388 h 2070805"/>
              <a:gd name="connsiteX28" fmla="*/ 828675 w 5929313"/>
              <a:gd name="connsiteY28" fmla="*/ 1181100 h 2070805"/>
              <a:gd name="connsiteX29" fmla="*/ 828675 w 5929313"/>
              <a:gd name="connsiteY29" fmla="*/ 1133475 h 2070805"/>
              <a:gd name="connsiteX30" fmla="*/ 971550 w 5929313"/>
              <a:gd name="connsiteY30" fmla="*/ 1133475 h 2070805"/>
              <a:gd name="connsiteX31" fmla="*/ 1000125 w 5929313"/>
              <a:gd name="connsiteY31" fmla="*/ 1081088 h 2070805"/>
              <a:gd name="connsiteX32" fmla="*/ 1143000 w 5929313"/>
              <a:gd name="connsiteY32" fmla="*/ 1076325 h 2070805"/>
              <a:gd name="connsiteX33" fmla="*/ 1147763 w 5929313"/>
              <a:gd name="connsiteY33" fmla="*/ 1028700 h 2070805"/>
              <a:gd name="connsiteX34" fmla="*/ 1176338 w 5929313"/>
              <a:gd name="connsiteY34" fmla="*/ 1028700 h 2070805"/>
              <a:gd name="connsiteX35" fmla="*/ 1171575 w 5929313"/>
              <a:gd name="connsiteY35" fmla="*/ 990600 h 2070805"/>
              <a:gd name="connsiteX36" fmla="*/ 1543050 w 5929313"/>
              <a:gd name="connsiteY36" fmla="*/ 966788 h 2070805"/>
              <a:gd name="connsiteX37" fmla="*/ 1562100 w 5929313"/>
              <a:gd name="connsiteY37" fmla="*/ 885825 h 2070805"/>
              <a:gd name="connsiteX38" fmla="*/ 1604963 w 5929313"/>
              <a:gd name="connsiteY38" fmla="*/ 885825 h 2070805"/>
              <a:gd name="connsiteX39" fmla="*/ 1585913 w 5929313"/>
              <a:gd name="connsiteY39" fmla="*/ 838200 h 2070805"/>
              <a:gd name="connsiteX40" fmla="*/ 1624013 w 5929313"/>
              <a:gd name="connsiteY40" fmla="*/ 828675 h 2070805"/>
              <a:gd name="connsiteX41" fmla="*/ 1628775 w 5929313"/>
              <a:gd name="connsiteY41" fmla="*/ 785813 h 2070805"/>
              <a:gd name="connsiteX42" fmla="*/ 1733550 w 5929313"/>
              <a:gd name="connsiteY42" fmla="*/ 781050 h 2070805"/>
              <a:gd name="connsiteX43" fmla="*/ 1747838 w 5929313"/>
              <a:gd name="connsiteY43" fmla="*/ 738188 h 2070805"/>
              <a:gd name="connsiteX44" fmla="*/ 1804988 w 5929313"/>
              <a:gd name="connsiteY44" fmla="*/ 728663 h 2070805"/>
              <a:gd name="connsiteX45" fmla="*/ 1814513 w 5929313"/>
              <a:gd name="connsiteY45" fmla="*/ 666750 h 2070805"/>
              <a:gd name="connsiteX46" fmla="*/ 2057400 w 5929313"/>
              <a:gd name="connsiteY46" fmla="*/ 666750 h 2070805"/>
              <a:gd name="connsiteX47" fmla="*/ 2057400 w 5929313"/>
              <a:gd name="connsiteY47" fmla="*/ 666750 h 2070805"/>
              <a:gd name="connsiteX48" fmla="*/ 2176463 w 5929313"/>
              <a:gd name="connsiteY48" fmla="*/ 628650 h 2070805"/>
              <a:gd name="connsiteX49" fmla="*/ 2185988 w 5929313"/>
              <a:gd name="connsiteY49" fmla="*/ 576263 h 2070805"/>
              <a:gd name="connsiteX50" fmla="*/ 2286000 w 5929313"/>
              <a:gd name="connsiteY50" fmla="*/ 571500 h 2070805"/>
              <a:gd name="connsiteX51" fmla="*/ 2281238 w 5929313"/>
              <a:gd name="connsiteY51" fmla="*/ 523875 h 2070805"/>
              <a:gd name="connsiteX52" fmla="*/ 2738438 w 5929313"/>
              <a:gd name="connsiteY52" fmla="*/ 523875 h 2070805"/>
              <a:gd name="connsiteX53" fmla="*/ 2747963 w 5929313"/>
              <a:gd name="connsiteY53" fmla="*/ 476250 h 2070805"/>
              <a:gd name="connsiteX54" fmla="*/ 2776538 w 5929313"/>
              <a:gd name="connsiteY54" fmla="*/ 471488 h 2070805"/>
              <a:gd name="connsiteX55" fmla="*/ 2795588 w 5929313"/>
              <a:gd name="connsiteY55" fmla="*/ 433388 h 2070805"/>
              <a:gd name="connsiteX56" fmla="*/ 2809875 w 5929313"/>
              <a:gd name="connsiteY56" fmla="*/ 409575 h 2070805"/>
              <a:gd name="connsiteX57" fmla="*/ 2819400 w 5929313"/>
              <a:gd name="connsiteY57" fmla="*/ 357188 h 2070805"/>
              <a:gd name="connsiteX58" fmla="*/ 2928938 w 5929313"/>
              <a:gd name="connsiteY58" fmla="*/ 357188 h 2070805"/>
              <a:gd name="connsiteX59" fmla="*/ 2933700 w 5929313"/>
              <a:gd name="connsiteY59" fmla="*/ 323850 h 2070805"/>
              <a:gd name="connsiteX60" fmla="*/ 3043238 w 5929313"/>
              <a:gd name="connsiteY60" fmla="*/ 319088 h 2070805"/>
              <a:gd name="connsiteX61" fmla="*/ 3048000 w 5929313"/>
              <a:gd name="connsiteY61" fmla="*/ 271463 h 2070805"/>
              <a:gd name="connsiteX62" fmla="*/ 3243263 w 5929313"/>
              <a:gd name="connsiteY62" fmla="*/ 261938 h 2070805"/>
              <a:gd name="connsiteX63" fmla="*/ 3243263 w 5929313"/>
              <a:gd name="connsiteY63" fmla="*/ 233363 h 2070805"/>
              <a:gd name="connsiteX64" fmla="*/ 3295650 w 5929313"/>
              <a:gd name="connsiteY64" fmla="*/ 219075 h 2070805"/>
              <a:gd name="connsiteX65" fmla="*/ 3305175 w 5929313"/>
              <a:gd name="connsiteY65" fmla="*/ 176213 h 2070805"/>
              <a:gd name="connsiteX66" fmla="*/ 3424238 w 5929313"/>
              <a:gd name="connsiteY66" fmla="*/ 171450 h 2070805"/>
              <a:gd name="connsiteX67" fmla="*/ 3438525 w 5929313"/>
              <a:gd name="connsiteY67" fmla="*/ 119063 h 2070805"/>
              <a:gd name="connsiteX68" fmla="*/ 3833813 w 5929313"/>
              <a:gd name="connsiteY68" fmla="*/ 100013 h 2070805"/>
              <a:gd name="connsiteX69" fmla="*/ 3890963 w 5929313"/>
              <a:gd name="connsiteY69" fmla="*/ 76200 h 2070805"/>
              <a:gd name="connsiteX70" fmla="*/ 3900488 w 5929313"/>
              <a:gd name="connsiteY70" fmla="*/ 28575 h 2070805"/>
              <a:gd name="connsiteX71" fmla="*/ 4452938 w 5929313"/>
              <a:gd name="connsiteY71" fmla="*/ 0 h 2070805"/>
              <a:gd name="connsiteX72" fmla="*/ 5929313 w 5929313"/>
              <a:gd name="connsiteY72" fmla="*/ 4763 h 2070805"/>
              <a:gd name="connsiteX0" fmla="*/ 0 w 5929313"/>
              <a:gd name="connsiteY0" fmla="*/ 2066925 h 2070805"/>
              <a:gd name="connsiteX1" fmla="*/ 0 w 5929313"/>
              <a:gd name="connsiteY1" fmla="*/ 2066925 h 2070805"/>
              <a:gd name="connsiteX2" fmla="*/ 30956 w 5929313"/>
              <a:gd name="connsiteY2" fmla="*/ 2066925 h 2070805"/>
              <a:gd name="connsiteX3" fmla="*/ 21432 w 5929313"/>
              <a:gd name="connsiteY3" fmla="*/ 1988344 h 2070805"/>
              <a:gd name="connsiteX4" fmla="*/ 66675 w 5929313"/>
              <a:gd name="connsiteY4" fmla="*/ 1995488 h 2070805"/>
              <a:gd name="connsiteX5" fmla="*/ 57151 w 5929313"/>
              <a:gd name="connsiteY5" fmla="*/ 1926431 h 2070805"/>
              <a:gd name="connsiteX6" fmla="*/ 176213 w 5929313"/>
              <a:gd name="connsiteY6" fmla="*/ 1938338 h 2070805"/>
              <a:gd name="connsiteX7" fmla="*/ 178594 w 5929313"/>
              <a:gd name="connsiteY7" fmla="*/ 1871663 h 2070805"/>
              <a:gd name="connsiteX8" fmla="*/ 242888 w 5929313"/>
              <a:gd name="connsiteY8" fmla="*/ 1881188 h 2070805"/>
              <a:gd name="connsiteX9" fmla="*/ 230981 w 5929313"/>
              <a:gd name="connsiteY9" fmla="*/ 1793081 h 2070805"/>
              <a:gd name="connsiteX10" fmla="*/ 252413 w 5929313"/>
              <a:gd name="connsiteY10" fmla="*/ 1778794 h 2070805"/>
              <a:gd name="connsiteX11" fmla="*/ 259557 w 5929313"/>
              <a:gd name="connsiteY11" fmla="*/ 1681163 h 2070805"/>
              <a:gd name="connsiteX12" fmla="*/ 323850 w 5929313"/>
              <a:gd name="connsiteY12" fmla="*/ 1690688 h 2070805"/>
              <a:gd name="connsiteX13" fmla="*/ 328613 w 5929313"/>
              <a:gd name="connsiteY13" fmla="*/ 1624013 h 2070805"/>
              <a:gd name="connsiteX14" fmla="*/ 371475 w 5929313"/>
              <a:gd name="connsiteY14" fmla="*/ 1628775 h 2070805"/>
              <a:gd name="connsiteX15" fmla="*/ 366713 w 5929313"/>
              <a:gd name="connsiteY15" fmla="*/ 1500188 h 2070805"/>
              <a:gd name="connsiteX16" fmla="*/ 390525 w 5929313"/>
              <a:gd name="connsiteY16" fmla="*/ 1500188 h 2070805"/>
              <a:gd name="connsiteX17" fmla="*/ 395288 w 5929313"/>
              <a:gd name="connsiteY17" fmla="*/ 1428750 h 2070805"/>
              <a:gd name="connsiteX18" fmla="*/ 485775 w 5929313"/>
              <a:gd name="connsiteY18" fmla="*/ 1433513 h 2070805"/>
              <a:gd name="connsiteX19" fmla="*/ 485775 w 5929313"/>
              <a:gd name="connsiteY19" fmla="*/ 1378744 h 2070805"/>
              <a:gd name="connsiteX20" fmla="*/ 538163 w 5929313"/>
              <a:gd name="connsiteY20" fmla="*/ 1385888 h 2070805"/>
              <a:gd name="connsiteX21" fmla="*/ 531019 w 5929313"/>
              <a:gd name="connsiteY21" fmla="*/ 1331119 h 2070805"/>
              <a:gd name="connsiteX22" fmla="*/ 614363 w 5929313"/>
              <a:gd name="connsiteY22" fmla="*/ 1338263 h 2070805"/>
              <a:gd name="connsiteX23" fmla="*/ 619125 w 5929313"/>
              <a:gd name="connsiteY23" fmla="*/ 1266825 h 2070805"/>
              <a:gd name="connsiteX24" fmla="*/ 733425 w 5929313"/>
              <a:gd name="connsiteY24" fmla="*/ 1266825 h 2070805"/>
              <a:gd name="connsiteX25" fmla="*/ 731044 w 5929313"/>
              <a:gd name="connsiteY25" fmla="*/ 1226343 h 2070805"/>
              <a:gd name="connsiteX26" fmla="*/ 809625 w 5929313"/>
              <a:gd name="connsiteY26" fmla="*/ 1238250 h 2070805"/>
              <a:gd name="connsiteX27" fmla="*/ 790575 w 5929313"/>
              <a:gd name="connsiteY27" fmla="*/ 1195388 h 2070805"/>
              <a:gd name="connsiteX28" fmla="*/ 828675 w 5929313"/>
              <a:gd name="connsiteY28" fmla="*/ 1181100 h 2070805"/>
              <a:gd name="connsiteX29" fmla="*/ 828675 w 5929313"/>
              <a:gd name="connsiteY29" fmla="*/ 1133475 h 2070805"/>
              <a:gd name="connsiteX30" fmla="*/ 971550 w 5929313"/>
              <a:gd name="connsiteY30" fmla="*/ 1133475 h 2070805"/>
              <a:gd name="connsiteX31" fmla="*/ 1000125 w 5929313"/>
              <a:gd name="connsiteY31" fmla="*/ 1081088 h 2070805"/>
              <a:gd name="connsiteX32" fmla="*/ 1143000 w 5929313"/>
              <a:gd name="connsiteY32" fmla="*/ 1076325 h 2070805"/>
              <a:gd name="connsiteX33" fmla="*/ 1147763 w 5929313"/>
              <a:gd name="connsiteY33" fmla="*/ 1028700 h 2070805"/>
              <a:gd name="connsiteX34" fmla="*/ 1176338 w 5929313"/>
              <a:gd name="connsiteY34" fmla="*/ 1028700 h 2070805"/>
              <a:gd name="connsiteX35" fmla="*/ 1171575 w 5929313"/>
              <a:gd name="connsiteY35" fmla="*/ 990600 h 2070805"/>
              <a:gd name="connsiteX36" fmla="*/ 1543050 w 5929313"/>
              <a:gd name="connsiteY36" fmla="*/ 966788 h 2070805"/>
              <a:gd name="connsiteX37" fmla="*/ 1562100 w 5929313"/>
              <a:gd name="connsiteY37" fmla="*/ 885825 h 2070805"/>
              <a:gd name="connsiteX38" fmla="*/ 1604963 w 5929313"/>
              <a:gd name="connsiteY38" fmla="*/ 885825 h 2070805"/>
              <a:gd name="connsiteX39" fmla="*/ 1585913 w 5929313"/>
              <a:gd name="connsiteY39" fmla="*/ 838200 h 2070805"/>
              <a:gd name="connsiteX40" fmla="*/ 1624013 w 5929313"/>
              <a:gd name="connsiteY40" fmla="*/ 828675 h 2070805"/>
              <a:gd name="connsiteX41" fmla="*/ 1628775 w 5929313"/>
              <a:gd name="connsiteY41" fmla="*/ 785813 h 2070805"/>
              <a:gd name="connsiteX42" fmla="*/ 1733550 w 5929313"/>
              <a:gd name="connsiteY42" fmla="*/ 781050 h 2070805"/>
              <a:gd name="connsiteX43" fmla="*/ 1747838 w 5929313"/>
              <a:gd name="connsiteY43" fmla="*/ 738188 h 2070805"/>
              <a:gd name="connsiteX44" fmla="*/ 1804988 w 5929313"/>
              <a:gd name="connsiteY44" fmla="*/ 728663 h 2070805"/>
              <a:gd name="connsiteX45" fmla="*/ 1814513 w 5929313"/>
              <a:gd name="connsiteY45" fmla="*/ 666750 h 2070805"/>
              <a:gd name="connsiteX46" fmla="*/ 2057400 w 5929313"/>
              <a:gd name="connsiteY46" fmla="*/ 666750 h 2070805"/>
              <a:gd name="connsiteX47" fmla="*/ 2057400 w 5929313"/>
              <a:gd name="connsiteY47" fmla="*/ 666750 h 2070805"/>
              <a:gd name="connsiteX48" fmla="*/ 2176463 w 5929313"/>
              <a:gd name="connsiteY48" fmla="*/ 628650 h 2070805"/>
              <a:gd name="connsiteX49" fmla="*/ 2185988 w 5929313"/>
              <a:gd name="connsiteY49" fmla="*/ 576263 h 2070805"/>
              <a:gd name="connsiteX50" fmla="*/ 2286000 w 5929313"/>
              <a:gd name="connsiteY50" fmla="*/ 571500 h 2070805"/>
              <a:gd name="connsiteX51" fmla="*/ 2281238 w 5929313"/>
              <a:gd name="connsiteY51" fmla="*/ 523875 h 2070805"/>
              <a:gd name="connsiteX52" fmla="*/ 2738438 w 5929313"/>
              <a:gd name="connsiteY52" fmla="*/ 523875 h 2070805"/>
              <a:gd name="connsiteX53" fmla="*/ 2747963 w 5929313"/>
              <a:gd name="connsiteY53" fmla="*/ 476250 h 2070805"/>
              <a:gd name="connsiteX54" fmla="*/ 2776538 w 5929313"/>
              <a:gd name="connsiteY54" fmla="*/ 471488 h 2070805"/>
              <a:gd name="connsiteX55" fmla="*/ 2795588 w 5929313"/>
              <a:gd name="connsiteY55" fmla="*/ 433388 h 2070805"/>
              <a:gd name="connsiteX56" fmla="*/ 2809875 w 5929313"/>
              <a:gd name="connsiteY56" fmla="*/ 409575 h 2070805"/>
              <a:gd name="connsiteX57" fmla="*/ 2819400 w 5929313"/>
              <a:gd name="connsiteY57" fmla="*/ 357188 h 2070805"/>
              <a:gd name="connsiteX58" fmla="*/ 2928938 w 5929313"/>
              <a:gd name="connsiteY58" fmla="*/ 357188 h 2070805"/>
              <a:gd name="connsiteX59" fmla="*/ 2933700 w 5929313"/>
              <a:gd name="connsiteY59" fmla="*/ 323850 h 2070805"/>
              <a:gd name="connsiteX60" fmla="*/ 3043238 w 5929313"/>
              <a:gd name="connsiteY60" fmla="*/ 319088 h 2070805"/>
              <a:gd name="connsiteX61" fmla="*/ 3048000 w 5929313"/>
              <a:gd name="connsiteY61" fmla="*/ 271463 h 2070805"/>
              <a:gd name="connsiteX62" fmla="*/ 3243263 w 5929313"/>
              <a:gd name="connsiteY62" fmla="*/ 261938 h 2070805"/>
              <a:gd name="connsiteX63" fmla="*/ 3243263 w 5929313"/>
              <a:gd name="connsiteY63" fmla="*/ 233363 h 2070805"/>
              <a:gd name="connsiteX64" fmla="*/ 3295650 w 5929313"/>
              <a:gd name="connsiteY64" fmla="*/ 219075 h 2070805"/>
              <a:gd name="connsiteX65" fmla="*/ 3305175 w 5929313"/>
              <a:gd name="connsiteY65" fmla="*/ 176213 h 2070805"/>
              <a:gd name="connsiteX66" fmla="*/ 3424238 w 5929313"/>
              <a:gd name="connsiteY66" fmla="*/ 171450 h 2070805"/>
              <a:gd name="connsiteX67" fmla="*/ 3438525 w 5929313"/>
              <a:gd name="connsiteY67" fmla="*/ 119063 h 2070805"/>
              <a:gd name="connsiteX68" fmla="*/ 3833813 w 5929313"/>
              <a:gd name="connsiteY68" fmla="*/ 100013 h 2070805"/>
              <a:gd name="connsiteX69" fmla="*/ 3890963 w 5929313"/>
              <a:gd name="connsiteY69" fmla="*/ 76200 h 2070805"/>
              <a:gd name="connsiteX70" fmla="*/ 3900488 w 5929313"/>
              <a:gd name="connsiteY70" fmla="*/ 28575 h 2070805"/>
              <a:gd name="connsiteX71" fmla="*/ 4452938 w 5929313"/>
              <a:gd name="connsiteY71" fmla="*/ 0 h 2070805"/>
              <a:gd name="connsiteX72" fmla="*/ 5929313 w 5929313"/>
              <a:gd name="connsiteY72" fmla="*/ 4763 h 2070805"/>
              <a:gd name="connsiteX0" fmla="*/ 0 w 5929313"/>
              <a:gd name="connsiteY0" fmla="*/ 2066925 h 2070805"/>
              <a:gd name="connsiteX1" fmla="*/ 0 w 5929313"/>
              <a:gd name="connsiteY1" fmla="*/ 2066925 h 2070805"/>
              <a:gd name="connsiteX2" fmla="*/ 30956 w 5929313"/>
              <a:gd name="connsiteY2" fmla="*/ 2066925 h 2070805"/>
              <a:gd name="connsiteX3" fmla="*/ 21432 w 5929313"/>
              <a:gd name="connsiteY3" fmla="*/ 1988344 h 2070805"/>
              <a:gd name="connsiteX4" fmla="*/ 66675 w 5929313"/>
              <a:gd name="connsiteY4" fmla="*/ 1995488 h 2070805"/>
              <a:gd name="connsiteX5" fmla="*/ 57151 w 5929313"/>
              <a:gd name="connsiteY5" fmla="*/ 1926431 h 2070805"/>
              <a:gd name="connsiteX6" fmla="*/ 176213 w 5929313"/>
              <a:gd name="connsiteY6" fmla="*/ 1938338 h 2070805"/>
              <a:gd name="connsiteX7" fmla="*/ 178594 w 5929313"/>
              <a:gd name="connsiteY7" fmla="*/ 1871663 h 2070805"/>
              <a:gd name="connsiteX8" fmla="*/ 242888 w 5929313"/>
              <a:gd name="connsiteY8" fmla="*/ 1881188 h 2070805"/>
              <a:gd name="connsiteX9" fmla="*/ 230981 w 5929313"/>
              <a:gd name="connsiteY9" fmla="*/ 1793081 h 2070805"/>
              <a:gd name="connsiteX10" fmla="*/ 252413 w 5929313"/>
              <a:gd name="connsiteY10" fmla="*/ 1778794 h 2070805"/>
              <a:gd name="connsiteX11" fmla="*/ 259557 w 5929313"/>
              <a:gd name="connsiteY11" fmla="*/ 1681163 h 2070805"/>
              <a:gd name="connsiteX12" fmla="*/ 323850 w 5929313"/>
              <a:gd name="connsiteY12" fmla="*/ 1690688 h 2070805"/>
              <a:gd name="connsiteX13" fmla="*/ 328613 w 5929313"/>
              <a:gd name="connsiteY13" fmla="*/ 1624013 h 2070805"/>
              <a:gd name="connsiteX14" fmla="*/ 371475 w 5929313"/>
              <a:gd name="connsiteY14" fmla="*/ 1628775 h 2070805"/>
              <a:gd name="connsiteX15" fmla="*/ 366713 w 5929313"/>
              <a:gd name="connsiteY15" fmla="*/ 1500188 h 2070805"/>
              <a:gd name="connsiteX16" fmla="*/ 390525 w 5929313"/>
              <a:gd name="connsiteY16" fmla="*/ 1500188 h 2070805"/>
              <a:gd name="connsiteX17" fmla="*/ 395288 w 5929313"/>
              <a:gd name="connsiteY17" fmla="*/ 1428750 h 2070805"/>
              <a:gd name="connsiteX18" fmla="*/ 485775 w 5929313"/>
              <a:gd name="connsiteY18" fmla="*/ 1433513 h 2070805"/>
              <a:gd name="connsiteX19" fmla="*/ 485775 w 5929313"/>
              <a:gd name="connsiteY19" fmla="*/ 1378744 h 2070805"/>
              <a:gd name="connsiteX20" fmla="*/ 538163 w 5929313"/>
              <a:gd name="connsiteY20" fmla="*/ 1385888 h 2070805"/>
              <a:gd name="connsiteX21" fmla="*/ 531019 w 5929313"/>
              <a:gd name="connsiteY21" fmla="*/ 1331119 h 2070805"/>
              <a:gd name="connsiteX22" fmla="*/ 614363 w 5929313"/>
              <a:gd name="connsiteY22" fmla="*/ 1338263 h 2070805"/>
              <a:gd name="connsiteX23" fmla="*/ 619125 w 5929313"/>
              <a:gd name="connsiteY23" fmla="*/ 1266825 h 2070805"/>
              <a:gd name="connsiteX24" fmla="*/ 733425 w 5929313"/>
              <a:gd name="connsiteY24" fmla="*/ 1266825 h 2070805"/>
              <a:gd name="connsiteX25" fmla="*/ 731044 w 5929313"/>
              <a:gd name="connsiteY25" fmla="*/ 1226343 h 2070805"/>
              <a:gd name="connsiteX26" fmla="*/ 809625 w 5929313"/>
              <a:gd name="connsiteY26" fmla="*/ 1238250 h 2070805"/>
              <a:gd name="connsiteX27" fmla="*/ 795338 w 5929313"/>
              <a:gd name="connsiteY27" fmla="*/ 1176338 h 2070805"/>
              <a:gd name="connsiteX28" fmla="*/ 828675 w 5929313"/>
              <a:gd name="connsiteY28" fmla="*/ 1181100 h 2070805"/>
              <a:gd name="connsiteX29" fmla="*/ 828675 w 5929313"/>
              <a:gd name="connsiteY29" fmla="*/ 1133475 h 2070805"/>
              <a:gd name="connsiteX30" fmla="*/ 971550 w 5929313"/>
              <a:gd name="connsiteY30" fmla="*/ 1133475 h 2070805"/>
              <a:gd name="connsiteX31" fmla="*/ 1000125 w 5929313"/>
              <a:gd name="connsiteY31" fmla="*/ 1081088 h 2070805"/>
              <a:gd name="connsiteX32" fmla="*/ 1143000 w 5929313"/>
              <a:gd name="connsiteY32" fmla="*/ 1076325 h 2070805"/>
              <a:gd name="connsiteX33" fmla="*/ 1147763 w 5929313"/>
              <a:gd name="connsiteY33" fmla="*/ 1028700 h 2070805"/>
              <a:gd name="connsiteX34" fmla="*/ 1176338 w 5929313"/>
              <a:gd name="connsiteY34" fmla="*/ 1028700 h 2070805"/>
              <a:gd name="connsiteX35" fmla="*/ 1171575 w 5929313"/>
              <a:gd name="connsiteY35" fmla="*/ 990600 h 2070805"/>
              <a:gd name="connsiteX36" fmla="*/ 1543050 w 5929313"/>
              <a:gd name="connsiteY36" fmla="*/ 966788 h 2070805"/>
              <a:gd name="connsiteX37" fmla="*/ 1562100 w 5929313"/>
              <a:gd name="connsiteY37" fmla="*/ 885825 h 2070805"/>
              <a:gd name="connsiteX38" fmla="*/ 1604963 w 5929313"/>
              <a:gd name="connsiteY38" fmla="*/ 885825 h 2070805"/>
              <a:gd name="connsiteX39" fmla="*/ 1585913 w 5929313"/>
              <a:gd name="connsiteY39" fmla="*/ 838200 h 2070805"/>
              <a:gd name="connsiteX40" fmla="*/ 1624013 w 5929313"/>
              <a:gd name="connsiteY40" fmla="*/ 828675 h 2070805"/>
              <a:gd name="connsiteX41" fmla="*/ 1628775 w 5929313"/>
              <a:gd name="connsiteY41" fmla="*/ 785813 h 2070805"/>
              <a:gd name="connsiteX42" fmla="*/ 1733550 w 5929313"/>
              <a:gd name="connsiteY42" fmla="*/ 781050 h 2070805"/>
              <a:gd name="connsiteX43" fmla="*/ 1747838 w 5929313"/>
              <a:gd name="connsiteY43" fmla="*/ 738188 h 2070805"/>
              <a:gd name="connsiteX44" fmla="*/ 1804988 w 5929313"/>
              <a:gd name="connsiteY44" fmla="*/ 728663 h 2070805"/>
              <a:gd name="connsiteX45" fmla="*/ 1814513 w 5929313"/>
              <a:gd name="connsiteY45" fmla="*/ 666750 h 2070805"/>
              <a:gd name="connsiteX46" fmla="*/ 2057400 w 5929313"/>
              <a:gd name="connsiteY46" fmla="*/ 666750 h 2070805"/>
              <a:gd name="connsiteX47" fmla="*/ 2057400 w 5929313"/>
              <a:gd name="connsiteY47" fmla="*/ 666750 h 2070805"/>
              <a:gd name="connsiteX48" fmla="*/ 2176463 w 5929313"/>
              <a:gd name="connsiteY48" fmla="*/ 628650 h 2070805"/>
              <a:gd name="connsiteX49" fmla="*/ 2185988 w 5929313"/>
              <a:gd name="connsiteY49" fmla="*/ 576263 h 2070805"/>
              <a:gd name="connsiteX50" fmla="*/ 2286000 w 5929313"/>
              <a:gd name="connsiteY50" fmla="*/ 571500 h 2070805"/>
              <a:gd name="connsiteX51" fmla="*/ 2281238 w 5929313"/>
              <a:gd name="connsiteY51" fmla="*/ 523875 h 2070805"/>
              <a:gd name="connsiteX52" fmla="*/ 2738438 w 5929313"/>
              <a:gd name="connsiteY52" fmla="*/ 523875 h 2070805"/>
              <a:gd name="connsiteX53" fmla="*/ 2747963 w 5929313"/>
              <a:gd name="connsiteY53" fmla="*/ 476250 h 2070805"/>
              <a:gd name="connsiteX54" fmla="*/ 2776538 w 5929313"/>
              <a:gd name="connsiteY54" fmla="*/ 471488 h 2070805"/>
              <a:gd name="connsiteX55" fmla="*/ 2795588 w 5929313"/>
              <a:gd name="connsiteY55" fmla="*/ 433388 h 2070805"/>
              <a:gd name="connsiteX56" fmla="*/ 2809875 w 5929313"/>
              <a:gd name="connsiteY56" fmla="*/ 409575 h 2070805"/>
              <a:gd name="connsiteX57" fmla="*/ 2819400 w 5929313"/>
              <a:gd name="connsiteY57" fmla="*/ 357188 h 2070805"/>
              <a:gd name="connsiteX58" fmla="*/ 2928938 w 5929313"/>
              <a:gd name="connsiteY58" fmla="*/ 357188 h 2070805"/>
              <a:gd name="connsiteX59" fmla="*/ 2933700 w 5929313"/>
              <a:gd name="connsiteY59" fmla="*/ 323850 h 2070805"/>
              <a:gd name="connsiteX60" fmla="*/ 3043238 w 5929313"/>
              <a:gd name="connsiteY60" fmla="*/ 319088 h 2070805"/>
              <a:gd name="connsiteX61" fmla="*/ 3048000 w 5929313"/>
              <a:gd name="connsiteY61" fmla="*/ 271463 h 2070805"/>
              <a:gd name="connsiteX62" fmla="*/ 3243263 w 5929313"/>
              <a:gd name="connsiteY62" fmla="*/ 261938 h 2070805"/>
              <a:gd name="connsiteX63" fmla="*/ 3243263 w 5929313"/>
              <a:gd name="connsiteY63" fmla="*/ 233363 h 2070805"/>
              <a:gd name="connsiteX64" fmla="*/ 3295650 w 5929313"/>
              <a:gd name="connsiteY64" fmla="*/ 219075 h 2070805"/>
              <a:gd name="connsiteX65" fmla="*/ 3305175 w 5929313"/>
              <a:gd name="connsiteY65" fmla="*/ 176213 h 2070805"/>
              <a:gd name="connsiteX66" fmla="*/ 3424238 w 5929313"/>
              <a:gd name="connsiteY66" fmla="*/ 171450 h 2070805"/>
              <a:gd name="connsiteX67" fmla="*/ 3438525 w 5929313"/>
              <a:gd name="connsiteY67" fmla="*/ 119063 h 2070805"/>
              <a:gd name="connsiteX68" fmla="*/ 3833813 w 5929313"/>
              <a:gd name="connsiteY68" fmla="*/ 100013 h 2070805"/>
              <a:gd name="connsiteX69" fmla="*/ 3890963 w 5929313"/>
              <a:gd name="connsiteY69" fmla="*/ 76200 h 2070805"/>
              <a:gd name="connsiteX70" fmla="*/ 3900488 w 5929313"/>
              <a:gd name="connsiteY70" fmla="*/ 28575 h 2070805"/>
              <a:gd name="connsiteX71" fmla="*/ 4452938 w 5929313"/>
              <a:gd name="connsiteY71" fmla="*/ 0 h 2070805"/>
              <a:gd name="connsiteX72" fmla="*/ 5929313 w 5929313"/>
              <a:gd name="connsiteY72" fmla="*/ 4763 h 2070805"/>
              <a:gd name="connsiteX0" fmla="*/ 0 w 5929313"/>
              <a:gd name="connsiteY0" fmla="*/ 2066925 h 2070805"/>
              <a:gd name="connsiteX1" fmla="*/ 0 w 5929313"/>
              <a:gd name="connsiteY1" fmla="*/ 2066925 h 2070805"/>
              <a:gd name="connsiteX2" fmla="*/ 30956 w 5929313"/>
              <a:gd name="connsiteY2" fmla="*/ 2066925 h 2070805"/>
              <a:gd name="connsiteX3" fmla="*/ 21432 w 5929313"/>
              <a:gd name="connsiteY3" fmla="*/ 1988344 h 2070805"/>
              <a:gd name="connsiteX4" fmla="*/ 66675 w 5929313"/>
              <a:gd name="connsiteY4" fmla="*/ 1995488 h 2070805"/>
              <a:gd name="connsiteX5" fmla="*/ 57151 w 5929313"/>
              <a:gd name="connsiteY5" fmla="*/ 1926431 h 2070805"/>
              <a:gd name="connsiteX6" fmla="*/ 176213 w 5929313"/>
              <a:gd name="connsiteY6" fmla="*/ 1938338 h 2070805"/>
              <a:gd name="connsiteX7" fmla="*/ 178594 w 5929313"/>
              <a:gd name="connsiteY7" fmla="*/ 1871663 h 2070805"/>
              <a:gd name="connsiteX8" fmla="*/ 242888 w 5929313"/>
              <a:gd name="connsiteY8" fmla="*/ 1881188 h 2070805"/>
              <a:gd name="connsiteX9" fmla="*/ 230981 w 5929313"/>
              <a:gd name="connsiteY9" fmla="*/ 1793081 h 2070805"/>
              <a:gd name="connsiteX10" fmla="*/ 252413 w 5929313"/>
              <a:gd name="connsiteY10" fmla="*/ 1778794 h 2070805"/>
              <a:gd name="connsiteX11" fmla="*/ 259557 w 5929313"/>
              <a:gd name="connsiteY11" fmla="*/ 1681163 h 2070805"/>
              <a:gd name="connsiteX12" fmla="*/ 323850 w 5929313"/>
              <a:gd name="connsiteY12" fmla="*/ 1690688 h 2070805"/>
              <a:gd name="connsiteX13" fmla="*/ 328613 w 5929313"/>
              <a:gd name="connsiteY13" fmla="*/ 1624013 h 2070805"/>
              <a:gd name="connsiteX14" fmla="*/ 371475 w 5929313"/>
              <a:gd name="connsiteY14" fmla="*/ 1628775 h 2070805"/>
              <a:gd name="connsiteX15" fmla="*/ 366713 w 5929313"/>
              <a:gd name="connsiteY15" fmla="*/ 1500188 h 2070805"/>
              <a:gd name="connsiteX16" fmla="*/ 390525 w 5929313"/>
              <a:gd name="connsiteY16" fmla="*/ 1500188 h 2070805"/>
              <a:gd name="connsiteX17" fmla="*/ 395288 w 5929313"/>
              <a:gd name="connsiteY17" fmla="*/ 1428750 h 2070805"/>
              <a:gd name="connsiteX18" fmla="*/ 485775 w 5929313"/>
              <a:gd name="connsiteY18" fmla="*/ 1433513 h 2070805"/>
              <a:gd name="connsiteX19" fmla="*/ 485775 w 5929313"/>
              <a:gd name="connsiteY19" fmla="*/ 1378744 h 2070805"/>
              <a:gd name="connsiteX20" fmla="*/ 538163 w 5929313"/>
              <a:gd name="connsiteY20" fmla="*/ 1385888 h 2070805"/>
              <a:gd name="connsiteX21" fmla="*/ 531019 w 5929313"/>
              <a:gd name="connsiteY21" fmla="*/ 1331119 h 2070805"/>
              <a:gd name="connsiteX22" fmla="*/ 614363 w 5929313"/>
              <a:gd name="connsiteY22" fmla="*/ 1338263 h 2070805"/>
              <a:gd name="connsiteX23" fmla="*/ 619125 w 5929313"/>
              <a:gd name="connsiteY23" fmla="*/ 1266825 h 2070805"/>
              <a:gd name="connsiteX24" fmla="*/ 733425 w 5929313"/>
              <a:gd name="connsiteY24" fmla="*/ 1266825 h 2070805"/>
              <a:gd name="connsiteX25" fmla="*/ 731044 w 5929313"/>
              <a:gd name="connsiteY25" fmla="*/ 1226343 h 2070805"/>
              <a:gd name="connsiteX26" fmla="*/ 804862 w 5929313"/>
              <a:gd name="connsiteY26" fmla="*/ 1235868 h 2070805"/>
              <a:gd name="connsiteX27" fmla="*/ 795338 w 5929313"/>
              <a:gd name="connsiteY27" fmla="*/ 1176338 h 2070805"/>
              <a:gd name="connsiteX28" fmla="*/ 828675 w 5929313"/>
              <a:gd name="connsiteY28" fmla="*/ 1181100 h 2070805"/>
              <a:gd name="connsiteX29" fmla="*/ 828675 w 5929313"/>
              <a:gd name="connsiteY29" fmla="*/ 1133475 h 2070805"/>
              <a:gd name="connsiteX30" fmla="*/ 971550 w 5929313"/>
              <a:gd name="connsiteY30" fmla="*/ 1133475 h 2070805"/>
              <a:gd name="connsiteX31" fmla="*/ 1000125 w 5929313"/>
              <a:gd name="connsiteY31" fmla="*/ 1081088 h 2070805"/>
              <a:gd name="connsiteX32" fmla="*/ 1143000 w 5929313"/>
              <a:gd name="connsiteY32" fmla="*/ 1076325 h 2070805"/>
              <a:gd name="connsiteX33" fmla="*/ 1147763 w 5929313"/>
              <a:gd name="connsiteY33" fmla="*/ 1028700 h 2070805"/>
              <a:gd name="connsiteX34" fmla="*/ 1176338 w 5929313"/>
              <a:gd name="connsiteY34" fmla="*/ 1028700 h 2070805"/>
              <a:gd name="connsiteX35" fmla="*/ 1171575 w 5929313"/>
              <a:gd name="connsiteY35" fmla="*/ 990600 h 2070805"/>
              <a:gd name="connsiteX36" fmla="*/ 1543050 w 5929313"/>
              <a:gd name="connsiteY36" fmla="*/ 966788 h 2070805"/>
              <a:gd name="connsiteX37" fmla="*/ 1562100 w 5929313"/>
              <a:gd name="connsiteY37" fmla="*/ 885825 h 2070805"/>
              <a:gd name="connsiteX38" fmla="*/ 1604963 w 5929313"/>
              <a:gd name="connsiteY38" fmla="*/ 885825 h 2070805"/>
              <a:gd name="connsiteX39" fmla="*/ 1585913 w 5929313"/>
              <a:gd name="connsiteY39" fmla="*/ 838200 h 2070805"/>
              <a:gd name="connsiteX40" fmla="*/ 1624013 w 5929313"/>
              <a:gd name="connsiteY40" fmla="*/ 828675 h 2070805"/>
              <a:gd name="connsiteX41" fmla="*/ 1628775 w 5929313"/>
              <a:gd name="connsiteY41" fmla="*/ 785813 h 2070805"/>
              <a:gd name="connsiteX42" fmla="*/ 1733550 w 5929313"/>
              <a:gd name="connsiteY42" fmla="*/ 781050 h 2070805"/>
              <a:gd name="connsiteX43" fmla="*/ 1747838 w 5929313"/>
              <a:gd name="connsiteY43" fmla="*/ 738188 h 2070805"/>
              <a:gd name="connsiteX44" fmla="*/ 1804988 w 5929313"/>
              <a:gd name="connsiteY44" fmla="*/ 728663 h 2070805"/>
              <a:gd name="connsiteX45" fmla="*/ 1814513 w 5929313"/>
              <a:gd name="connsiteY45" fmla="*/ 666750 h 2070805"/>
              <a:gd name="connsiteX46" fmla="*/ 2057400 w 5929313"/>
              <a:gd name="connsiteY46" fmla="*/ 666750 h 2070805"/>
              <a:gd name="connsiteX47" fmla="*/ 2057400 w 5929313"/>
              <a:gd name="connsiteY47" fmla="*/ 666750 h 2070805"/>
              <a:gd name="connsiteX48" fmla="*/ 2176463 w 5929313"/>
              <a:gd name="connsiteY48" fmla="*/ 628650 h 2070805"/>
              <a:gd name="connsiteX49" fmla="*/ 2185988 w 5929313"/>
              <a:gd name="connsiteY49" fmla="*/ 576263 h 2070805"/>
              <a:gd name="connsiteX50" fmla="*/ 2286000 w 5929313"/>
              <a:gd name="connsiteY50" fmla="*/ 571500 h 2070805"/>
              <a:gd name="connsiteX51" fmla="*/ 2281238 w 5929313"/>
              <a:gd name="connsiteY51" fmla="*/ 523875 h 2070805"/>
              <a:gd name="connsiteX52" fmla="*/ 2738438 w 5929313"/>
              <a:gd name="connsiteY52" fmla="*/ 523875 h 2070805"/>
              <a:gd name="connsiteX53" fmla="*/ 2747963 w 5929313"/>
              <a:gd name="connsiteY53" fmla="*/ 476250 h 2070805"/>
              <a:gd name="connsiteX54" fmla="*/ 2776538 w 5929313"/>
              <a:gd name="connsiteY54" fmla="*/ 471488 h 2070805"/>
              <a:gd name="connsiteX55" fmla="*/ 2795588 w 5929313"/>
              <a:gd name="connsiteY55" fmla="*/ 433388 h 2070805"/>
              <a:gd name="connsiteX56" fmla="*/ 2809875 w 5929313"/>
              <a:gd name="connsiteY56" fmla="*/ 409575 h 2070805"/>
              <a:gd name="connsiteX57" fmla="*/ 2819400 w 5929313"/>
              <a:gd name="connsiteY57" fmla="*/ 357188 h 2070805"/>
              <a:gd name="connsiteX58" fmla="*/ 2928938 w 5929313"/>
              <a:gd name="connsiteY58" fmla="*/ 357188 h 2070805"/>
              <a:gd name="connsiteX59" fmla="*/ 2933700 w 5929313"/>
              <a:gd name="connsiteY59" fmla="*/ 323850 h 2070805"/>
              <a:gd name="connsiteX60" fmla="*/ 3043238 w 5929313"/>
              <a:gd name="connsiteY60" fmla="*/ 319088 h 2070805"/>
              <a:gd name="connsiteX61" fmla="*/ 3048000 w 5929313"/>
              <a:gd name="connsiteY61" fmla="*/ 271463 h 2070805"/>
              <a:gd name="connsiteX62" fmla="*/ 3243263 w 5929313"/>
              <a:gd name="connsiteY62" fmla="*/ 261938 h 2070805"/>
              <a:gd name="connsiteX63" fmla="*/ 3243263 w 5929313"/>
              <a:gd name="connsiteY63" fmla="*/ 233363 h 2070805"/>
              <a:gd name="connsiteX64" fmla="*/ 3295650 w 5929313"/>
              <a:gd name="connsiteY64" fmla="*/ 219075 h 2070805"/>
              <a:gd name="connsiteX65" fmla="*/ 3305175 w 5929313"/>
              <a:gd name="connsiteY65" fmla="*/ 176213 h 2070805"/>
              <a:gd name="connsiteX66" fmla="*/ 3424238 w 5929313"/>
              <a:gd name="connsiteY66" fmla="*/ 171450 h 2070805"/>
              <a:gd name="connsiteX67" fmla="*/ 3438525 w 5929313"/>
              <a:gd name="connsiteY67" fmla="*/ 119063 h 2070805"/>
              <a:gd name="connsiteX68" fmla="*/ 3833813 w 5929313"/>
              <a:gd name="connsiteY68" fmla="*/ 100013 h 2070805"/>
              <a:gd name="connsiteX69" fmla="*/ 3890963 w 5929313"/>
              <a:gd name="connsiteY69" fmla="*/ 76200 h 2070805"/>
              <a:gd name="connsiteX70" fmla="*/ 3900488 w 5929313"/>
              <a:gd name="connsiteY70" fmla="*/ 28575 h 2070805"/>
              <a:gd name="connsiteX71" fmla="*/ 4452938 w 5929313"/>
              <a:gd name="connsiteY71" fmla="*/ 0 h 2070805"/>
              <a:gd name="connsiteX72" fmla="*/ 5929313 w 5929313"/>
              <a:gd name="connsiteY72" fmla="*/ 4763 h 2070805"/>
              <a:gd name="connsiteX0" fmla="*/ 0 w 5929313"/>
              <a:gd name="connsiteY0" fmla="*/ 2066925 h 2070805"/>
              <a:gd name="connsiteX1" fmla="*/ 0 w 5929313"/>
              <a:gd name="connsiteY1" fmla="*/ 2066925 h 2070805"/>
              <a:gd name="connsiteX2" fmla="*/ 30956 w 5929313"/>
              <a:gd name="connsiteY2" fmla="*/ 2066925 h 2070805"/>
              <a:gd name="connsiteX3" fmla="*/ 21432 w 5929313"/>
              <a:gd name="connsiteY3" fmla="*/ 1988344 h 2070805"/>
              <a:gd name="connsiteX4" fmla="*/ 66675 w 5929313"/>
              <a:gd name="connsiteY4" fmla="*/ 1995488 h 2070805"/>
              <a:gd name="connsiteX5" fmla="*/ 57151 w 5929313"/>
              <a:gd name="connsiteY5" fmla="*/ 1926431 h 2070805"/>
              <a:gd name="connsiteX6" fmla="*/ 176213 w 5929313"/>
              <a:gd name="connsiteY6" fmla="*/ 1938338 h 2070805"/>
              <a:gd name="connsiteX7" fmla="*/ 178594 w 5929313"/>
              <a:gd name="connsiteY7" fmla="*/ 1871663 h 2070805"/>
              <a:gd name="connsiteX8" fmla="*/ 242888 w 5929313"/>
              <a:gd name="connsiteY8" fmla="*/ 1881188 h 2070805"/>
              <a:gd name="connsiteX9" fmla="*/ 230981 w 5929313"/>
              <a:gd name="connsiteY9" fmla="*/ 1793081 h 2070805"/>
              <a:gd name="connsiteX10" fmla="*/ 252413 w 5929313"/>
              <a:gd name="connsiteY10" fmla="*/ 1778794 h 2070805"/>
              <a:gd name="connsiteX11" fmla="*/ 259557 w 5929313"/>
              <a:gd name="connsiteY11" fmla="*/ 1681163 h 2070805"/>
              <a:gd name="connsiteX12" fmla="*/ 323850 w 5929313"/>
              <a:gd name="connsiteY12" fmla="*/ 1690688 h 2070805"/>
              <a:gd name="connsiteX13" fmla="*/ 328613 w 5929313"/>
              <a:gd name="connsiteY13" fmla="*/ 1624013 h 2070805"/>
              <a:gd name="connsiteX14" fmla="*/ 371475 w 5929313"/>
              <a:gd name="connsiteY14" fmla="*/ 1628775 h 2070805"/>
              <a:gd name="connsiteX15" fmla="*/ 366713 w 5929313"/>
              <a:gd name="connsiteY15" fmla="*/ 1500188 h 2070805"/>
              <a:gd name="connsiteX16" fmla="*/ 390525 w 5929313"/>
              <a:gd name="connsiteY16" fmla="*/ 1500188 h 2070805"/>
              <a:gd name="connsiteX17" fmla="*/ 395288 w 5929313"/>
              <a:gd name="connsiteY17" fmla="*/ 1428750 h 2070805"/>
              <a:gd name="connsiteX18" fmla="*/ 485775 w 5929313"/>
              <a:gd name="connsiteY18" fmla="*/ 1433513 h 2070805"/>
              <a:gd name="connsiteX19" fmla="*/ 485775 w 5929313"/>
              <a:gd name="connsiteY19" fmla="*/ 1378744 h 2070805"/>
              <a:gd name="connsiteX20" fmla="*/ 538163 w 5929313"/>
              <a:gd name="connsiteY20" fmla="*/ 1385888 h 2070805"/>
              <a:gd name="connsiteX21" fmla="*/ 531019 w 5929313"/>
              <a:gd name="connsiteY21" fmla="*/ 1331119 h 2070805"/>
              <a:gd name="connsiteX22" fmla="*/ 614363 w 5929313"/>
              <a:gd name="connsiteY22" fmla="*/ 1338263 h 2070805"/>
              <a:gd name="connsiteX23" fmla="*/ 619125 w 5929313"/>
              <a:gd name="connsiteY23" fmla="*/ 1266825 h 2070805"/>
              <a:gd name="connsiteX24" fmla="*/ 733425 w 5929313"/>
              <a:gd name="connsiteY24" fmla="*/ 1266825 h 2070805"/>
              <a:gd name="connsiteX25" fmla="*/ 731044 w 5929313"/>
              <a:gd name="connsiteY25" fmla="*/ 1226343 h 2070805"/>
              <a:gd name="connsiteX26" fmla="*/ 804862 w 5929313"/>
              <a:gd name="connsiteY26" fmla="*/ 1235868 h 2070805"/>
              <a:gd name="connsiteX27" fmla="*/ 795338 w 5929313"/>
              <a:gd name="connsiteY27" fmla="*/ 1176338 h 2070805"/>
              <a:gd name="connsiteX28" fmla="*/ 828675 w 5929313"/>
              <a:gd name="connsiteY28" fmla="*/ 1181100 h 2070805"/>
              <a:gd name="connsiteX29" fmla="*/ 823913 w 5929313"/>
              <a:gd name="connsiteY29" fmla="*/ 1114425 h 2070805"/>
              <a:gd name="connsiteX30" fmla="*/ 971550 w 5929313"/>
              <a:gd name="connsiteY30" fmla="*/ 1133475 h 2070805"/>
              <a:gd name="connsiteX31" fmla="*/ 1000125 w 5929313"/>
              <a:gd name="connsiteY31" fmla="*/ 1081088 h 2070805"/>
              <a:gd name="connsiteX32" fmla="*/ 1143000 w 5929313"/>
              <a:gd name="connsiteY32" fmla="*/ 1076325 h 2070805"/>
              <a:gd name="connsiteX33" fmla="*/ 1147763 w 5929313"/>
              <a:gd name="connsiteY33" fmla="*/ 1028700 h 2070805"/>
              <a:gd name="connsiteX34" fmla="*/ 1176338 w 5929313"/>
              <a:gd name="connsiteY34" fmla="*/ 1028700 h 2070805"/>
              <a:gd name="connsiteX35" fmla="*/ 1171575 w 5929313"/>
              <a:gd name="connsiteY35" fmla="*/ 990600 h 2070805"/>
              <a:gd name="connsiteX36" fmla="*/ 1543050 w 5929313"/>
              <a:gd name="connsiteY36" fmla="*/ 966788 h 2070805"/>
              <a:gd name="connsiteX37" fmla="*/ 1562100 w 5929313"/>
              <a:gd name="connsiteY37" fmla="*/ 885825 h 2070805"/>
              <a:gd name="connsiteX38" fmla="*/ 1604963 w 5929313"/>
              <a:gd name="connsiteY38" fmla="*/ 885825 h 2070805"/>
              <a:gd name="connsiteX39" fmla="*/ 1585913 w 5929313"/>
              <a:gd name="connsiteY39" fmla="*/ 838200 h 2070805"/>
              <a:gd name="connsiteX40" fmla="*/ 1624013 w 5929313"/>
              <a:gd name="connsiteY40" fmla="*/ 828675 h 2070805"/>
              <a:gd name="connsiteX41" fmla="*/ 1628775 w 5929313"/>
              <a:gd name="connsiteY41" fmla="*/ 785813 h 2070805"/>
              <a:gd name="connsiteX42" fmla="*/ 1733550 w 5929313"/>
              <a:gd name="connsiteY42" fmla="*/ 781050 h 2070805"/>
              <a:gd name="connsiteX43" fmla="*/ 1747838 w 5929313"/>
              <a:gd name="connsiteY43" fmla="*/ 738188 h 2070805"/>
              <a:gd name="connsiteX44" fmla="*/ 1804988 w 5929313"/>
              <a:gd name="connsiteY44" fmla="*/ 728663 h 2070805"/>
              <a:gd name="connsiteX45" fmla="*/ 1814513 w 5929313"/>
              <a:gd name="connsiteY45" fmla="*/ 666750 h 2070805"/>
              <a:gd name="connsiteX46" fmla="*/ 2057400 w 5929313"/>
              <a:gd name="connsiteY46" fmla="*/ 666750 h 2070805"/>
              <a:gd name="connsiteX47" fmla="*/ 2057400 w 5929313"/>
              <a:gd name="connsiteY47" fmla="*/ 666750 h 2070805"/>
              <a:gd name="connsiteX48" fmla="*/ 2176463 w 5929313"/>
              <a:gd name="connsiteY48" fmla="*/ 628650 h 2070805"/>
              <a:gd name="connsiteX49" fmla="*/ 2185988 w 5929313"/>
              <a:gd name="connsiteY49" fmla="*/ 576263 h 2070805"/>
              <a:gd name="connsiteX50" fmla="*/ 2286000 w 5929313"/>
              <a:gd name="connsiteY50" fmla="*/ 571500 h 2070805"/>
              <a:gd name="connsiteX51" fmla="*/ 2281238 w 5929313"/>
              <a:gd name="connsiteY51" fmla="*/ 523875 h 2070805"/>
              <a:gd name="connsiteX52" fmla="*/ 2738438 w 5929313"/>
              <a:gd name="connsiteY52" fmla="*/ 523875 h 2070805"/>
              <a:gd name="connsiteX53" fmla="*/ 2747963 w 5929313"/>
              <a:gd name="connsiteY53" fmla="*/ 476250 h 2070805"/>
              <a:gd name="connsiteX54" fmla="*/ 2776538 w 5929313"/>
              <a:gd name="connsiteY54" fmla="*/ 471488 h 2070805"/>
              <a:gd name="connsiteX55" fmla="*/ 2795588 w 5929313"/>
              <a:gd name="connsiteY55" fmla="*/ 433388 h 2070805"/>
              <a:gd name="connsiteX56" fmla="*/ 2809875 w 5929313"/>
              <a:gd name="connsiteY56" fmla="*/ 409575 h 2070805"/>
              <a:gd name="connsiteX57" fmla="*/ 2819400 w 5929313"/>
              <a:gd name="connsiteY57" fmla="*/ 357188 h 2070805"/>
              <a:gd name="connsiteX58" fmla="*/ 2928938 w 5929313"/>
              <a:gd name="connsiteY58" fmla="*/ 357188 h 2070805"/>
              <a:gd name="connsiteX59" fmla="*/ 2933700 w 5929313"/>
              <a:gd name="connsiteY59" fmla="*/ 323850 h 2070805"/>
              <a:gd name="connsiteX60" fmla="*/ 3043238 w 5929313"/>
              <a:gd name="connsiteY60" fmla="*/ 319088 h 2070805"/>
              <a:gd name="connsiteX61" fmla="*/ 3048000 w 5929313"/>
              <a:gd name="connsiteY61" fmla="*/ 271463 h 2070805"/>
              <a:gd name="connsiteX62" fmla="*/ 3243263 w 5929313"/>
              <a:gd name="connsiteY62" fmla="*/ 261938 h 2070805"/>
              <a:gd name="connsiteX63" fmla="*/ 3243263 w 5929313"/>
              <a:gd name="connsiteY63" fmla="*/ 233363 h 2070805"/>
              <a:gd name="connsiteX64" fmla="*/ 3295650 w 5929313"/>
              <a:gd name="connsiteY64" fmla="*/ 219075 h 2070805"/>
              <a:gd name="connsiteX65" fmla="*/ 3305175 w 5929313"/>
              <a:gd name="connsiteY65" fmla="*/ 176213 h 2070805"/>
              <a:gd name="connsiteX66" fmla="*/ 3424238 w 5929313"/>
              <a:gd name="connsiteY66" fmla="*/ 171450 h 2070805"/>
              <a:gd name="connsiteX67" fmla="*/ 3438525 w 5929313"/>
              <a:gd name="connsiteY67" fmla="*/ 119063 h 2070805"/>
              <a:gd name="connsiteX68" fmla="*/ 3833813 w 5929313"/>
              <a:gd name="connsiteY68" fmla="*/ 100013 h 2070805"/>
              <a:gd name="connsiteX69" fmla="*/ 3890963 w 5929313"/>
              <a:gd name="connsiteY69" fmla="*/ 76200 h 2070805"/>
              <a:gd name="connsiteX70" fmla="*/ 3900488 w 5929313"/>
              <a:gd name="connsiteY70" fmla="*/ 28575 h 2070805"/>
              <a:gd name="connsiteX71" fmla="*/ 4452938 w 5929313"/>
              <a:gd name="connsiteY71" fmla="*/ 0 h 2070805"/>
              <a:gd name="connsiteX72" fmla="*/ 5929313 w 5929313"/>
              <a:gd name="connsiteY72" fmla="*/ 4763 h 2070805"/>
              <a:gd name="connsiteX0" fmla="*/ 0 w 5929313"/>
              <a:gd name="connsiteY0" fmla="*/ 2066925 h 2070805"/>
              <a:gd name="connsiteX1" fmla="*/ 0 w 5929313"/>
              <a:gd name="connsiteY1" fmla="*/ 2066925 h 2070805"/>
              <a:gd name="connsiteX2" fmla="*/ 30956 w 5929313"/>
              <a:gd name="connsiteY2" fmla="*/ 2066925 h 2070805"/>
              <a:gd name="connsiteX3" fmla="*/ 21432 w 5929313"/>
              <a:gd name="connsiteY3" fmla="*/ 1988344 h 2070805"/>
              <a:gd name="connsiteX4" fmla="*/ 66675 w 5929313"/>
              <a:gd name="connsiteY4" fmla="*/ 1995488 h 2070805"/>
              <a:gd name="connsiteX5" fmla="*/ 57151 w 5929313"/>
              <a:gd name="connsiteY5" fmla="*/ 1926431 h 2070805"/>
              <a:gd name="connsiteX6" fmla="*/ 176213 w 5929313"/>
              <a:gd name="connsiteY6" fmla="*/ 1938338 h 2070805"/>
              <a:gd name="connsiteX7" fmla="*/ 178594 w 5929313"/>
              <a:gd name="connsiteY7" fmla="*/ 1871663 h 2070805"/>
              <a:gd name="connsiteX8" fmla="*/ 242888 w 5929313"/>
              <a:gd name="connsiteY8" fmla="*/ 1881188 h 2070805"/>
              <a:gd name="connsiteX9" fmla="*/ 230981 w 5929313"/>
              <a:gd name="connsiteY9" fmla="*/ 1793081 h 2070805"/>
              <a:gd name="connsiteX10" fmla="*/ 252413 w 5929313"/>
              <a:gd name="connsiteY10" fmla="*/ 1778794 h 2070805"/>
              <a:gd name="connsiteX11" fmla="*/ 259557 w 5929313"/>
              <a:gd name="connsiteY11" fmla="*/ 1681163 h 2070805"/>
              <a:gd name="connsiteX12" fmla="*/ 323850 w 5929313"/>
              <a:gd name="connsiteY12" fmla="*/ 1690688 h 2070805"/>
              <a:gd name="connsiteX13" fmla="*/ 328613 w 5929313"/>
              <a:gd name="connsiteY13" fmla="*/ 1624013 h 2070805"/>
              <a:gd name="connsiteX14" fmla="*/ 371475 w 5929313"/>
              <a:gd name="connsiteY14" fmla="*/ 1628775 h 2070805"/>
              <a:gd name="connsiteX15" fmla="*/ 366713 w 5929313"/>
              <a:gd name="connsiteY15" fmla="*/ 1500188 h 2070805"/>
              <a:gd name="connsiteX16" fmla="*/ 390525 w 5929313"/>
              <a:gd name="connsiteY16" fmla="*/ 1500188 h 2070805"/>
              <a:gd name="connsiteX17" fmla="*/ 395288 w 5929313"/>
              <a:gd name="connsiteY17" fmla="*/ 1428750 h 2070805"/>
              <a:gd name="connsiteX18" fmla="*/ 485775 w 5929313"/>
              <a:gd name="connsiteY18" fmla="*/ 1433513 h 2070805"/>
              <a:gd name="connsiteX19" fmla="*/ 485775 w 5929313"/>
              <a:gd name="connsiteY19" fmla="*/ 1378744 h 2070805"/>
              <a:gd name="connsiteX20" fmla="*/ 538163 w 5929313"/>
              <a:gd name="connsiteY20" fmla="*/ 1385888 h 2070805"/>
              <a:gd name="connsiteX21" fmla="*/ 531019 w 5929313"/>
              <a:gd name="connsiteY21" fmla="*/ 1331119 h 2070805"/>
              <a:gd name="connsiteX22" fmla="*/ 614363 w 5929313"/>
              <a:gd name="connsiteY22" fmla="*/ 1338263 h 2070805"/>
              <a:gd name="connsiteX23" fmla="*/ 619125 w 5929313"/>
              <a:gd name="connsiteY23" fmla="*/ 1266825 h 2070805"/>
              <a:gd name="connsiteX24" fmla="*/ 733425 w 5929313"/>
              <a:gd name="connsiteY24" fmla="*/ 1266825 h 2070805"/>
              <a:gd name="connsiteX25" fmla="*/ 731044 w 5929313"/>
              <a:gd name="connsiteY25" fmla="*/ 1226343 h 2070805"/>
              <a:gd name="connsiteX26" fmla="*/ 804862 w 5929313"/>
              <a:gd name="connsiteY26" fmla="*/ 1235868 h 2070805"/>
              <a:gd name="connsiteX27" fmla="*/ 795338 w 5929313"/>
              <a:gd name="connsiteY27" fmla="*/ 1176338 h 2070805"/>
              <a:gd name="connsiteX28" fmla="*/ 828675 w 5929313"/>
              <a:gd name="connsiteY28" fmla="*/ 1181100 h 2070805"/>
              <a:gd name="connsiteX29" fmla="*/ 826294 w 5929313"/>
              <a:gd name="connsiteY29" fmla="*/ 1123950 h 2070805"/>
              <a:gd name="connsiteX30" fmla="*/ 971550 w 5929313"/>
              <a:gd name="connsiteY30" fmla="*/ 1133475 h 2070805"/>
              <a:gd name="connsiteX31" fmla="*/ 1000125 w 5929313"/>
              <a:gd name="connsiteY31" fmla="*/ 1081088 h 2070805"/>
              <a:gd name="connsiteX32" fmla="*/ 1143000 w 5929313"/>
              <a:gd name="connsiteY32" fmla="*/ 1076325 h 2070805"/>
              <a:gd name="connsiteX33" fmla="*/ 1147763 w 5929313"/>
              <a:gd name="connsiteY33" fmla="*/ 1028700 h 2070805"/>
              <a:gd name="connsiteX34" fmla="*/ 1176338 w 5929313"/>
              <a:gd name="connsiteY34" fmla="*/ 1028700 h 2070805"/>
              <a:gd name="connsiteX35" fmla="*/ 1171575 w 5929313"/>
              <a:gd name="connsiteY35" fmla="*/ 990600 h 2070805"/>
              <a:gd name="connsiteX36" fmla="*/ 1543050 w 5929313"/>
              <a:gd name="connsiteY36" fmla="*/ 966788 h 2070805"/>
              <a:gd name="connsiteX37" fmla="*/ 1562100 w 5929313"/>
              <a:gd name="connsiteY37" fmla="*/ 885825 h 2070805"/>
              <a:gd name="connsiteX38" fmla="*/ 1604963 w 5929313"/>
              <a:gd name="connsiteY38" fmla="*/ 885825 h 2070805"/>
              <a:gd name="connsiteX39" fmla="*/ 1585913 w 5929313"/>
              <a:gd name="connsiteY39" fmla="*/ 838200 h 2070805"/>
              <a:gd name="connsiteX40" fmla="*/ 1624013 w 5929313"/>
              <a:gd name="connsiteY40" fmla="*/ 828675 h 2070805"/>
              <a:gd name="connsiteX41" fmla="*/ 1628775 w 5929313"/>
              <a:gd name="connsiteY41" fmla="*/ 785813 h 2070805"/>
              <a:gd name="connsiteX42" fmla="*/ 1733550 w 5929313"/>
              <a:gd name="connsiteY42" fmla="*/ 781050 h 2070805"/>
              <a:gd name="connsiteX43" fmla="*/ 1747838 w 5929313"/>
              <a:gd name="connsiteY43" fmla="*/ 738188 h 2070805"/>
              <a:gd name="connsiteX44" fmla="*/ 1804988 w 5929313"/>
              <a:gd name="connsiteY44" fmla="*/ 728663 h 2070805"/>
              <a:gd name="connsiteX45" fmla="*/ 1814513 w 5929313"/>
              <a:gd name="connsiteY45" fmla="*/ 666750 h 2070805"/>
              <a:gd name="connsiteX46" fmla="*/ 2057400 w 5929313"/>
              <a:gd name="connsiteY46" fmla="*/ 666750 h 2070805"/>
              <a:gd name="connsiteX47" fmla="*/ 2057400 w 5929313"/>
              <a:gd name="connsiteY47" fmla="*/ 666750 h 2070805"/>
              <a:gd name="connsiteX48" fmla="*/ 2176463 w 5929313"/>
              <a:gd name="connsiteY48" fmla="*/ 628650 h 2070805"/>
              <a:gd name="connsiteX49" fmla="*/ 2185988 w 5929313"/>
              <a:gd name="connsiteY49" fmla="*/ 576263 h 2070805"/>
              <a:gd name="connsiteX50" fmla="*/ 2286000 w 5929313"/>
              <a:gd name="connsiteY50" fmla="*/ 571500 h 2070805"/>
              <a:gd name="connsiteX51" fmla="*/ 2281238 w 5929313"/>
              <a:gd name="connsiteY51" fmla="*/ 523875 h 2070805"/>
              <a:gd name="connsiteX52" fmla="*/ 2738438 w 5929313"/>
              <a:gd name="connsiteY52" fmla="*/ 523875 h 2070805"/>
              <a:gd name="connsiteX53" fmla="*/ 2747963 w 5929313"/>
              <a:gd name="connsiteY53" fmla="*/ 476250 h 2070805"/>
              <a:gd name="connsiteX54" fmla="*/ 2776538 w 5929313"/>
              <a:gd name="connsiteY54" fmla="*/ 471488 h 2070805"/>
              <a:gd name="connsiteX55" fmla="*/ 2795588 w 5929313"/>
              <a:gd name="connsiteY55" fmla="*/ 433388 h 2070805"/>
              <a:gd name="connsiteX56" fmla="*/ 2809875 w 5929313"/>
              <a:gd name="connsiteY56" fmla="*/ 409575 h 2070805"/>
              <a:gd name="connsiteX57" fmla="*/ 2819400 w 5929313"/>
              <a:gd name="connsiteY57" fmla="*/ 357188 h 2070805"/>
              <a:gd name="connsiteX58" fmla="*/ 2928938 w 5929313"/>
              <a:gd name="connsiteY58" fmla="*/ 357188 h 2070805"/>
              <a:gd name="connsiteX59" fmla="*/ 2933700 w 5929313"/>
              <a:gd name="connsiteY59" fmla="*/ 323850 h 2070805"/>
              <a:gd name="connsiteX60" fmla="*/ 3043238 w 5929313"/>
              <a:gd name="connsiteY60" fmla="*/ 319088 h 2070805"/>
              <a:gd name="connsiteX61" fmla="*/ 3048000 w 5929313"/>
              <a:gd name="connsiteY61" fmla="*/ 271463 h 2070805"/>
              <a:gd name="connsiteX62" fmla="*/ 3243263 w 5929313"/>
              <a:gd name="connsiteY62" fmla="*/ 261938 h 2070805"/>
              <a:gd name="connsiteX63" fmla="*/ 3243263 w 5929313"/>
              <a:gd name="connsiteY63" fmla="*/ 233363 h 2070805"/>
              <a:gd name="connsiteX64" fmla="*/ 3295650 w 5929313"/>
              <a:gd name="connsiteY64" fmla="*/ 219075 h 2070805"/>
              <a:gd name="connsiteX65" fmla="*/ 3305175 w 5929313"/>
              <a:gd name="connsiteY65" fmla="*/ 176213 h 2070805"/>
              <a:gd name="connsiteX66" fmla="*/ 3424238 w 5929313"/>
              <a:gd name="connsiteY66" fmla="*/ 171450 h 2070805"/>
              <a:gd name="connsiteX67" fmla="*/ 3438525 w 5929313"/>
              <a:gd name="connsiteY67" fmla="*/ 119063 h 2070805"/>
              <a:gd name="connsiteX68" fmla="*/ 3833813 w 5929313"/>
              <a:gd name="connsiteY68" fmla="*/ 100013 h 2070805"/>
              <a:gd name="connsiteX69" fmla="*/ 3890963 w 5929313"/>
              <a:gd name="connsiteY69" fmla="*/ 76200 h 2070805"/>
              <a:gd name="connsiteX70" fmla="*/ 3900488 w 5929313"/>
              <a:gd name="connsiteY70" fmla="*/ 28575 h 2070805"/>
              <a:gd name="connsiteX71" fmla="*/ 4452938 w 5929313"/>
              <a:gd name="connsiteY71" fmla="*/ 0 h 2070805"/>
              <a:gd name="connsiteX72" fmla="*/ 5929313 w 5929313"/>
              <a:gd name="connsiteY72" fmla="*/ 4763 h 2070805"/>
              <a:gd name="connsiteX0" fmla="*/ 0 w 5929313"/>
              <a:gd name="connsiteY0" fmla="*/ 2066925 h 2070805"/>
              <a:gd name="connsiteX1" fmla="*/ 0 w 5929313"/>
              <a:gd name="connsiteY1" fmla="*/ 2066925 h 2070805"/>
              <a:gd name="connsiteX2" fmla="*/ 30956 w 5929313"/>
              <a:gd name="connsiteY2" fmla="*/ 2066925 h 2070805"/>
              <a:gd name="connsiteX3" fmla="*/ 21432 w 5929313"/>
              <a:gd name="connsiteY3" fmla="*/ 1988344 h 2070805"/>
              <a:gd name="connsiteX4" fmla="*/ 66675 w 5929313"/>
              <a:gd name="connsiteY4" fmla="*/ 1995488 h 2070805"/>
              <a:gd name="connsiteX5" fmla="*/ 57151 w 5929313"/>
              <a:gd name="connsiteY5" fmla="*/ 1926431 h 2070805"/>
              <a:gd name="connsiteX6" fmla="*/ 176213 w 5929313"/>
              <a:gd name="connsiteY6" fmla="*/ 1938338 h 2070805"/>
              <a:gd name="connsiteX7" fmla="*/ 178594 w 5929313"/>
              <a:gd name="connsiteY7" fmla="*/ 1871663 h 2070805"/>
              <a:gd name="connsiteX8" fmla="*/ 242888 w 5929313"/>
              <a:gd name="connsiteY8" fmla="*/ 1881188 h 2070805"/>
              <a:gd name="connsiteX9" fmla="*/ 230981 w 5929313"/>
              <a:gd name="connsiteY9" fmla="*/ 1793081 h 2070805"/>
              <a:gd name="connsiteX10" fmla="*/ 252413 w 5929313"/>
              <a:gd name="connsiteY10" fmla="*/ 1778794 h 2070805"/>
              <a:gd name="connsiteX11" fmla="*/ 259557 w 5929313"/>
              <a:gd name="connsiteY11" fmla="*/ 1681163 h 2070805"/>
              <a:gd name="connsiteX12" fmla="*/ 323850 w 5929313"/>
              <a:gd name="connsiteY12" fmla="*/ 1690688 h 2070805"/>
              <a:gd name="connsiteX13" fmla="*/ 328613 w 5929313"/>
              <a:gd name="connsiteY13" fmla="*/ 1624013 h 2070805"/>
              <a:gd name="connsiteX14" fmla="*/ 371475 w 5929313"/>
              <a:gd name="connsiteY14" fmla="*/ 1628775 h 2070805"/>
              <a:gd name="connsiteX15" fmla="*/ 366713 w 5929313"/>
              <a:gd name="connsiteY15" fmla="*/ 1500188 h 2070805"/>
              <a:gd name="connsiteX16" fmla="*/ 390525 w 5929313"/>
              <a:gd name="connsiteY16" fmla="*/ 1500188 h 2070805"/>
              <a:gd name="connsiteX17" fmla="*/ 395288 w 5929313"/>
              <a:gd name="connsiteY17" fmla="*/ 1428750 h 2070805"/>
              <a:gd name="connsiteX18" fmla="*/ 485775 w 5929313"/>
              <a:gd name="connsiteY18" fmla="*/ 1433513 h 2070805"/>
              <a:gd name="connsiteX19" fmla="*/ 485775 w 5929313"/>
              <a:gd name="connsiteY19" fmla="*/ 1378744 h 2070805"/>
              <a:gd name="connsiteX20" fmla="*/ 538163 w 5929313"/>
              <a:gd name="connsiteY20" fmla="*/ 1385888 h 2070805"/>
              <a:gd name="connsiteX21" fmla="*/ 531019 w 5929313"/>
              <a:gd name="connsiteY21" fmla="*/ 1331119 h 2070805"/>
              <a:gd name="connsiteX22" fmla="*/ 614363 w 5929313"/>
              <a:gd name="connsiteY22" fmla="*/ 1338263 h 2070805"/>
              <a:gd name="connsiteX23" fmla="*/ 619125 w 5929313"/>
              <a:gd name="connsiteY23" fmla="*/ 1266825 h 2070805"/>
              <a:gd name="connsiteX24" fmla="*/ 733425 w 5929313"/>
              <a:gd name="connsiteY24" fmla="*/ 1266825 h 2070805"/>
              <a:gd name="connsiteX25" fmla="*/ 731044 w 5929313"/>
              <a:gd name="connsiteY25" fmla="*/ 1226343 h 2070805"/>
              <a:gd name="connsiteX26" fmla="*/ 804862 w 5929313"/>
              <a:gd name="connsiteY26" fmla="*/ 1235868 h 2070805"/>
              <a:gd name="connsiteX27" fmla="*/ 795338 w 5929313"/>
              <a:gd name="connsiteY27" fmla="*/ 1176338 h 2070805"/>
              <a:gd name="connsiteX28" fmla="*/ 828675 w 5929313"/>
              <a:gd name="connsiteY28" fmla="*/ 1181100 h 2070805"/>
              <a:gd name="connsiteX29" fmla="*/ 826294 w 5929313"/>
              <a:gd name="connsiteY29" fmla="*/ 1123950 h 2070805"/>
              <a:gd name="connsiteX30" fmla="*/ 976312 w 5929313"/>
              <a:gd name="connsiteY30" fmla="*/ 1128712 h 2070805"/>
              <a:gd name="connsiteX31" fmla="*/ 1000125 w 5929313"/>
              <a:gd name="connsiteY31" fmla="*/ 1081088 h 2070805"/>
              <a:gd name="connsiteX32" fmla="*/ 1143000 w 5929313"/>
              <a:gd name="connsiteY32" fmla="*/ 1076325 h 2070805"/>
              <a:gd name="connsiteX33" fmla="*/ 1147763 w 5929313"/>
              <a:gd name="connsiteY33" fmla="*/ 1028700 h 2070805"/>
              <a:gd name="connsiteX34" fmla="*/ 1176338 w 5929313"/>
              <a:gd name="connsiteY34" fmla="*/ 1028700 h 2070805"/>
              <a:gd name="connsiteX35" fmla="*/ 1171575 w 5929313"/>
              <a:gd name="connsiteY35" fmla="*/ 990600 h 2070805"/>
              <a:gd name="connsiteX36" fmla="*/ 1543050 w 5929313"/>
              <a:gd name="connsiteY36" fmla="*/ 966788 h 2070805"/>
              <a:gd name="connsiteX37" fmla="*/ 1562100 w 5929313"/>
              <a:gd name="connsiteY37" fmla="*/ 885825 h 2070805"/>
              <a:gd name="connsiteX38" fmla="*/ 1604963 w 5929313"/>
              <a:gd name="connsiteY38" fmla="*/ 885825 h 2070805"/>
              <a:gd name="connsiteX39" fmla="*/ 1585913 w 5929313"/>
              <a:gd name="connsiteY39" fmla="*/ 838200 h 2070805"/>
              <a:gd name="connsiteX40" fmla="*/ 1624013 w 5929313"/>
              <a:gd name="connsiteY40" fmla="*/ 828675 h 2070805"/>
              <a:gd name="connsiteX41" fmla="*/ 1628775 w 5929313"/>
              <a:gd name="connsiteY41" fmla="*/ 785813 h 2070805"/>
              <a:gd name="connsiteX42" fmla="*/ 1733550 w 5929313"/>
              <a:gd name="connsiteY42" fmla="*/ 781050 h 2070805"/>
              <a:gd name="connsiteX43" fmla="*/ 1747838 w 5929313"/>
              <a:gd name="connsiteY43" fmla="*/ 738188 h 2070805"/>
              <a:gd name="connsiteX44" fmla="*/ 1804988 w 5929313"/>
              <a:gd name="connsiteY44" fmla="*/ 728663 h 2070805"/>
              <a:gd name="connsiteX45" fmla="*/ 1814513 w 5929313"/>
              <a:gd name="connsiteY45" fmla="*/ 666750 h 2070805"/>
              <a:gd name="connsiteX46" fmla="*/ 2057400 w 5929313"/>
              <a:gd name="connsiteY46" fmla="*/ 666750 h 2070805"/>
              <a:gd name="connsiteX47" fmla="*/ 2057400 w 5929313"/>
              <a:gd name="connsiteY47" fmla="*/ 666750 h 2070805"/>
              <a:gd name="connsiteX48" fmla="*/ 2176463 w 5929313"/>
              <a:gd name="connsiteY48" fmla="*/ 628650 h 2070805"/>
              <a:gd name="connsiteX49" fmla="*/ 2185988 w 5929313"/>
              <a:gd name="connsiteY49" fmla="*/ 576263 h 2070805"/>
              <a:gd name="connsiteX50" fmla="*/ 2286000 w 5929313"/>
              <a:gd name="connsiteY50" fmla="*/ 571500 h 2070805"/>
              <a:gd name="connsiteX51" fmla="*/ 2281238 w 5929313"/>
              <a:gd name="connsiteY51" fmla="*/ 523875 h 2070805"/>
              <a:gd name="connsiteX52" fmla="*/ 2738438 w 5929313"/>
              <a:gd name="connsiteY52" fmla="*/ 523875 h 2070805"/>
              <a:gd name="connsiteX53" fmla="*/ 2747963 w 5929313"/>
              <a:gd name="connsiteY53" fmla="*/ 476250 h 2070805"/>
              <a:gd name="connsiteX54" fmla="*/ 2776538 w 5929313"/>
              <a:gd name="connsiteY54" fmla="*/ 471488 h 2070805"/>
              <a:gd name="connsiteX55" fmla="*/ 2795588 w 5929313"/>
              <a:gd name="connsiteY55" fmla="*/ 433388 h 2070805"/>
              <a:gd name="connsiteX56" fmla="*/ 2809875 w 5929313"/>
              <a:gd name="connsiteY56" fmla="*/ 409575 h 2070805"/>
              <a:gd name="connsiteX57" fmla="*/ 2819400 w 5929313"/>
              <a:gd name="connsiteY57" fmla="*/ 357188 h 2070805"/>
              <a:gd name="connsiteX58" fmla="*/ 2928938 w 5929313"/>
              <a:gd name="connsiteY58" fmla="*/ 357188 h 2070805"/>
              <a:gd name="connsiteX59" fmla="*/ 2933700 w 5929313"/>
              <a:gd name="connsiteY59" fmla="*/ 323850 h 2070805"/>
              <a:gd name="connsiteX60" fmla="*/ 3043238 w 5929313"/>
              <a:gd name="connsiteY60" fmla="*/ 319088 h 2070805"/>
              <a:gd name="connsiteX61" fmla="*/ 3048000 w 5929313"/>
              <a:gd name="connsiteY61" fmla="*/ 271463 h 2070805"/>
              <a:gd name="connsiteX62" fmla="*/ 3243263 w 5929313"/>
              <a:gd name="connsiteY62" fmla="*/ 261938 h 2070805"/>
              <a:gd name="connsiteX63" fmla="*/ 3243263 w 5929313"/>
              <a:gd name="connsiteY63" fmla="*/ 233363 h 2070805"/>
              <a:gd name="connsiteX64" fmla="*/ 3295650 w 5929313"/>
              <a:gd name="connsiteY64" fmla="*/ 219075 h 2070805"/>
              <a:gd name="connsiteX65" fmla="*/ 3305175 w 5929313"/>
              <a:gd name="connsiteY65" fmla="*/ 176213 h 2070805"/>
              <a:gd name="connsiteX66" fmla="*/ 3424238 w 5929313"/>
              <a:gd name="connsiteY66" fmla="*/ 171450 h 2070805"/>
              <a:gd name="connsiteX67" fmla="*/ 3438525 w 5929313"/>
              <a:gd name="connsiteY67" fmla="*/ 119063 h 2070805"/>
              <a:gd name="connsiteX68" fmla="*/ 3833813 w 5929313"/>
              <a:gd name="connsiteY68" fmla="*/ 100013 h 2070805"/>
              <a:gd name="connsiteX69" fmla="*/ 3890963 w 5929313"/>
              <a:gd name="connsiteY69" fmla="*/ 76200 h 2070805"/>
              <a:gd name="connsiteX70" fmla="*/ 3900488 w 5929313"/>
              <a:gd name="connsiteY70" fmla="*/ 28575 h 2070805"/>
              <a:gd name="connsiteX71" fmla="*/ 4452938 w 5929313"/>
              <a:gd name="connsiteY71" fmla="*/ 0 h 2070805"/>
              <a:gd name="connsiteX72" fmla="*/ 5929313 w 5929313"/>
              <a:gd name="connsiteY72" fmla="*/ 4763 h 2070805"/>
              <a:gd name="connsiteX0" fmla="*/ 0 w 5929313"/>
              <a:gd name="connsiteY0" fmla="*/ 2066925 h 2070805"/>
              <a:gd name="connsiteX1" fmla="*/ 0 w 5929313"/>
              <a:gd name="connsiteY1" fmla="*/ 2066925 h 2070805"/>
              <a:gd name="connsiteX2" fmla="*/ 30956 w 5929313"/>
              <a:gd name="connsiteY2" fmla="*/ 2066925 h 2070805"/>
              <a:gd name="connsiteX3" fmla="*/ 21432 w 5929313"/>
              <a:gd name="connsiteY3" fmla="*/ 1988344 h 2070805"/>
              <a:gd name="connsiteX4" fmla="*/ 66675 w 5929313"/>
              <a:gd name="connsiteY4" fmla="*/ 1995488 h 2070805"/>
              <a:gd name="connsiteX5" fmla="*/ 57151 w 5929313"/>
              <a:gd name="connsiteY5" fmla="*/ 1926431 h 2070805"/>
              <a:gd name="connsiteX6" fmla="*/ 176213 w 5929313"/>
              <a:gd name="connsiteY6" fmla="*/ 1938338 h 2070805"/>
              <a:gd name="connsiteX7" fmla="*/ 178594 w 5929313"/>
              <a:gd name="connsiteY7" fmla="*/ 1871663 h 2070805"/>
              <a:gd name="connsiteX8" fmla="*/ 242888 w 5929313"/>
              <a:gd name="connsiteY8" fmla="*/ 1881188 h 2070805"/>
              <a:gd name="connsiteX9" fmla="*/ 230981 w 5929313"/>
              <a:gd name="connsiteY9" fmla="*/ 1793081 h 2070805"/>
              <a:gd name="connsiteX10" fmla="*/ 252413 w 5929313"/>
              <a:gd name="connsiteY10" fmla="*/ 1778794 h 2070805"/>
              <a:gd name="connsiteX11" fmla="*/ 259557 w 5929313"/>
              <a:gd name="connsiteY11" fmla="*/ 1681163 h 2070805"/>
              <a:gd name="connsiteX12" fmla="*/ 323850 w 5929313"/>
              <a:gd name="connsiteY12" fmla="*/ 1690688 h 2070805"/>
              <a:gd name="connsiteX13" fmla="*/ 328613 w 5929313"/>
              <a:gd name="connsiteY13" fmla="*/ 1624013 h 2070805"/>
              <a:gd name="connsiteX14" fmla="*/ 371475 w 5929313"/>
              <a:gd name="connsiteY14" fmla="*/ 1628775 h 2070805"/>
              <a:gd name="connsiteX15" fmla="*/ 366713 w 5929313"/>
              <a:gd name="connsiteY15" fmla="*/ 1500188 h 2070805"/>
              <a:gd name="connsiteX16" fmla="*/ 390525 w 5929313"/>
              <a:gd name="connsiteY16" fmla="*/ 1500188 h 2070805"/>
              <a:gd name="connsiteX17" fmla="*/ 395288 w 5929313"/>
              <a:gd name="connsiteY17" fmla="*/ 1428750 h 2070805"/>
              <a:gd name="connsiteX18" fmla="*/ 485775 w 5929313"/>
              <a:gd name="connsiteY18" fmla="*/ 1433513 h 2070805"/>
              <a:gd name="connsiteX19" fmla="*/ 485775 w 5929313"/>
              <a:gd name="connsiteY19" fmla="*/ 1378744 h 2070805"/>
              <a:gd name="connsiteX20" fmla="*/ 538163 w 5929313"/>
              <a:gd name="connsiteY20" fmla="*/ 1385888 h 2070805"/>
              <a:gd name="connsiteX21" fmla="*/ 531019 w 5929313"/>
              <a:gd name="connsiteY21" fmla="*/ 1331119 h 2070805"/>
              <a:gd name="connsiteX22" fmla="*/ 614363 w 5929313"/>
              <a:gd name="connsiteY22" fmla="*/ 1338263 h 2070805"/>
              <a:gd name="connsiteX23" fmla="*/ 619125 w 5929313"/>
              <a:gd name="connsiteY23" fmla="*/ 1266825 h 2070805"/>
              <a:gd name="connsiteX24" fmla="*/ 733425 w 5929313"/>
              <a:gd name="connsiteY24" fmla="*/ 1266825 h 2070805"/>
              <a:gd name="connsiteX25" fmla="*/ 731044 w 5929313"/>
              <a:gd name="connsiteY25" fmla="*/ 1226343 h 2070805"/>
              <a:gd name="connsiteX26" fmla="*/ 804862 w 5929313"/>
              <a:gd name="connsiteY26" fmla="*/ 1235868 h 2070805"/>
              <a:gd name="connsiteX27" fmla="*/ 795338 w 5929313"/>
              <a:gd name="connsiteY27" fmla="*/ 1176338 h 2070805"/>
              <a:gd name="connsiteX28" fmla="*/ 828675 w 5929313"/>
              <a:gd name="connsiteY28" fmla="*/ 1181100 h 2070805"/>
              <a:gd name="connsiteX29" fmla="*/ 826294 w 5929313"/>
              <a:gd name="connsiteY29" fmla="*/ 1123950 h 2070805"/>
              <a:gd name="connsiteX30" fmla="*/ 976312 w 5929313"/>
              <a:gd name="connsiteY30" fmla="*/ 1128712 h 2070805"/>
              <a:gd name="connsiteX31" fmla="*/ 985838 w 5929313"/>
              <a:gd name="connsiteY31" fmla="*/ 1073944 h 2070805"/>
              <a:gd name="connsiteX32" fmla="*/ 1143000 w 5929313"/>
              <a:gd name="connsiteY32" fmla="*/ 1076325 h 2070805"/>
              <a:gd name="connsiteX33" fmla="*/ 1147763 w 5929313"/>
              <a:gd name="connsiteY33" fmla="*/ 1028700 h 2070805"/>
              <a:gd name="connsiteX34" fmla="*/ 1176338 w 5929313"/>
              <a:gd name="connsiteY34" fmla="*/ 1028700 h 2070805"/>
              <a:gd name="connsiteX35" fmla="*/ 1171575 w 5929313"/>
              <a:gd name="connsiteY35" fmla="*/ 990600 h 2070805"/>
              <a:gd name="connsiteX36" fmla="*/ 1543050 w 5929313"/>
              <a:gd name="connsiteY36" fmla="*/ 966788 h 2070805"/>
              <a:gd name="connsiteX37" fmla="*/ 1562100 w 5929313"/>
              <a:gd name="connsiteY37" fmla="*/ 885825 h 2070805"/>
              <a:gd name="connsiteX38" fmla="*/ 1604963 w 5929313"/>
              <a:gd name="connsiteY38" fmla="*/ 885825 h 2070805"/>
              <a:gd name="connsiteX39" fmla="*/ 1585913 w 5929313"/>
              <a:gd name="connsiteY39" fmla="*/ 838200 h 2070805"/>
              <a:gd name="connsiteX40" fmla="*/ 1624013 w 5929313"/>
              <a:gd name="connsiteY40" fmla="*/ 828675 h 2070805"/>
              <a:gd name="connsiteX41" fmla="*/ 1628775 w 5929313"/>
              <a:gd name="connsiteY41" fmla="*/ 785813 h 2070805"/>
              <a:gd name="connsiteX42" fmla="*/ 1733550 w 5929313"/>
              <a:gd name="connsiteY42" fmla="*/ 781050 h 2070805"/>
              <a:gd name="connsiteX43" fmla="*/ 1747838 w 5929313"/>
              <a:gd name="connsiteY43" fmla="*/ 738188 h 2070805"/>
              <a:gd name="connsiteX44" fmla="*/ 1804988 w 5929313"/>
              <a:gd name="connsiteY44" fmla="*/ 728663 h 2070805"/>
              <a:gd name="connsiteX45" fmla="*/ 1814513 w 5929313"/>
              <a:gd name="connsiteY45" fmla="*/ 666750 h 2070805"/>
              <a:gd name="connsiteX46" fmla="*/ 2057400 w 5929313"/>
              <a:gd name="connsiteY46" fmla="*/ 666750 h 2070805"/>
              <a:gd name="connsiteX47" fmla="*/ 2057400 w 5929313"/>
              <a:gd name="connsiteY47" fmla="*/ 666750 h 2070805"/>
              <a:gd name="connsiteX48" fmla="*/ 2176463 w 5929313"/>
              <a:gd name="connsiteY48" fmla="*/ 628650 h 2070805"/>
              <a:gd name="connsiteX49" fmla="*/ 2185988 w 5929313"/>
              <a:gd name="connsiteY49" fmla="*/ 576263 h 2070805"/>
              <a:gd name="connsiteX50" fmla="*/ 2286000 w 5929313"/>
              <a:gd name="connsiteY50" fmla="*/ 571500 h 2070805"/>
              <a:gd name="connsiteX51" fmla="*/ 2281238 w 5929313"/>
              <a:gd name="connsiteY51" fmla="*/ 523875 h 2070805"/>
              <a:gd name="connsiteX52" fmla="*/ 2738438 w 5929313"/>
              <a:gd name="connsiteY52" fmla="*/ 523875 h 2070805"/>
              <a:gd name="connsiteX53" fmla="*/ 2747963 w 5929313"/>
              <a:gd name="connsiteY53" fmla="*/ 476250 h 2070805"/>
              <a:gd name="connsiteX54" fmla="*/ 2776538 w 5929313"/>
              <a:gd name="connsiteY54" fmla="*/ 471488 h 2070805"/>
              <a:gd name="connsiteX55" fmla="*/ 2795588 w 5929313"/>
              <a:gd name="connsiteY55" fmla="*/ 433388 h 2070805"/>
              <a:gd name="connsiteX56" fmla="*/ 2809875 w 5929313"/>
              <a:gd name="connsiteY56" fmla="*/ 409575 h 2070805"/>
              <a:gd name="connsiteX57" fmla="*/ 2819400 w 5929313"/>
              <a:gd name="connsiteY57" fmla="*/ 357188 h 2070805"/>
              <a:gd name="connsiteX58" fmla="*/ 2928938 w 5929313"/>
              <a:gd name="connsiteY58" fmla="*/ 357188 h 2070805"/>
              <a:gd name="connsiteX59" fmla="*/ 2933700 w 5929313"/>
              <a:gd name="connsiteY59" fmla="*/ 323850 h 2070805"/>
              <a:gd name="connsiteX60" fmla="*/ 3043238 w 5929313"/>
              <a:gd name="connsiteY60" fmla="*/ 319088 h 2070805"/>
              <a:gd name="connsiteX61" fmla="*/ 3048000 w 5929313"/>
              <a:gd name="connsiteY61" fmla="*/ 271463 h 2070805"/>
              <a:gd name="connsiteX62" fmla="*/ 3243263 w 5929313"/>
              <a:gd name="connsiteY62" fmla="*/ 261938 h 2070805"/>
              <a:gd name="connsiteX63" fmla="*/ 3243263 w 5929313"/>
              <a:gd name="connsiteY63" fmla="*/ 233363 h 2070805"/>
              <a:gd name="connsiteX64" fmla="*/ 3295650 w 5929313"/>
              <a:gd name="connsiteY64" fmla="*/ 219075 h 2070805"/>
              <a:gd name="connsiteX65" fmla="*/ 3305175 w 5929313"/>
              <a:gd name="connsiteY65" fmla="*/ 176213 h 2070805"/>
              <a:gd name="connsiteX66" fmla="*/ 3424238 w 5929313"/>
              <a:gd name="connsiteY66" fmla="*/ 171450 h 2070805"/>
              <a:gd name="connsiteX67" fmla="*/ 3438525 w 5929313"/>
              <a:gd name="connsiteY67" fmla="*/ 119063 h 2070805"/>
              <a:gd name="connsiteX68" fmla="*/ 3833813 w 5929313"/>
              <a:gd name="connsiteY68" fmla="*/ 100013 h 2070805"/>
              <a:gd name="connsiteX69" fmla="*/ 3890963 w 5929313"/>
              <a:gd name="connsiteY69" fmla="*/ 76200 h 2070805"/>
              <a:gd name="connsiteX70" fmla="*/ 3900488 w 5929313"/>
              <a:gd name="connsiteY70" fmla="*/ 28575 h 2070805"/>
              <a:gd name="connsiteX71" fmla="*/ 4452938 w 5929313"/>
              <a:gd name="connsiteY71" fmla="*/ 0 h 2070805"/>
              <a:gd name="connsiteX72" fmla="*/ 5929313 w 5929313"/>
              <a:gd name="connsiteY72" fmla="*/ 4763 h 2070805"/>
              <a:gd name="connsiteX0" fmla="*/ 0 w 5929313"/>
              <a:gd name="connsiteY0" fmla="*/ 2066925 h 2070805"/>
              <a:gd name="connsiteX1" fmla="*/ 0 w 5929313"/>
              <a:gd name="connsiteY1" fmla="*/ 2066925 h 2070805"/>
              <a:gd name="connsiteX2" fmla="*/ 30956 w 5929313"/>
              <a:gd name="connsiteY2" fmla="*/ 2066925 h 2070805"/>
              <a:gd name="connsiteX3" fmla="*/ 21432 w 5929313"/>
              <a:gd name="connsiteY3" fmla="*/ 1988344 h 2070805"/>
              <a:gd name="connsiteX4" fmla="*/ 66675 w 5929313"/>
              <a:gd name="connsiteY4" fmla="*/ 1995488 h 2070805"/>
              <a:gd name="connsiteX5" fmla="*/ 57151 w 5929313"/>
              <a:gd name="connsiteY5" fmla="*/ 1926431 h 2070805"/>
              <a:gd name="connsiteX6" fmla="*/ 176213 w 5929313"/>
              <a:gd name="connsiteY6" fmla="*/ 1938338 h 2070805"/>
              <a:gd name="connsiteX7" fmla="*/ 178594 w 5929313"/>
              <a:gd name="connsiteY7" fmla="*/ 1871663 h 2070805"/>
              <a:gd name="connsiteX8" fmla="*/ 242888 w 5929313"/>
              <a:gd name="connsiteY8" fmla="*/ 1881188 h 2070805"/>
              <a:gd name="connsiteX9" fmla="*/ 230981 w 5929313"/>
              <a:gd name="connsiteY9" fmla="*/ 1793081 h 2070805"/>
              <a:gd name="connsiteX10" fmla="*/ 252413 w 5929313"/>
              <a:gd name="connsiteY10" fmla="*/ 1778794 h 2070805"/>
              <a:gd name="connsiteX11" fmla="*/ 259557 w 5929313"/>
              <a:gd name="connsiteY11" fmla="*/ 1681163 h 2070805"/>
              <a:gd name="connsiteX12" fmla="*/ 323850 w 5929313"/>
              <a:gd name="connsiteY12" fmla="*/ 1690688 h 2070805"/>
              <a:gd name="connsiteX13" fmla="*/ 328613 w 5929313"/>
              <a:gd name="connsiteY13" fmla="*/ 1624013 h 2070805"/>
              <a:gd name="connsiteX14" fmla="*/ 371475 w 5929313"/>
              <a:gd name="connsiteY14" fmla="*/ 1628775 h 2070805"/>
              <a:gd name="connsiteX15" fmla="*/ 366713 w 5929313"/>
              <a:gd name="connsiteY15" fmla="*/ 1500188 h 2070805"/>
              <a:gd name="connsiteX16" fmla="*/ 390525 w 5929313"/>
              <a:gd name="connsiteY16" fmla="*/ 1500188 h 2070805"/>
              <a:gd name="connsiteX17" fmla="*/ 395288 w 5929313"/>
              <a:gd name="connsiteY17" fmla="*/ 1428750 h 2070805"/>
              <a:gd name="connsiteX18" fmla="*/ 485775 w 5929313"/>
              <a:gd name="connsiteY18" fmla="*/ 1433513 h 2070805"/>
              <a:gd name="connsiteX19" fmla="*/ 485775 w 5929313"/>
              <a:gd name="connsiteY19" fmla="*/ 1378744 h 2070805"/>
              <a:gd name="connsiteX20" fmla="*/ 538163 w 5929313"/>
              <a:gd name="connsiteY20" fmla="*/ 1385888 h 2070805"/>
              <a:gd name="connsiteX21" fmla="*/ 531019 w 5929313"/>
              <a:gd name="connsiteY21" fmla="*/ 1331119 h 2070805"/>
              <a:gd name="connsiteX22" fmla="*/ 614363 w 5929313"/>
              <a:gd name="connsiteY22" fmla="*/ 1338263 h 2070805"/>
              <a:gd name="connsiteX23" fmla="*/ 619125 w 5929313"/>
              <a:gd name="connsiteY23" fmla="*/ 1266825 h 2070805"/>
              <a:gd name="connsiteX24" fmla="*/ 733425 w 5929313"/>
              <a:gd name="connsiteY24" fmla="*/ 1266825 h 2070805"/>
              <a:gd name="connsiteX25" fmla="*/ 731044 w 5929313"/>
              <a:gd name="connsiteY25" fmla="*/ 1226343 h 2070805"/>
              <a:gd name="connsiteX26" fmla="*/ 804862 w 5929313"/>
              <a:gd name="connsiteY26" fmla="*/ 1235868 h 2070805"/>
              <a:gd name="connsiteX27" fmla="*/ 795338 w 5929313"/>
              <a:gd name="connsiteY27" fmla="*/ 1176338 h 2070805"/>
              <a:gd name="connsiteX28" fmla="*/ 828675 w 5929313"/>
              <a:gd name="connsiteY28" fmla="*/ 1181100 h 2070805"/>
              <a:gd name="connsiteX29" fmla="*/ 826294 w 5929313"/>
              <a:gd name="connsiteY29" fmla="*/ 1123950 h 2070805"/>
              <a:gd name="connsiteX30" fmla="*/ 976312 w 5929313"/>
              <a:gd name="connsiteY30" fmla="*/ 1128712 h 2070805"/>
              <a:gd name="connsiteX31" fmla="*/ 985838 w 5929313"/>
              <a:gd name="connsiteY31" fmla="*/ 1073944 h 2070805"/>
              <a:gd name="connsiteX32" fmla="*/ 1143000 w 5929313"/>
              <a:gd name="connsiteY32" fmla="*/ 1076325 h 2070805"/>
              <a:gd name="connsiteX33" fmla="*/ 1147763 w 5929313"/>
              <a:gd name="connsiteY33" fmla="*/ 1028700 h 2070805"/>
              <a:gd name="connsiteX34" fmla="*/ 1176338 w 5929313"/>
              <a:gd name="connsiteY34" fmla="*/ 1028700 h 2070805"/>
              <a:gd name="connsiteX35" fmla="*/ 1171575 w 5929313"/>
              <a:gd name="connsiteY35" fmla="*/ 990600 h 2070805"/>
              <a:gd name="connsiteX36" fmla="*/ 1543050 w 5929313"/>
              <a:gd name="connsiteY36" fmla="*/ 966788 h 2070805"/>
              <a:gd name="connsiteX37" fmla="*/ 1562100 w 5929313"/>
              <a:gd name="connsiteY37" fmla="*/ 885825 h 2070805"/>
              <a:gd name="connsiteX38" fmla="*/ 1604963 w 5929313"/>
              <a:gd name="connsiteY38" fmla="*/ 885825 h 2070805"/>
              <a:gd name="connsiteX39" fmla="*/ 1585913 w 5929313"/>
              <a:gd name="connsiteY39" fmla="*/ 838200 h 2070805"/>
              <a:gd name="connsiteX40" fmla="*/ 1624013 w 5929313"/>
              <a:gd name="connsiteY40" fmla="*/ 828675 h 2070805"/>
              <a:gd name="connsiteX41" fmla="*/ 1628775 w 5929313"/>
              <a:gd name="connsiteY41" fmla="*/ 785813 h 2070805"/>
              <a:gd name="connsiteX42" fmla="*/ 1733550 w 5929313"/>
              <a:gd name="connsiteY42" fmla="*/ 781050 h 2070805"/>
              <a:gd name="connsiteX43" fmla="*/ 1747838 w 5929313"/>
              <a:gd name="connsiteY43" fmla="*/ 738188 h 2070805"/>
              <a:gd name="connsiteX44" fmla="*/ 1804988 w 5929313"/>
              <a:gd name="connsiteY44" fmla="*/ 728663 h 2070805"/>
              <a:gd name="connsiteX45" fmla="*/ 1814513 w 5929313"/>
              <a:gd name="connsiteY45" fmla="*/ 666750 h 2070805"/>
              <a:gd name="connsiteX46" fmla="*/ 2057400 w 5929313"/>
              <a:gd name="connsiteY46" fmla="*/ 666750 h 2070805"/>
              <a:gd name="connsiteX47" fmla="*/ 2057400 w 5929313"/>
              <a:gd name="connsiteY47" fmla="*/ 666750 h 2070805"/>
              <a:gd name="connsiteX48" fmla="*/ 2176463 w 5929313"/>
              <a:gd name="connsiteY48" fmla="*/ 628650 h 2070805"/>
              <a:gd name="connsiteX49" fmla="*/ 2185988 w 5929313"/>
              <a:gd name="connsiteY49" fmla="*/ 576263 h 2070805"/>
              <a:gd name="connsiteX50" fmla="*/ 2286000 w 5929313"/>
              <a:gd name="connsiteY50" fmla="*/ 571500 h 2070805"/>
              <a:gd name="connsiteX51" fmla="*/ 2281238 w 5929313"/>
              <a:gd name="connsiteY51" fmla="*/ 523875 h 2070805"/>
              <a:gd name="connsiteX52" fmla="*/ 2738438 w 5929313"/>
              <a:gd name="connsiteY52" fmla="*/ 523875 h 2070805"/>
              <a:gd name="connsiteX53" fmla="*/ 2747963 w 5929313"/>
              <a:gd name="connsiteY53" fmla="*/ 476250 h 2070805"/>
              <a:gd name="connsiteX54" fmla="*/ 2776538 w 5929313"/>
              <a:gd name="connsiteY54" fmla="*/ 471488 h 2070805"/>
              <a:gd name="connsiteX55" fmla="*/ 2795588 w 5929313"/>
              <a:gd name="connsiteY55" fmla="*/ 433388 h 2070805"/>
              <a:gd name="connsiteX56" fmla="*/ 2809875 w 5929313"/>
              <a:gd name="connsiteY56" fmla="*/ 409575 h 2070805"/>
              <a:gd name="connsiteX57" fmla="*/ 2819400 w 5929313"/>
              <a:gd name="connsiteY57" fmla="*/ 357188 h 2070805"/>
              <a:gd name="connsiteX58" fmla="*/ 2928938 w 5929313"/>
              <a:gd name="connsiteY58" fmla="*/ 357188 h 2070805"/>
              <a:gd name="connsiteX59" fmla="*/ 2933700 w 5929313"/>
              <a:gd name="connsiteY59" fmla="*/ 323850 h 2070805"/>
              <a:gd name="connsiteX60" fmla="*/ 3043238 w 5929313"/>
              <a:gd name="connsiteY60" fmla="*/ 319088 h 2070805"/>
              <a:gd name="connsiteX61" fmla="*/ 3048000 w 5929313"/>
              <a:gd name="connsiteY61" fmla="*/ 271463 h 2070805"/>
              <a:gd name="connsiteX62" fmla="*/ 3243263 w 5929313"/>
              <a:gd name="connsiteY62" fmla="*/ 261938 h 2070805"/>
              <a:gd name="connsiteX63" fmla="*/ 3243263 w 5929313"/>
              <a:gd name="connsiteY63" fmla="*/ 233363 h 2070805"/>
              <a:gd name="connsiteX64" fmla="*/ 3295650 w 5929313"/>
              <a:gd name="connsiteY64" fmla="*/ 219075 h 2070805"/>
              <a:gd name="connsiteX65" fmla="*/ 3305175 w 5929313"/>
              <a:gd name="connsiteY65" fmla="*/ 176213 h 2070805"/>
              <a:gd name="connsiteX66" fmla="*/ 3424238 w 5929313"/>
              <a:gd name="connsiteY66" fmla="*/ 171450 h 2070805"/>
              <a:gd name="connsiteX67" fmla="*/ 3438525 w 5929313"/>
              <a:gd name="connsiteY67" fmla="*/ 119063 h 2070805"/>
              <a:gd name="connsiteX68" fmla="*/ 3833813 w 5929313"/>
              <a:gd name="connsiteY68" fmla="*/ 100013 h 2070805"/>
              <a:gd name="connsiteX69" fmla="*/ 3890963 w 5929313"/>
              <a:gd name="connsiteY69" fmla="*/ 76200 h 2070805"/>
              <a:gd name="connsiteX70" fmla="*/ 3900488 w 5929313"/>
              <a:gd name="connsiteY70" fmla="*/ 28575 h 2070805"/>
              <a:gd name="connsiteX71" fmla="*/ 4452938 w 5929313"/>
              <a:gd name="connsiteY71" fmla="*/ 0 h 2070805"/>
              <a:gd name="connsiteX72" fmla="*/ 5929313 w 5929313"/>
              <a:gd name="connsiteY72" fmla="*/ 4763 h 2070805"/>
              <a:gd name="connsiteX0" fmla="*/ 0 w 5929313"/>
              <a:gd name="connsiteY0" fmla="*/ 2066925 h 2070805"/>
              <a:gd name="connsiteX1" fmla="*/ 0 w 5929313"/>
              <a:gd name="connsiteY1" fmla="*/ 2066925 h 2070805"/>
              <a:gd name="connsiteX2" fmla="*/ 30956 w 5929313"/>
              <a:gd name="connsiteY2" fmla="*/ 2066925 h 2070805"/>
              <a:gd name="connsiteX3" fmla="*/ 21432 w 5929313"/>
              <a:gd name="connsiteY3" fmla="*/ 1988344 h 2070805"/>
              <a:gd name="connsiteX4" fmla="*/ 66675 w 5929313"/>
              <a:gd name="connsiteY4" fmla="*/ 1995488 h 2070805"/>
              <a:gd name="connsiteX5" fmla="*/ 57151 w 5929313"/>
              <a:gd name="connsiteY5" fmla="*/ 1926431 h 2070805"/>
              <a:gd name="connsiteX6" fmla="*/ 176213 w 5929313"/>
              <a:gd name="connsiteY6" fmla="*/ 1938338 h 2070805"/>
              <a:gd name="connsiteX7" fmla="*/ 178594 w 5929313"/>
              <a:gd name="connsiteY7" fmla="*/ 1871663 h 2070805"/>
              <a:gd name="connsiteX8" fmla="*/ 242888 w 5929313"/>
              <a:gd name="connsiteY8" fmla="*/ 1881188 h 2070805"/>
              <a:gd name="connsiteX9" fmla="*/ 230981 w 5929313"/>
              <a:gd name="connsiteY9" fmla="*/ 1793081 h 2070805"/>
              <a:gd name="connsiteX10" fmla="*/ 252413 w 5929313"/>
              <a:gd name="connsiteY10" fmla="*/ 1778794 h 2070805"/>
              <a:gd name="connsiteX11" fmla="*/ 259557 w 5929313"/>
              <a:gd name="connsiteY11" fmla="*/ 1681163 h 2070805"/>
              <a:gd name="connsiteX12" fmla="*/ 323850 w 5929313"/>
              <a:gd name="connsiteY12" fmla="*/ 1690688 h 2070805"/>
              <a:gd name="connsiteX13" fmla="*/ 328613 w 5929313"/>
              <a:gd name="connsiteY13" fmla="*/ 1624013 h 2070805"/>
              <a:gd name="connsiteX14" fmla="*/ 371475 w 5929313"/>
              <a:gd name="connsiteY14" fmla="*/ 1628775 h 2070805"/>
              <a:gd name="connsiteX15" fmla="*/ 366713 w 5929313"/>
              <a:gd name="connsiteY15" fmla="*/ 1500188 h 2070805"/>
              <a:gd name="connsiteX16" fmla="*/ 390525 w 5929313"/>
              <a:gd name="connsiteY16" fmla="*/ 1500188 h 2070805"/>
              <a:gd name="connsiteX17" fmla="*/ 395288 w 5929313"/>
              <a:gd name="connsiteY17" fmla="*/ 1428750 h 2070805"/>
              <a:gd name="connsiteX18" fmla="*/ 485775 w 5929313"/>
              <a:gd name="connsiteY18" fmla="*/ 1433513 h 2070805"/>
              <a:gd name="connsiteX19" fmla="*/ 485775 w 5929313"/>
              <a:gd name="connsiteY19" fmla="*/ 1378744 h 2070805"/>
              <a:gd name="connsiteX20" fmla="*/ 538163 w 5929313"/>
              <a:gd name="connsiteY20" fmla="*/ 1385888 h 2070805"/>
              <a:gd name="connsiteX21" fmla="*/ 531019 w 5929313"/>
              <a:gd name="connsiteY21" fmla="*/ 1331119 h 2070805"/>
              <a:gd name="connsiteX22" fmla="*/ 614363 w 5929313"/>
              <a:gd name="connsiteY22" fmla="*/ 1338263 h 2070805"/>
              <a:gd name="connsiteX23" fmla="*/ 619125 w 5929313"/>
              <a:gd name="connsiteY23" fmla="*/ 1266825 h 2070805"/>
              <a:gd name="connsiteX24" fmla="*/ 733425 w 5929313"/>
              <a:gd name="connsiteY24" fmla="*/ 1266825 h 2070805"/>
              <a:gd name="connsiteX25" fmla="*/ 731044 w 5929313"/>
              <a:gd name="connsiteY25" fmla="*/ 1226343 h 2070805"/>
              <a:gd name="connsiteX26" fmla="*/ 804862 w 5929313"/>
              <a:gd name="connsiteY26" fmla="*/ 1235868 h 2070805"/>
              <a:gd name="connsiteX27" fmla="*/ 795338 w 5929313"/>
              <a:gd name="connsiteY27" fmla="*/ 1176338 h 2070805"/>
              <a:gd name="connsiteX28" fmla="*/ 828675 w 5929313"/>
              <a:gd name="connsiteY28" fmla="*/ 1181100 h 2070805"/>
              <a:gd name="connsiteX29" fmla="*/ 826294 w 5929313"/>
              <a:gd name="connsiteY29" fmla="*/ 1123950 h 2070805"/>
              <a:gd name="connsiteX30" fmla="*/ 976312 w 5929313"/>
              <a:gd name="connsiteY30" fmla="*/ 1128712 h 2070805"/>
              <a:gd name="connsiteX31" fmla="*/ 985838 w 5929313"/>
              <a:gd name="connsiteY31" fmla="*/ 1073944 h 2070805"/>
              <a:gd name="connsiteX32" fmla="*/ 1143000 w 5929313"/>
              <a:gd name="connsiteY32" fmla="*/ 1076325 h 2070805"/>
              <a:gd name="connsiteX33" fmla="*/ 1147763 w 5929313"/>
              <a:gd name="connsiteY33" fmla="*/ 1028700 h 2070805"/>
              <a:gd name="connsiteX34" fmla="*/ 1176338 w 5929313"/>
              <a:gd name="connsiteY34" fmla="*/ 1028700 h 2070805"/>
              <a:gd name="connsiteX35" fmla="*/ 1185862 w 5929313"/>
              <a:gd name="connsiteY35" fmla="*/ 969169 h 2070805"/>
              <a:gd name="connsiteX36" fmla="*/ 1543050 w 5929313"/>
              <a:gd name="connsiteY36" fmla="*/ 966788 h 2070805"/>
              <a:gd name="connsiteX37" fmla="*/ 1562100 w 5929313"/>
              <a:gd name="connsiteY37" fmla="*/ 885825 h 2070805"/>
              <a:gd name="connsiteX38" fmla="*/ 1604963 w 5929313"/>
              <a:gd name="connsiteY38" fmla="*/ 885825 h 2070805"/>
              <a:gd name="connsiteX39" fmla="*/ 1585913 w 5929313"/>
              <a:gd name="connsiteY39" fmla="*/ 838200 h 2070805"/>
              <a:gd name="connsiteX40" fmla="*/ 1624013 w 5929313"/>
              <a:gd name="connsiteY40" fmla="*/ 828675 h 2070805"/>
              <a:gd name="connsiteX41" fmla="*/ 1628775 w 5929313"/>
              <a:gd name="connsiteY41" fmla="*/ 785813 h 2070805"/>
              <a:gd name="connsiteX42" fmla="*/ 1733550 w 5929313"/>
              <a:gd name="connsiteY42" fmla="*/ 781050 h 2070805"/>
              <a:gd name="connsiteX43" fmla="*/ 1747838 w 5929313"/>
              <a:gd name="connsiteY43" fmla="*/ 738188 h 2070805"/>
              <a:gd name="connsiteX44" fmla="*/ 1804988 w 5929313"/>
              <a:gd name="connsiteY44" fmla="*/ 728663 h 2070805"/>
              <a:gd name="connsiteX45" fmla="*/ 1814513 w 5929313"/>
              <a:gd name="connsiteY45" fmla="*/ 666750 h 2070805"/>
              <a:gd name="connsiteX46" fmla="*/ 2057400 w 5929313"/>
              <a:gd name="connsiteY46" fmla="*/ 666750 h 2070805"/>
              <a:gd name="connsiteX47" fmla="*/ 2057400 w 5929313"/>
              <a:gd name="connsiteY47" fmla="*/ 666750 h 2070805"/>
              <a:gd name="connsiteX48" fmla="*/ 2176463 w 5929313"/>
              <a:gd name="connsiteY48" fmla="*/ 628650 h 2070805"/>
              <a:gd name="connsiteX49" fmla="*/ 2185988 w 5929313"/>
              <a:gd name="connsiteY49" fmla="*/ 576263 h 2070805"/>
              <a:gd name="connsiteX50" fmla="*/ 2286000 w 5929313"/>
              <a:gd name="connsiteY50" fmla="*/ 571500 h 2070805"/>
              <a:gd name="connsiteX51" fmla="*/ 2281238 w 5929313"/>
              <a:gd name="connsiteY51" fmla="*/ 523875 h 2070805"/>
              <a:gd name="connsiteX52" fmla="*/ 2738438 w 5929313"/>
              <a:gd name="connsiteY52" fmla="*/ 523875 h 2070805"/>
              <a:gd name="connsiteX53" fmla="*/ 2747963 w 5929313"/>
              <a:gd name="connsiteY53" fmla="*/ 476250 h 2070805"/>
              <a:gd name="connsiteX54" fmla="*/ 2776538 w 5929313"/>
              <a:gd name="connsiteY54" fmla="*/ 471488 h 2070805"/>
              <a:gd name="connsiteX55" fmla="*/ 2795588 w 5929313"/>
              <a:gd name="connsiteY55" fmla="*/ 433388 h 2070805"/>
              <a:gd name="connsiteX56" fmla="*/ 2809875 w 5929313"/>
              <a:gd name="connsiteY56" fmla="*/ 409575 h 2070805"/>
              <a:gd name="connsiteX57" fmla="*/ 2819400 w 5929313"/>
              <a:gd name="connsiteY57" fmla="*/ 357188 h 2070805"/>
              <a:gd name="connsiteX58" fmla="*/ 2928938 w 5929313"/>
              <a:gd name="connsiteY58" fmla="*/ 357188 h 2070805"/>
              <a:gd name="connsiteX59" fmla="*/ 2933700 w 5929313"/>
              <a:gd name="connsiteY59" fmla="*/ 323850 h 2070805"/>
              <a:gd name="connsiteX60" fmla="*/ 3043238 w 5929313"/>
              <a:gd name="connsiteY60" fmla="*/ 319088 h 2070805"/>
              <a:gd name="connsiteX61" fmla="*/ 3048000 w 5929313"/>
              <a:gd name="connsiteY61" fmla="*/ 271463 h 2070805"/>
              <a:gd name="connsiteX62" fmla="*/ 3243263 w 5929313"/>
              <a:gd name="connsiteY62" fmla="*/ 261938 h 2070805"/>
              <a:gd name="connsiteX63" fmla="*/ 3243263 w 5929313"/>
              <a:gd name="connsiteY63" fmla="*/ 233363 h 2070805"/>
              <a:gd name="connsiteX64" fmla="*/ 3295650 w 5929313"/>
              <a:gd name="connsiteY64" fmla="*/ 219075 h 2070805"/>
              <a:gd name="connsiteX65" fmla="*/ 3305175 w 5929313"/>
              <a:gd name="connsiteY65" fmla="*/ 176213 h 2070805"/>
              <a:gd name="connsiteX66" fmla="*/ 3424238 w 5929313"/>
              <a:gd name="connsiteY66" fmla="*/ 171450 h 2070805"/>
              <a:gd name="connsiteX67" fmla="*/ 3438525 w 5929313"/>
              <a:gd name="connsiteY67" fmla="*/ 119063 h 2070805"/>
              <a:gd name="connsiteX68" fmla="*/ 3833813 w 5929313"/>
              <a:gd name="connsiteY68" fmla="*/ 100013 h 2070805"/>
              <a:gd name="connsiteX69" fmla="*/ 3890963 w 5929313"/>
              <a:gd name="connsiteY69" fmla="*/ 76200 h 2070805"/>
              <a:gd name="connsiteX70" fmla="*/ 3900488 w 5929313"/>
              <a:gd name="connsiteY70" fmla="*/ 28575 h 2070805"/>
              <a:gd name="connsiteX71" fmla="*/ 4452938 w 5929313"/>
              <a:gd name="connsiteY71" fmla="*/ 0 h 2070805"/>
              <a:gd name="connsiteX72" fmla="*/ 5929313 w 5929313"/>
              <a:gd name="connsiteY72" fmla="*/ 4763 h 2070805"/>
              <a:gd name="connsiteX0" fmla="*/ 0 w 5929313"/>
              <a:gd name="connsiteY0" fmla="*/ 2066925 h 2070805"/>
              <a:gd name="connsiteX1" fmla="*/ 0 w 5929313"/>
              <a:gd name="connsiteY1" fmla="*/ 2066925 h 2070805"/>
              <a:gd name="connsiteX2" fmla="*/ 30956 w 5929313"/>
              <a:gd name="connsiteY2" fmla="*/ 2066925 h 2070805"/>
              <a:gd name="connsiteX3" fmla="*/ 21432 w 5929313"/>
              <a:gd name="connsiteY3" fmla="*/ 1988344 h 2070805"/>
              <a:gd name="connsiteX4" fmla="*/ 66675 w 5929313"/>
              <a:gd name="connsiteY4" fmla="*/ 1995488 h 2070805"/>
              <a:gd name="connsiteX5" fmla="*/ 57151 w 5929313"/>
              <a:gd name="connsiteY5" fmla="*/ 1926431 h 2070805"/>
              <a:gd name="connsiteX6" fmla="*/ 176213 w 5929313"/>
              <a:gd name="connsiteY6" fmla="*/ 1938338 h 2070805"/>
              <a:gd name="connsiteX7" fmla="*/ 178594 w 5929313"/>
              <a:gd name="connsiteY7" fmla="*/ 1871663 h 2070805"/>
              <a:gd name="connsiteX8" fmla="*/ 242888 w 5929313"/>
              <a:gd name="connsiteY8" fmla="*/ 1881188 h 2070805"/>
              <a:gd name="connsiteX9" fmla="*/ 230981 w 5929313"/>
              <a:gd name="connsiteY9" fmla="*/ 1793081 h 2070805"/>
              <a:gd name="connsiteX10" fmla="*/ 252413 w 5929313"/>
              <a:gd name="connsiteY10" fmla="*/ 1778794 h 2070805"/>
              <a:gd name="connsiteX11" fmla="*/ 259557 w 5929313"/>
              <a:gd name="connsiteY11" fmla="*/ 1681163 h 2070805"/>
              <a:gd name="connsiteX12" fmla="*/ 323850 w 5929313"/>
              <a:gd name="connsiteY12" fmla="*/ 1690688 h 2070805"/>
              <a:gd name="connsiteX13" fmla="*/ 328613 w 5929313"/>
              <a:gd name="connsiteY13" fmla="*/ 1624013 h 2070805"/>
              <a:gd name="connsiteX14" fmla="*/ 371475 w 5929313"/>
              <a:gd name="connsiteY14" fmla="*/ 1628775 h 2070805"/>
              <a:gd name="connsiteX15" fmla="*/ 366713 w 5929313"/>
              <a:gd name="connsiteY15" fmla="*/ 1500188 h 2070805"/>
              <a:gd name="connsiteX16" fmla="*/ 390525 w 5929313"/>
              <a:gd name="connsiteY16" fmla="*/ 1500188 h 2070805"/>
              <a:gd name="connsiteX17" fmla="*/ 395288 w 5929313"/>
              <a:gd name="connsiteY17" fmla="*/ 1428750 h 2070805"/>
              <a:gd name="connsiteX18" fmla="*/ 485775 w 5929313"/>
              <a:gd name="connsiteY18" fmla="*/ 1433513 h 2070805"/>
              <a:gd name="connsiteX19" fmla="*/ 485775 w 5929313"/>
              <a:gd name="connsiteY19" fmla="*/ 1378744 h 2070805"/>
              <a:gd name="connsiteX20" fmla="*/ 538163 w 5929313"/>
              <a:gd name="connsiteY20" fmla="*/ 1385888 h 2070805"/>
              <a:gd name="connsiteX21" fmla="*/ 531019 w 5929313"/>
              <a:gd name="connsiteY21" fmla="*/ 1331119 h 2070805"/>
              <a:gd name="connsiteX22" fmla="*/ 614363 w 5929313"/>
              <a:gd name="connsiteY22" fmla="*/ 1338263 h 2070805"/>
              <a:gd name="connsiteX23" fmla="*/ 619125 w 5929313"/>
              <a:gd name="connsiteY23" fmla="*/ 1266825 h 2070805"/>
              <a:gd name="connsiteX24" fmla="*/ 733425 w 5929313"/>
              <a:gd name="connsiteY24" fmla="*/ 1266825 h 2070805"/>
              <a:gd name="connsiteX25" fmla="*/ 731044 w 5929313"/>
              <a:gd name="connsiteY25" fmla="*/ 1226343 h 2070805"/>
              <a:gd name="connsiteX26" fmla="*/ 804862 w 5929313"/>
              <a:gd name="connsiteY26" fmla="*/ 1235868 h 2070805"/>
              <a:gd name="connsiteX27" fmla="*/ 795338 w 5929313"/>
              <a:gd name="connsiteY27" fmla="*/ 1176338 h 2070805"/>
              <a:gd name="connsiteX28" fmla="*/ 828675 w 5929313"/>
              <a:gd name="connsiteY28" fmla="*/ 1181100 h 2070805"/>
              <a:gd name="connsiteX29" fmla="*/ 826294 w 5929313"/>
              <a:gd name="connsiteY29" fmla="*/ 1123950 h 2070805"/>
              <a:gd name="connsiteX30" fmla="*/ 976312 w 5929313"/>
              <a:gd name="connsiteY30" fmla="*/ 1128712 h 2070805"/>
              <a:gd name="connsiteX31" fmla="*/ 985838 w 5929313"/>
              <a:gd name="connsiteY31" fmla="*/ 1073944 h 2070805"/>
              <a:gd name="connsiteX32" fmla="*/ 1143000 w 5929313"/>
              <a:gd name="connsiteY32" fmla="*/ 1076325 h 2070805"/>
              <a:gd name="connsiteX33" fmla="*/ 1147763 w 5929313"/>
              <a:gd name="connsiteY33" fmla="*/ 1028700 h 2070805"/>
              <a:gd name="connsiteX34" fmla="*/ 1176338 w 5929313"/>
              <a:gd name="connsiteY34" fmla="*/ 1028700 h 2070805"/>
              <a:gd name="connsiteX35" fmla="*/ 1185862 w 5929313"/>
              <a:gd name="connsiteY35" fmla="*/ 969169 h 2070805"/>
              <a:gd name="connsiteX36" fmla="*/ 1554956 w 5929313"/>
              <a:gd name="connsiteY36" fmla="*/ 971550 h 2070805"/>
              <a:gd name="connsiteX37" fmla="*/ 1562100 w 5929313"/>
              <a:gd name="connsiteY37" fmla="*/ 885825 h 2070805"/>
              <a:gd name="connsiteX38" fmla="*/ 1604963 w 5929313"/>
              <a:gd name="connsiteY38" fmla="*/ 885825 h 2070805"/>
              <a:gd name="connsiteX39" fmla="*/ 1585913 w 5929313"/>
              <a:gd name="connsiteY39" fmla="*/ 838200 h 2070805"/>
              <a:gd name="connsiteX40" fmla="*/ 1624013 w 5929313"/>
              <a:gd name="connsiteY40" fmla="*/ 828675 h 2070805"/>
              <a:gd name="connsiteX41" fmla="*/ 1628775 w 5929313"/>
              <a:gd name="connsiteY41" fmla="*/ 785813 h 2070805"/>
              <a:gd name="connsiteX42" fmla="*/ 1733550 w 5929313"/>
              <a:gd name="connsiteY42" fmla="*/ 781050 h 2070805"/>
              <a:gd name="connsiteX43" fmla="*/ 1747838 w 5929313"/>
              <a:gd name="connsiteY43" fmla="*/ 738188 h 2070805"/>
              <a:gd name="connsiteX44" fmla="*/ 1804988 w 5929313"/>
              <a:gd name="connsiteY44" fmla="*/ 728663 h 2070805"/>
              <a:gd name="connsiteX45" fmla="*/ 1814513 w 5929313"/>
              <a:gd name="connsiteY45" fmla="*/ 666750 h 2070805"/>
              <a:gd name="connsiteX46" fmla="*/ 2057400 w 5929313"/>
              <a:gd name="connsiteY46" fmla="*/ 666750 h 2070805"/>
              <a:gd name="connsiteX47" fmla="*/ 2057400 w 5929313"/>
              <a:gd name="connsiteY47" fmla="*/ 666750 h 2070805"/>
              <a:gd name="connsiteX48" fmla="*/ 2176463 w 5929313"/>
              <a:gd name="connsiteY48" fmla="*/ 628650 h 2070805"/>
              <a:gd name="connsiteX49" fmla="*/ 2185988 w 5929313"/>
              <a:gd name="connsiteY49" fmla="*/ 576263 h 2070805"/>
              <a:gd name="connsiteX50" fmla="*/ 2286000 w 5929313"/>
              <a:gd name="connsiteY50" fmla="*/ 571500 h 2070805"/>
              <a:gd name="connsiteX51" fmla="*/ 2281238 w 5929313"/>
              <a:gd name="connsiteY51" fmla="*/ 523875 h 2070805"/>
              <a:gd name="connsiteX52" fmla="*/ 2738438 w 5929313"/>
              <a:gd name="connsiteY52" fmla="*/ 523875 h 2070805"/>
              <a:gd name="connsiteX53" fmla="*/ 2747963 w 5929313"/>
              <a:gd name="connsiteY53" fmla="*/ 476250 h 2070805"/>
              <a:gd name="connsiteX54" fmla="*/ 2776538 w 5929313"/>
              <a:gd name="connsiteY54" fmla="*/ 471488 h 2070805"/>
              <a:gd name="connsiteX55" fmla="*/ 2795588 w 5929313"/>
              <a:gd name="connsiteY55" fmla="*/ 433388 h 2070805"/>
              <a:gd name="connsiteX56" fmla="*/ 2809875 w 5929313"/>
              <a:gd name="connsiteY56" fmla="*/ 409575 h 2070805"/>
              <a:gd name="connsiteX57" fmla="*/ 2819400 w 5929313"/>
              <a:gd name="connsiteY57" fmla="*/ 357188 h 2070805"/>
              <a:gd name="connsiteX58" fmla="*/ 2928938 w 5929313"/>
              <a:gd name="connsiteY58" fmla="*/ 357188 h 2070805"/>
              <a:gd name="connsiteX59" fmla="*/ 2933700 w 5929313"/>
              <a:gd name="connsiteY59" fmla="*/ 323850 h 2070805"/>
              <a:gd name="connsiteX60" fmla="*/ 3043238 w 5929313"/>
              <a:gd name="connsiteY60" fmla="*/ 319088 h 2070805"/>
              <a:gd name="connsiteX61" fmla="*/ 3048000 w 5929313"/>
              <a:gd name="connsiteY61" fmla="*/ 271463 h 2070805"/>
              <a:gd name="connsiteX62" fmla="*/ 3243263 w 5929313"/>
              <a:gd name="connsiteY62" fmla="*/ 261938 h 2070805"/>
              <a:gd name="connsiteX63" fmla="*/ 3243263 w 5929313"/>
              <a:gd name="connsiteY63" fmla="*/ 233363 h 2070805"/>
              <a:gd name="connsiteX64" fmla="*/ 3295650 w 5929313"/>
              <a:gd name="connsiteY64" fmla="*/ 219075 h 2070805"/>
              <a:gd name="connsiteX65" fmla="*/ 3305175 w 5929313"/>
              <a:gd name="connsiteY65" fmla="*/ 176213 h 2070805"/>
              <a:gd name="connsiteX66" fmla="*/ 3424238 w 5929313"/>
              <a:gd name="connsiteY66" fmla="*/ 171450 h 2070805"/>
              <a:gd name="connsiteX67" fmla="*/ 3438525 w 5929313"/>
              <a:gd name="connsiteY67" fmla="*/ 119063 h 2070805"/>
              <a:gd name="connsiteX68" fmla="*/ 3833813 w 5929313"/>
              <a:gd name="connsiteY68" fmla="*/ 100013 h 2070805"/>
              <a:gd name="connsiteX69" fmla="*/ 3890963 w 5929313"/>
              <a:gd name="connsiteY69" fmla="*/ 76200 h 2070805"/>
              <a:gd name="connsiteX70" fmla="*/ 3900488 w 5929313"/>
              <a:gd name="connsiteY70" fmla="*/ 28575 h 2070805"/>
              <a:gd name="connsiteX71" fmla="*/ 4452938 w 5929313"/>
              <a:gd name="connsiteY71" fmla="*/ 0 h 2070805"/>
              <a:gd name="connsiteX72" fmla="*/ 5929313 w 5929313"/>
              <a:gd name="connsiteY72" fmla="*/ 4763 h 2070805"/>
              <a:gd name="connsiteX0" fmla="*/ 0 w 5929313"/>
              <a:gd name="connsiteY0" fmla="*/ 2066925 h 2070805"/>
              <a:gd name="connsiteX1" fmla="*/ 0 w 5929313"/>
              <a:gd name="connsiteY1" fmla="*/ 2066925 h 2070805"/>
              <a:gd name="connsiteX2" fmla="*/ 30956 w 5929313"/>
              <a:gd name="connsiteY2" fmla="*/ 2066925 h 2070805"/>
              <a:gd name="connsiteX3" fmla="*/ 21432 w 5929313"/>
              <a:gd name="connsiteY3" fmla="*/ 1988344 h 2070805"/>
              <a:gd name="connsiteX4" fmla="*/ 66675 w 5929313"/>
              <a:gd name="connsiteY4" fmla="*/ 1995488 h 2070805"/>
              <a:gd name="connsiteX5" fmla="*/ 57151 w 5929313"/>
              <a:gd name="connsiteY5" fmla="*/ 1926431 h 2070805"/>
              <a:gd name="connsiteX6" fmla="*/ 176213 w 5929313"/>
              <a:gd name="connsiteY6" fmla="*/ 1938338 h 2070805"/>
              <a:gd name="connsiteX7" fmla="*/ 178594 w 5929313"/>
              <a:gd name="connsiteY7" fmla="*/ 1871663 h 2070805"/>
              <a:gd name="connsiteX8" fmla="*/ 242888 w 5929313"/>
              <a:gd name="connsiteY8" fmla="*/ 1881188 h 2070805"/>
              <a:gd name="connsiteX9" fmla="*/ 230981 w 5929313"/>
              <a:gd name="connsiteY9" fmla="*/ 1793081 h 2070805"/>
              <a:gd name="connsiteX10" fmla="*/ 252413 w 5929313"/>
              <a:gd name="connsiteY10" fmla="*/ 1778794 h 2070805"/>
              <a:gd name="connsiteX11" fmla="*/ 259557 w 5929313"/>
              <a:gd name="connsiteY11" fmla="*/ 1681163 h 2070805"/>
              <a:gd name="connsiteX12" fmla="*/ 323850 w 5929313"/>
              <a:gd name="connsiteY12" fmla="*/ 1690688 h 2070805"/>
              <a:gd name="connsiteX13" fmla="*/ 328613 w 5929313"/>
              <a:gd name="connsiteY13" fmla="*/ 1624013 h 2070805"/>
              <a:gd name="connsiteX14" fmla="*/ 371475 w 5929313"/>
              <a:gd name="connsiteY14" fmla="*/ 1628775 h 2070805"/>
              <a:gd name="connsiteX15" fmla="*/ 366713 w 5929313"/>
              <a:gd name="connsiteY15" fmla="*/ 1500188 h 2070805"/>
              <a:gd name="connsiteX16" fmla="*/ 390525 w 5929313"/>
              <a:gd name="connsiteY16" fmla="*/ 1500188 h 2070805"/>
              <a:gd name="connsiteX17" fmla="*/ 395288 w 5929313"/>
              <a:gd name="connsiteY17" fmla="*/ 1428750 h 2070805"/>
              <a:gd name="connsiteX18" fmla="*/ 485775 w 5929313"/>
              <a:gd name="connsiteY18" fmla="*/ 1433513 h 2070805"/>
              <a:gd name="connsiteX19" fmla="*/ 485775 w 5929313"/>
              <a:gd name="connsiteY19" fmla="*/ 1378744 h 2070805"/>
              <a:gd name="connsiteX20" fmla="*/ 538163 w 5929313"/>
              <a:gd name="connsiteY20" fmla="*/ 1385888 h 2070805"/>
              <a:gd name="connsiteX21" fmla="*/ 531019 w 5929313"/>
              <a:gd name="connsiteY21" fmla="*/ 1331119 h 2070805"/>
              <a:gd name="connsiteX22" fmla="*/ 614363 w 5929313"/>
              <a:gd name="connsiteY22" fmla="*/ 1338263 h 2070805"/>
              <a:gd name="connsiteX23" fmla="*/ 619125 w 5929313"/>
              <a:gd name="connsiteY23" fmla="*/ 1266825 h 2070805"/>
              <a:gd name="connsiteX24" fmla="*/ 733425 w 5929313"/>
              <a:gd name="connsiteY24" fmla="*/ 1266825 h 2070805"/>
              <a:gd name="connsiteX25" fmla="*/ 731044 w 5929313"/>
              <a:gd name="connsiteY25" fmla="*/ 1226343 h 2070805"/>
              <a:gd name="connsiteX26" fmla="*/ 804862 w 5929313"/>
              <a:gd name="connsiteY26" fmla="*/ 1235868 h 2070805"/>
              <a:gd name="connsiteX27" fmla="*/ 795338 w 5929313"/>
              <a:gd name="connsiteY27" fmla="*/ 1176338 h 2070805"/>
              <a:gd name="connsiteX28" fmla="*/ 828675 w 5929313"/>
              <a:gd name="connsiteY28" fmla="*/ 1181100 h 2070805"/>
              <a:gd name="connsiteX29" fmla="*/ 826294 w 5929313"/>
              <a:gd name="connsiteY29" fmla="*/ 1123950 h 2070805"/>
              <a:gd name="connsiteX30" fmla="*/ 976312 w 5929313"/>
              <a:gd name="connsiteY30" fmla="*/ 1128712 h 2070805"/>
              <a:gd name="connsiteX31" fmla="*/ 985838 w 5929313"/>
              <a:gd name="connsiteY31" fmla="*/ 1073944 h 2070805"/>
              <a:gd name="connsiteX32" fmla="*/ 1143000 w 5929313"/>
              <a:gd name="connsiteY32" fmla="*/ 1076325 h 2070805"/>
              <a:gd name="connsiteX33" fmla="*/ 1147763 w 5929313"/>
              <a:gd name="connsiteY33" fmla="*/ 1028700 h 2070805"/>
              <a:gd name="connsiteX34" fmla="*/ 1176338 w 5929313"/>
              <a:gd name="connsiteY34" fmla="*/ 1028700 h 2070805"/>
              <a:gd name="connsiteX35" fmla="*/ 1185862 w 5929313"/>
              <a:gd name="connsiteY35" fmla="*/ 969169 h 2070805"/>
              <a:gd name="connsiteX36" fmla="*/ 1554956 w 5929313"/>
              <a:gd name="connsiteY36" fmla="*/ 971550 h 2070805"/>
              <a:gd name="connsiteX37" fmla="*/ 1550194 w 5929313"/>
              <a:gd name="connsiteY37" fmla="*/ 871537 h 2070805"/>
              <a:gd name="connsiteX38" fmla="*/ 1604963 w 5929313"/>
              <a:gd name="connsiteY38" fmla="*/ 885825 h 2070805"/>
              <a:gd name="connsiteX39" fmla="*/ 1585913 w 5929313"/>
              <a:gd name="connsiteY39" fmla="*/ 838200 h 2070805"/>
              <a:gd name="connsiteX40" fmla="*/ 1624013 w 5929313"/>
              <a:gd name="connsiteY40" fmla="*/ 828675 h 2070805"/>
              <a:gd name="connsiteX41" fmla="*/ 1628775 w 5929313"/>
              <a:gd name="connsiteY41" fmla="*/ 785813 h 2070805"/>
              <a:gd name="connsiteX42" fmla="*/ 1733550 w 5929313"/>
              <a:gd name="connsiteY42" fmla="*/ 781050 h 2070805"/>
              <a:gd name="connsiteX43" fmla="*/ 1747838 w 5929313"/>
              <a:gd name="connsiteY43" fmla="*/ 738188 h 2070805"/>
              <a:gd name="connsiteX44" fmla="*/ 1804988 w 5929313"/>
              <a:gd name="connsiteY44" fmla="*/ 728663 h 2070805"/>
              <a:gd name="connsiteX45" fmla="*/ 1814513 w 5929313"/>
              <a:gd name="connsiteY45" fmla="*/ 666750 h 2070805"/>
              <a:gd name="connsiteX46" fmla="*/ 2057400 w 5929313"/>
              <a:gd name="connsiteY46" fmla="*/ 666750 h 2070805"/>
              <a:gd name="connsiteX47" fmla="*/ 2057400 w 5929313"/>
              <a:gd name="connsiteY47" fmla="*/ 666750 h 2070805"/>
              <a:gd name="connsiteX48" fmla="*/ 2176463 w 5929313"/>
              <a:gd name="connsiteY48" fmla="*/ 628650 h 2070805"/>
              <a:gd name="connsiteX49" fmla="*/ 2185988 w 5929313"/>
              <a:gd name="connsiteY49" fmla="*/ 576263 h 2070805"/>
              <a:gd name="connsiteX50" fmla="*/ 2286000 w 5929313"/>
              <a:gd name="connsiteY50" fmla="*/ 571500 h 2070805"/>
              <a:gd name="connsiteX51" fmla="*/ 2281238 w 5929313"/>
              <a:gd name="connsiteY51" fmla="*/ 523875 h 2070805"/>
              <a:gd name="connsiteX52" fmla="*/ 2738438 w 5929313"/>
              <a:gd name="connsiteY52" fmla="*/ 523875 h 2070805"/>
              <a:gd name="connsiteX53" fmla="*/ 2747963 w 5929313"/>
              <a:gd name="connsiteY53" fmla="*/ 476250 h 2070805"/>
              <a:gd name="connsiteX54" fmla="*/ 2776538 w 5929313"/>
              <a:gd name="connsiteY54" fmla="*/ 471488 h 2070805"/>
              <a:gd name="connsiteX55" fmla="*/ 2795588 w 5929313"/>
              <a:gd name="connsiteY55" fmla="*/ 433388 h 2070805"/>
              <a:gd name="connsiteX56" fmla="*/ 2809875 w 5929313"/>
              <a:gd name="connsiteY56" fmla="*/ 409575 h 2070805"/>
              <a:gd name="connsiteX57" fmla="*/ 2819400 w 5929313"/>
              <a:gd name="connsiteY57" fmla="*/ 357188 h 2070805"/>
              <a:gd name="connsiteX58" fmla="*/ 2928938 w 5929313"/>
              <a:gd name="connsiteY58" fmla="*/ 357188 h 2070805"/>
              <a:gd name="connsiteX59" fmla="*/ 2933700 w 5929313"/>
              <a:gd name="connsiteY59" fmla="*/ 323850 h 2070805"/>
              <a:gd name="connsiteX60" fmla="*/ 3043238 w 5929313"/>
              <a:gd name="connsiteY60" fmla="*/ 319088 h 2070805"/>
              <a:gd name="connsiteX61" fmla="*/ 3048000 w 5929313"/>
              <a:gd name="connsiteY61" fmla="*/ 271463 h 2070805"/>
              <a:gd name="connsiteX62" fmla="*/ 3243263 w 5929313"/>
              <a:gd name="connsiteY62" fmla="*/ 261938 h 2070805"/>
              <a:gd name="connsiteX63" fmla="*/ 3243263 w 5929313"/>
              <a:gd name="connsiteY63" fmla="*/ 233363 h 2070805"/>
              <a:gd name="connsiteX64" fmla="*/ 3295650 w 5929313"/>
              <a:gd name="connsiteY64" fmla="*/ 219075 h 2070805"/>
              <a:gd name="connsiteX65" fmla="*/ 3305175 w 5929313"/>
              <a:gd name="connsiteY65" fmla="*/ 176213 h 2070805"/>
              <a:gd name="connsiteX66" fmla="*/ 3424238 w 5929313"/>
              <a:gd name="connsiteY66" fmla="*/ 171450 h 2070805"/>
              <a:gd name="connsiteX67" fmla="*/ 3438525 w 5929313"/>
              <a:gd name="connsiteY67" fmla="*/ 119063 h 2070805"/>
              <a:gd name="connsiteX68" fmla="*/ 3833813 w 5929313"/>
              <a:gd name="connsiteY68" fmla="*/ 100013 h 2070805"/>
              <a:gd name="connsiteX69" fmla="*/ 3890963 w 5929313"/>
              <a:gd name="connsiteY69" fmla="*/ 76200 h 2070805"/>
              <a:gd name="connsiteX70" fmla="*/ 3900488 w 5929313"/>
              <a:gd name="connsiteY70" fmla="*/ 28575 h 2070805"/>
              <a:gd name="connsiteX71" fmla="*/ 4452938 w 5929313"/>
              <a:gd name="connsiteY71" fmla="*/ 0 h 2070805"/>
              <a:gd name="connsiteX72" fmla="*/ 5929313 w 5929313"/>
              <a:gd name="connsiteY72" fmla="*/ 4763 h 2070805"/>
              <a:gd name="connsiteX0" fmla="*/ 0 w 5929313"/>
              <a:gd name="connsiteY0" fmla="*/ 2066925 h 2070805"/>
              <a:gd name="connsiteX1" fmla="*/ 0 w 5929313"/>
              <a:gd name="connsiteY1" fmla="*/ 2066925 h 2070805"/>
              <a:gd name="connsiteX2" fmla="*/ 30956 w 5929313"/>
              <a:gd name="connsiteY2" fmla="*/ 2066925 h 2070805"/>
              <a:gd name="connsiteX3" fmla="*/ 21432 w 5929313"/>
              <a:gd name="connsiteY3" fmla="*/ 1988344 h 2070805"/>
              <a:gd name="connsiteX4" fmla="*/ 66675 w 5929313"/>
              <a:gd name="connsiteY4" fmla="*/ 1995488 h 2070805"/>
              <a:gd name="connsiteX5" fmla="*/ 57151 w 5929313"/>
              <a:gd name="connsiteY5" fmla="*/ 1926431 h 2070805"/>
              <a:gd name="connsiteX6" fmla="*/ 176213 w 5929313"/>
              <a:gd name="connsiteY6" fmla="*/ 1938338 h 2070805"/>
              <a:gd name="connsiteX7" fmla="*/ 178594 w 5929313"/>
              <a:gd name="connsiteY7" fmla="*/ 1871663 h 2070805"/>
              <a:gd name="connsiteX8" fmla="*/ 242888 w 5929313"/>
              <a:gd name="connsiteY8" fmla="*/ 1881188 h 2070805"/>
              <a:gd name="connsiteX9" fmla="*/ 230981 w 5929313"/>
              <a:gd name="connsiteY9" fmla="*/ 1793081 h 2070805"/>
              <a:gd name="connsiteX10" fmla="*/ 252413 w 5929313"/>
              <a:gd name="connsiteY10" fmla="*/ 1778794 h 2070805"/>
              <a:gd name="connsiteX11" fmla="*/ 259557 w 5929313"/>
              <a:gd name="connsiteY11" fmla="*/ 1681163 h 2070805"/>
              <a:gd name="connsiteX12" fmla="*/ 323850 w 5929313"/>
              <a:gd name="connsiteY12" fmla="*/ 1690688 h 2070805"/>
              <a:gd name="connsiteX13" fmla="*/ 328613 w 5929313"/>
              <a:gd name="connsiteY13" fmla="*/ 1624013 h 2070805"/>
              <a:gd name="connsiteX14" fmla="*/ 371475 w 5929313"/>
              <a:gd name="connsiteY14" fmla="*/ 1628775 h 2070805"/>
              <a:gd name="connsiteX15" fmla="*/ 366713 w 5929313"/>
              <a:gd name="connsiteY15" fmla="*/ 1500188 h 2070805"/>
              <a:gd name="connsiteX16" fmla="*/ 390525 w 5929313"/>
              <a:gd name="connsiteY16" fmla="*/ 1500188 h 2070805"/>
              <a:gd name="connsiteX17" fmla="*/ 395288 w 5929313"/>
              <a:gd name="connsiteY17" fmla="*/ 1428750 h 2070805"/>
              <a:gd name="connsiteX18" fmla="*/ 485775 w 5929313"/>
              <a:gd name="connsiteY18" fmla="*/ 1433513 h 2070805"/>
              <a:gd name="connsiteX19" fmla="*/ 485775 w 5929313"/>
              <a:gd name="connsiteY19" fmla="*/ 1378744 h 2070805"/>
              <a:gd name="connsiteX20" fmla="*/ 538163 w 5929313"/>
              <a:gd name="connsiteY20" fmla="*/ 1385888 h 2070805"/>
              <a:gd name="connsiteX21" fmla="*/ 531019 w 5929313"/>
              <a:gd name="connsiteY21" fmla="*/ 1331119 h 2070805"/>
              <a:gd name="connsiteX22" fmla="*/ 614363 w 5929313"/>
              <a:gd name="connsiteY22" fmla="*/ 1338263 h 2070805"/>
              <a:gd name="connsiteX23" fmla="*/ 619125 w 5929313"/>
              <a:gd name="connsiteY23" fmla="*/ 1266825 h 2070805"/>
              <a:gd name="connsiteX24" fmla="*/ 733425 w 5929313"/>
              <a:gd name="connsiteY24" fmla="*/ 1266825 h 2070805"/>
              <a:gd name="connsiteX25" fmla="*/ 731044 w 5929313"/>
              <a:gd name="connsiteY25" fmla="*/ 1226343 h 2070805"/>
              <a:gd name="connsiteX26" fmla="*/ 804862 w 5929313"/>
              <a:gd name="connsiteY26" fmla="*/ 1235868 h 2070805"/>
              <a:gd name="connsiteX27" fmla="*/ 795338 w 5929313"/>
              <a:gd name="connsiteY27" fmla="*/ 1176338 h 2070805"/>
              <a:gd name="connsiteX28" fmla="*/ 828675 w 5929313"/>
              <a:gd name="connsiteY28" fmla="*/ 1181100 h 2070805"/>
              <a:gd name="connsiteX29" fmla="*/ 826294 w 5929313"/>
              <a:gd name="connsiteY29" fmla="*/ 1123950 h 2070805"/>
              <a:gd name="connsiteX30" fmla="*/ 976312 w 5929313"/>
              <a:gd name="connsiteY30" fmla="*/ 1128712 h 2070805"/>
              <a:gd name="connsiteX31" fmla="*/ 985838 w 5929313"/>
              <a:gd name="connsiteY31" fmla="*/ 1073944 h 2070805"/>
              <a:gd name="connsiteX32" fmla="*/ 1143000 w 5929313"/>
              <a:gd name="connsiteY32" fmla="*/ 1076325 h 2070805"/>
              <a:gd name="connsiteX33" fmla="*/ 1147763 w 5929313"/>
              <a:gd name="connsiteY33" fmla="*/ 1028700 h 2070805"/>
              <a:gd name="connsiteX34" fmla="*/ 1176338 w 5929313"/>
              <a:gd name="connsiteY34" fmla="*/ 1028700 h 2070805"/>
              <a:gd name="connsiteX35" fmla="*/ 1185862 w 5929313"/>
              <a:gd name="connsiteY35" fmla="*/ 969169 h 2070805"/>
              <a:gd name="connsiteX36" fmla="*/ 1554956 w 5929313"/>
              <a:gd name="connsiteY36" fmla="*/ 971550 h 2070805"/>
              <a:gd name="connsiteX37" fmla="*/ 1550194 w 5929313"/>
              <a:gd name="connsiteY37" fmla="*/ 871537 h 2070805"/>
              <a:gd name="connsiteX38" fmla="*/ 1604963 w 5929313"/>
              <a:gd name="connsiteY38" fmla="*/ 885825 h 2070805"/>
              <a:gd name="connsiteX39" fmla="*/ 1590675 w 5929313"/>
              <a:gd name="connsiteY39" fmla="*/ 831056 h 2070805"/>
              <a:gd name="connsiteX40" fmla="*/ 1624013 w 5929313"/>
              <a:gd name="connsiteY40" fmla="*/ 828675 h 2070805"/>
              <a:gd name="connsiteX41" fmla="*/ 1628775 w 5929313"/>
              <a:gd name="connsiteY41" fmla="*/ 785813 h 2070805"/>
              <a:gd name="connsiteX42" fmla="*/ 1733550 w 5929313"/>
              <a:gd name="connsiteY42" fmla="*/ 781050 h 2070805"/>
              <a:gd name="connsiteX43" fmla="*/ 1747838 w 5929313"/>
              <a:gd name="connsiteY43" fmla="*/ 738188 h 2070805"/>
              <a:gd name="connsiteX44" fmla="*/ 1804988 w 5929313"/>
              <a:gd name="connsiteY44" fmla="*/ 728663 h 2070805"/>
              <a:gd name="connsiteX45" fmla="*/ 1814513 w 5929313"/>
              <a:gd name="connsiteY45" fmla="*/ 666750 h 2070805"/>
              <a:gd name="connsiteX46" fmla="*/ 2057400 w 5929313"/>
              <a:gd name="connsiteY46" fmla="*/ 666750 h 2070805"/>
              <a:gd name="connsiteX47" fmla="*/ 2057400 w 5929313"/>
              <a:gd name="connsiteY47" fmla="*/ 666750 h 2070805"/>
              <a:gd name="connsiteX48" fmla="*/ 2176463 w 5929313"/>
              <a:gd name="connsiteY48" fmla="*/ 628650 h 2070805"/>
              <a:gd name="connsiteX49" fmla="*/ 2185988 w 5929313"/>
              <a:gd name="connsiteY49" fmla="*/ 576263 h 2070805"/>
              <a:gd name="connsiteX50" fmla="*/ 2286000 w 5929313"/>
              <a:gd name="connsiteY50" fmla="*/ 571500 h 2070805"/>
              <a:gd name="connsiteX51" fmla="*/ 2281238 w 5929313"/>
              <a:gd name="connsiteY51" fmla="*/ 523875 h 2070805"/>
              <a:gd name="connsiteX52" fmla="*/ 2738438 w 5929313"/>
              <a:gd name="connsiteY52" fmla="*/ 523875 h 2070805"/>
              <a:gd name="connsiteX53" fmla="*/ 2747963 w 5929313"/>
              <a:gd name="connsiteY53" fmla="*/ 476250 h 2070805"/>
              <a:gd name="connsiteX54" fmla="*/ 2776538 w 5929313"/>
              <a:gd name="connsiteY54" fmla="*/ 471488 h 2070805"/>
              <a:gd name="connsiteX55" fmla="*/ 2795588 w 5929313"/>
              <a:gd name="connsiteY55" fmla="*/ 433388 h 2070805"/>
              <a:gd name="connsiteX56" fmla="*/ 2809875 w 5929313"/>
              <a:gd name="connsiteY56" fmla="*/ 409575 h 2070805"/>
              <a:gd name="connsiteX57" fmla="*/ 2819400 w 5929313"/>
              <a:gd name="connsiteY57" fmla="*/ 357188 h 2070805"/>
              <a:gd name="connsiteX58" fmla="*/ 2928938 w 5929313"/>
              <a:gd name="connsiteY58" fmla="*/ 357188 h 2070805"/>
              <a:gd name="connsiteX59" fmla="*/ 2933700 w 5929313"/>
              <a:gd name="connsiteY59" fmla="*/ 323850 h 2070805"/>
              <a:gd name="connsiteX60" fmla="*/ 3043238 w 5929313"/>
              <a:gd name="connsiteY60" fmla="*/ 319088 h 2070805"/>
              <a:gd name="connsiteX61" fmla="*/ 3048000 w 5929313"/>
              <a:gd name="connsiteY61" fmla="*/ 271463 h 2070805"/>
              <a:gd name="connsiteX62" fmla="*/ 3243263 w 5929313"/>
              <a:gd name="connsiteY62" fmla="*/ 261938 h 2070805"/>
              <a:gd name="connsiteX63" fmla="*/ 3243263 w 5929313"/>
              <a:gd name="connsiteY63" fmla="*/ 233363 h 2070805"/>
              <a:gd name="connsiteX64" fmla="*/ 3295650 w 5929313"/>
              <a:gd name="connsiteY64" fmla="*/ 219075 h 2070805"/>
              <a:gd name="connsiteX65" fmla="*/ 3305175 w 5929313"/>
              <a:gd name="connsiteY65" fmla="*/ 176213 h 2070805"/>
              <a:gd name="connsiteX66" fmla="*/ 3424238 w 5929313"/>
              <a:gd name="connsiteY66" fmla="*/ 171450 h 2070805"/>
              <a:gd name="connsiteX67" fmla="*/ 3438525 w 5929313"/>
              <a:gd name="connsiteY67" fmla="*/ 119063 h 2070805"/>
              <a:gd name="connsiteX68" fmla="*/ 3833813 w 5929313"/>
              <a:gd name="connsiteY68" fmla="*/ 100013 h 2070805"/>
              <a:gd name="connsiteX69" fmla="*/ 3890963 w 5929313"/>
              <a:gd name="connsiteY69" fmla="*/ 76200 h 2070805"/>
              <a:gd name="connsiteX70" fmla="*/ 3900488 w 5929313"/>
              <a:gd name="connsiteY70" fmla="*/ 28575 h 2070805"/>
              <a:gd name="connsiteX71" fmla="*/ 4452938 w 5929313"/>
              <a:gd name="connsiteY71" fmla="*/ 0 h 2070805"/>
              <a:gd name="connsiteX72" fmla="*/ 5929313 w 5929313"/>
              <a:gd name="connsiteY72" fmla="*/ 4763 h 2070805"/>
              <a:gd name="connsiteX0" fmla="*/ 0 w 5929313"/>
              <a:gd name="connsiteY0" fmla="*/ 2066925 h 2070805"/>
              <a:gd name="connsiteX1" fmla="*/ 0 w 5929313"/>
              <a:gd name="connsiteY1" fmla="*/ 2066925 h 2070805"/>
              <a:gd name="connsiteX2" fmla="*/ 30956 w 5929313"/>
              <a:gd name="connsiteY2" fmla="*/ 2066925 h 2070805"/>
              <a:gd name="connsiteX3" fmla="*/ 21432 w 5929313"/>
              <a:gd name="connsiteY3" fmla="*/ 1988344 h 2070805"/>
              <a:gd name="connsiteX4" fmla="*/ 66675 w 5929313"/>
              <a:gd name="connsiteY4" fmla="*/ 1995488 h 2070805"/>
              <a:gd name="connsiteX5" fmla="*/ 57151 w 5929313"/>
              <a:gd name="connsiteY5" fmla="*/ 1926431 h 2070805"/>
              <a:gd name="connsiteX6" fmla="*/ 176213 w 5929313"/>
              <a:gd name="connsiteY6" fmla="*/ 1938338 h 2070805"/>
              <a:gd name="connsiteX7" fmla="*/ 178594 w 5929313"/>
              <a:gd name="connsiteY7" fmla="*/ 1871663 h 2070805"/>
              <a:gd name="connsiteX8" fmla="*/ 242888 w 5929313"/>
              <a:gd name="connsiteY8" fmla="*/ 1881188 h 2070805"/>
              <a:gd name="connsiteX9" fmla="*/ 230981 w 5929313"/>
              <a:gd name="connsiteY9" fmla="*/ 1793081 h 2070805"/>
              <a:gd name="connsiteX10" fmla="*/ 252413 w 5929313"/>
              <a:gd name="connsiteY10" fmla="*/ 1778794 h 2070805"/>
              <a:gd name="connsiteX11" fmla="*/ 259557 w 5929313"/>
              <a:gd name="connsiteY11" fmla="*/ 1681163 h 2070805"/>
              <a:gd name="connsiteX12" fmla="*/ 323850 w 5929313"/>
              <a:gd name="connsiteY12" fmla="*/ 1690688 h 2070805"/>
              <a:gd name="connsiteX13" fmla="*/ 328613 w 5929313"/>
              <a:gd name="connsiteY13" fmla="*/ 1624013 h 2070805"/>
              <a:gd name="connsiteX14" fmla="*/ 371475 w 5929313"/>
              <a:gd name="connsiteY14" fmla="*/ 1628775 h 2070805"/>
              <a:gd name="connsiteX15" fmla="*/ 366713 w 5929313"/>
              <a:gd name="connsiteY15" fmla="*/ 1500188 h 2070805"/>
              <a:gd name="connsiteX16" fmla="*/ 390525 w 5929313"/>
              <a:gd name="connsiteY16" fmla="*/ 1500188 h 2070805"/>
              <a:gd name="connsiteX17" fmla="*/ 395288 w 5929313"/>
              <a:gd name="connsiteY17" fmla="*/ 1428750 h 2070805"/>
              <a:gd name="connsiteX18" fmla="*/ 485775 w 5929313"/>
              <a:gd name="connsiteY18" fmla="*/ 1433513 h 2070805"/>
              <a:gd name="connsiteX19" fmla="*/ 485775 w 5929313"/>
              <a:gd name="connsiteY19" fmla="*/ 1378744 h 2070805"/>
              <a:gd name="connsiteX20" fmla="*/ 538163 w 5929313"/>
              <a:gd name="connsiteY20" fmla="*/ 1385888 h 2070805"/>
              <a:gd name="connsiteX21" fmla="*/ 531019 w 5929313"/>
              <a:gd name="connsiteY21" fmla="*/ 1331119 h 2070805"/>
              <a:gd name="connsiteX22" fmla="*/ 614363 w 5929313"/>
              <a:gd name="connsiteY22" fmla="*/ 1338263 h 2070805"/>
              <a:gd name="connsiteX23" fmla="*/ 619125 w 5929313"/>
              <a:gd name="connsiteY23" fmla="*/ 1266825 h 2070805"/>
              <a:gd name="connsiteX24" fmla="*/ 733425 w 5929313"/>
              <a:gd name="connsiteY24" fmla="*/ 1266825 h 2070805"/>
              <a:gd name="connsiteX25" fmla="*/ 731044 w 5929313"/>
              <a:gd name="connsiteY25" fmla="*/ 1226343 h 2070805"/>
              <a:gd name="connsiteX26" fmla="*/ 804862 w 5929313"/>
              <a:gd name="connsiteY26" fmla="*/ 1235868 h 2070805"/>
              <a:gd name="connsiteX27" fmla="*/ 795338 w 5929313"/>
              <a:gd name="connsiteY27" fmla="*/ 1176338 h 2070805"/>
              <a:gd name="connsiteX28" fmla="*/ 828675 w 5929313"/>
              <a:gd name="connsiteY28" fmla="*/ 1181100 h 2070805"/>
              <a:gd name="connsiteX29" fmla="*/ 826294 w 5929313"/>
              <a:gd name="connsiteY29" fmla="*/ 1123950 h 2070805"/>
              <a:gd name="connsiteX30" fmla="*/ 976312 w 5929313"/>
              <a:gd name="connsiteY30" fmla="*/ 1128712 h 2070805"/>
              <a:gd name="connsiteX31" fmla="*/ 985838 w 5929313"/>
              <a:gd name="connsiteY31" fmla="*/ 1073944 h 2070805"/>
              <a:gd name="connsiteX32" fmla="*/ 1143000 w 5929313"/>
              <a:gd name="connsiteY32" fmla="*/ 1076325 h 2070805"/>
              <a:gd name="connsiteX33" fmla="*/ 1147763 w 5929313"/>
              <a:gd name="connsiteY33" fmla="*/ 1028700 h 2070805"/>
              <a:gd name="connsiteX34" fmla="*/ 1176338 w 5929313"/>
              <a:gd name="connsiteY34" fmla="*/ 1028700 h 2070805"/>
              <a:gd name="connsiteX35" fmla="*/ 1185862 w 5929313"/>
              <a:gd name="connsiteY35" fmla="*/ 969169 h 2070805"/>
              <a:gd name="connsiteX36" fmla="*/ 1554956 w 5929313"/>
              <a:gd name="connsiteY36" fmla="*/ 971550 h 2070805"/>
              <a:gd name="connsiteX37" fmla="*/ 1550194 w 5929313"/>
              <a:gd name="connsiteY37" fmla="*/ 871537 h 2070805"/>
              <a:gd name="connsiteX38" fmla="*/ 1590676 w 5929313"/>
              <a:gd name="connsiteY38" fmla="*/ 878681 h 2070805"/>
              <a:gd name="connsiteX39" fmla="*/ 1590675 w 5929313"/>
              <a:gd name="connsiteY39" fmla="*/ 831056 h 2070805"/>
              <a:gd name="connsiteX40" fmla="*/ 1624013 w 5929313"/>
              <a:gd name="connsiteY40" fmla="*/ 828675 h 2070805"/>
              <a:gd name="connsiteX41" fmla="*/ 1628775 w 5929313"/>
              <a:gd name="connsiteY41" fmla="*/ 785813 h 2070805"/>
              <a:gd name="connsiteX42" fmla="*/ 1733550 w 5929313"/>
              <a:gd name="connsiteY42" fmla="*/ 781050 h 2070805"/>
              <a:gd name="connsiteX43" fmla="*/ 1747838 w 5929313"/>
              <a:gd name="connsiteY43" fmla="*/ 738188 h 2070805"/>
              <a:gd name="connsiteX44" fmla="*/ 1804988 w 5929313"/>
              <a:gd name="connsiteY44" fmla="*/ 728663 h 2070805"/>
              <a:gd name="connsiteX45" fmla="*/ 1814513 w 5929313"/>
              <a:gd name="connsiteY45" fmla="*/ 666750 h 2070805"/>
              <a:gd name="connsiteX46" fmla="*/ 2057400 w 5929313"/>
              <a:gd name="connsiteY46" fmla="*/ 666750 h 2070805"/>
              <a:gd name="connsiteX47" fmla="*/ 2057400 w 5929313"/>
              <a:gd name="connsiteY47" fmla="*/ 666750 h 2070805"/>
              <a:gd name="connsiteX48" fmla="*/ 2176463 w 5929313"/>
              <a:gd name="connsiteY48" fmla="*/ 628650 h 2070805"/>
              <a:gd name="connsiteX49" fmla="*/ 2185988 w 5929313"/>
              <a:gd name="connsiteY49" fmla="*/ 576263 h 2070805"/>
              <a:gd name="connsiteX50" fmla="*/ 2286000 w 5929313"/>
              <a:gd name="connsiteY50" fmla="*/ 571500 h 2070805"/>
              <a:gd name="connsiteX51" fmla="*/ 2281238 w 5929313"/>
              <a:gd name="connsiteY51" fmla="*/ 523875 h 2070805"/>
              <a:gd name="connsiteX52" fmla="*/ 2738438 w 5929313"/>
              <a:gd name="connsiteY52" fmla="*/ 523875 h 2070805"/>
              <a:gd name="connsiteX53" fmla="*/ 2747963 w 5929313"/>
              <a:gd name="connsiteY53" fmla="*/ 476250 h 2070805"/>
              <a:gd name="connsiteX54" fmla="*/ 2776538 w 5929313"/>
              <a:gd name="connsiteY54" fmla="*/ 471488 h 2070805"/>
              <a:gd name="connsiteX55" fmla="*/ 2795588 w 5929313"/>
              <a:gd name="connsiteY55" fmla="*/ 433388 h 2070805"/>
              <a:gd name="connsiteX56" fmla="*/ 2809875 w 5929313"/>
              <a:gd name="connsiteY56" fmla="*/ 409575 h 2070805"/>
              <a:gd name="connsiteX57" fmla="*/ 2819400 w 5929313"/>
              <a:gd name="connsiteY57" fmla="*/ 357188 h 2070805"/>
              <a:gd name="connsiteX58" fmla="*/ 2928938 w 5929313"/>
              <a:gd name="connsiteY58" fmla="*/ 357188 h 2070805"/>
              <a:gd name="connsiteX59" fmla="*/ 2933700 w 5929313"/>
              <a:gd name="connsiteY59" fmla="*/ 323850 h 2070805"/>
              <a:gd name="connsiteX60" fmla="*/ 3043238 w 5929313"/>
              <a:gd name="connsiteY60" fmla="*/ 319088 h 2070805"/>
              <a:gd name="connsiteX61" fmla="*/ 3048000 w 5929313"/>
              <a:gd name="connsiteY61" fmla="*/ 271463 h 2070805"/>
              <a:gd name="connsiteX62" fmla="*/ 3243263 w 5929313"/>
              <a:gd name="connsiteY62" fmla="*/ 261938 h 2070805"/>
              <a:gd name="connsiteX63" fmla="*/ 3243263 w 5929313"/>
              <a:gd name="connsiteY63" fmla="*/ 233363 h 2070805"/>
              <a:gd name="connsiteX64" fmla="*/ 3295650 w 5929313"/>
              <a:gd name="connsiteY64" fmla="*/ 219075 h 2070805"/>
              <a:gd name="connsiteX65" fmla="*/ 3305175 w 5929313"/>
              <a:gd name="connsiteY65" fmla="*/ 176213 h 2070805"/>
              <a:gd name="connsiteX66" fmla="*/ 3424238 w 5929313"/>
              <a:gd name="connsiteY66" fmla="*/ 171450 h 2070805"/>
              <a:gd name="connsiteX67" fmla="*/ 3438525 w 5929313"/>
              <a:gd name="connsiteY67" fmla="*/ 119063 h 2070805"/>
              <a:gd name="connsiteX68" fmla="*/ 3833813 w 5929313"/>
              <a:gd name="connsiteY68" fmla="*/ 100013 h 2070805"/>
              <a:gd name="connsiteX69" fmla="*/ 3890963 w 5929313"/>
              <a:gd name="connsiteY69" fmla="*/ 76200 h 2070805"/>
              <a:gd name="connsiteX70" fmla="*/ 3900488 w 5929313"/>
              <a:gd name="connsiteY70" fmla="*/ 28575 h 2070805"/>
              <a:gd name="connsiteX71" fmla="*/ 4452938 w 5929313"/>
              <a:gd name="connsiteY71" fmla="*/ 0 h 2070805"/>
              <a:gd name="connsiteX72" fmla="*/ 5929313 w 5929313"/>
              <a:gd name="connsiteY72" fmla="*/ 4763 h 2070805"/>
              <a:gd name="connsiteX0" fmla="*/ 0 w 5929313"/>
              <a:gd name="connsiteY0" fmla="*/ 2066925 h 2070805"/>
              <a:gd name="connsiteX1" fmla="*/ 0 w 5929313"/>
              <a:gd name="connsiteY1" fmla="*/ 2066925 h 2070805"/>
              <a:gd name="connsiteX2" fmla="*/ 30956 w 5929313"/>
              <a:gd name="connsiteY2" fmla="*/ 2066925 h 2070805"/>
              <a:gd name="connsiteX3" fmla="*/ 21432 w 5929313"/>
              <a:gd name="connsiteY3" fmla="*/ 1988344 h 2070805"/>
              <a:gd name="connsiteX4" fmla="*/ 66675 w 5929313"/>
              <a:gd name="connsiteY4" fmla="*/ 1995488 h 2070805"/>
              <a:gd name="connsiteX5" fmla="*/ 57151 w 5929313"/>
              <a:gd name="connsiteY5" fmla="*/ 1926431 h 2070805"/>
              <a:gd name="connsiteX6" fmla="*/ 176213 w 5929313"/>
              <a:gd name="connsiteY6" fmla="*/ 1938338 h 2070805"/>
              <a:gd name="connsiteX7" fmla="*/ 178594 w 5929313"/>
              <a:gd name="connsiteY7" fmla="*/ 1871663 h 2070805"/>
              <a:gd name="connsiteX8" fmla="*/ 242888 w 5929313"/>
              <a:gd name="connsiteY8" fmla="*/ 1881188 h 2070805"/>
              <a:gd name="connsiteX9" fmla="*/ 230981 w 5929313"/>
              <a:gd name="connsiteY9" fmla="*/ 1793081 h 2070805"/>
              <a:gd name="connsiteX10" fmla="*/ 252413 w 5929313"/>
              <a:gd name="connsiteY10" fmla="*/ 1778794 h 2070805"/>
              <a:gd name="connsiteX11" fmla="*/ 259557 w 5929313"/>
              <a:gd name="connsiteY11" fmla="*/ 1681163 h 2070805"/>
              <a:gd name="connsiteX12" fmla="*/ 323850 w 5929313"/>
              <a:gd name="connsiteY12" fmla="*/ 1690688 h 2070805"/>
              <a:gd name="connsiteX13" fmla="*/ 328613 w 5929313"/>
              <a:gd name="connsiteY13" fmla="*/ 1624013 h 2070805"/>
              <a:gd name="connsiteX14" fmla="*/ 371475 w 5929313"/>
              <a:gd name="connsiteY14" fmla="*/ 1628775 h 2070805"/>
              <a:gd name="connsiteX15" fmla="*/ 366713 w 5929313"/>
              <a:gd name="connsiteY15" fmla="*/ 1500188 h 2070805"/>
              <a:gd name="connsiteX16" fmla="*/ 390525 w 5929313"/>
              <a:gd name="connsiteY16" fmla="*/ 1500188 h 2070805"/>
              <a:gd name="connsiteX17" fmla="*/ 395288 w 5929313"/>
              <a:gd name="connsiteY17" fmla="*/ 1428750 h 2070805"/>
              <a:gd name="connsiteX18" fmla="*/ 485775 w 5929313"/>
              <a:gd name="connsiteY18" fmla="*/ 1433513 h 2070805"/>
              <a:gd name="connsiteX19" fmla="*/ 485775 w 5929313"/>
              <a:gd name="connsiteY19" fmla="*/ 1378744 h 2070805"/>
              <a:gd name="connsiteX20" fmla="*/ 538163 w 5929313"/>
              <a:gd name="connsiteY20" fmla="*/ 1385888 h 2070805"/>
              <a:gd name="connsiteX21" fmla="*/ 531019 w 5929313"/>
              <a:gd name="connsiteY21" fmla="*/ 1331119 h 2070805"/>
              <a:gd name="connsiteX22" fmla="*/ 614363 w 5929313"/>
              <a:gd name="connsiteY22" fmla="*/ 1338263 h 2070805"/>
              <a:gd name="connsiteX23" fmla="*/ 619125 w 5929313"/>
              <a:gd name="connsiteY23" fmla="*/ 1266825 h 2070805"/>
              <a:gd name="connsiteX24" fmla="*/ 733425 w 5929313"/>
              <a:gd name="connsiteY24" fmla="*/ 1266825 h 2070805"/>
              <a:gd name="connsiteX25" fmla="*/ 731044 w 5929313"/>
              <a:gd name="connsiteY25" fmla="*/ 1226343 h 2070805"/>
              <a:gd name="connsiteX26" fmla="*/ 804862 w 5929313"/>
              <a:gd name="connsiteY26" fmla="*/ 1235868 h 2070805"/>
              <a:gd name="connsiteX27" fmla="*/ 795338 w 5929313"/>
              <a:gd name="connsiteY27" fmla="*/ 1176338 h 2070805"/>
              <a:gd name="connsiteX28" fmla="*/ 828675 w 5929313"/>
              <a:gd name="connsiteY28" fmla="*/ 1181100 h 2070805"/>
              <a:gd name="connsiteX29" fmla="*/ 826294 w 5929313"/>
              <a:gd name="connsiteY29" fmla="*/ 1123950 h 2070805"/>
              <a:gd name="connsiteX30" fmla="*/ 976312 w 5929313"/>
              <a:gd name="connsiteY30" fmla="*/ 1128712 h 2070805"/>
              <a:gd name="connsiteX31" fmla="*/ 985838 w 5929313"/>
              <a:gd name="connsiteY31" fmla="*/ 1073944 h 2070805"/>
              <a:gd name="connsiteX32" fmla="*/ 1143000 w 5929313"/>
              <a:gd name="connsiteY32" fmla="*/ 1076325 h 2070805"/>
              <a:gd name="connsiteX33" fmla="*/ 1147763 w 5929313"/>
              <a:gd name="connsiteY33" fmla="*/ 1028700 h 2070805"/>
              <a:gd name="connsiteX34" fmla="*/ 1176338 w 5929313"/>
              <a:gd name="connsiteY34" fmla="*/ 1028700 h 2070805"/>
              <a:gd name="connsiteX35" fmla="*/ 1185862 w 5929313"/>
              <a:gd name="connsiteY35" fmla="*/ 969169 h 2070805"/>
              <a:gd name="connsiteX36" fmla="*/ 1554956 w 5929313"/>
              <a:gd name="connsiteY36" fmla="*/ 971550 h 2070805"/>
              <a:gd name="connsiteX37" fmla="*/ 1550194 w 5929313"/>
              <a:gd name="connsiteY37" fmla="*/ 871537 h 2070805"/>
              <a:gd name="connsiteX38" fmla="*/ 1590676 w 5929313"/>
              <a:gd name="connsiteY38" fmla="*/ 878681 h 2070805"/>
              <a:gd name="connsiteX39" fmla="*/ 1590675 w 5929313"/>
              <a:gd name="connsiteY39" fmla="*/ 831056 h 2070805"/>
              <a:gd name="connsiteX40" fmla="*/ 1624013 w 5929313"/>
              <a:gd name="connsiteY40" fmla="*/ 828675 h 2070805"/>
              <a:gd name="connsiteX41" fmla="*/ 1631156 w 5929313"/>
              <a:gd name="connsiteY41" fmla="*/ 776288 h 2070805"/>
              <a:gd name="connsiteX42" fmla="*/ 1733550 w 5929313"/>
              <a:gd name="connsiteY42" fmla="*/ 781050 h 2070805"/>
              <a:gd name="connsiteX43" fmla="*/ 1747838 w 5929313"/>
              <a:gd name="connsiteY43" fmla="*/ 738188 h 2070805"/>
              <a:gd name="connsiteX44" fmla="*/ 1804988 w 5929313"/>
              <a:gd name="connsiteY44" fmla="*/ 728663 h 2070805"/>
              <a:gd name="connsiteX45" fmla="*/ 1814513 w 5929313"/>
              <a:gd name="connsiteY45" fmla="*/ 666750 h 2070805"/>
              <a:gd name="connsiteX46" fmla="*/ 2057400 w 5929313"/>
              <a:gd name="connsiteY46" fmla="*/ 666750 h 2070805"/>
              <a:gd name="connsiteX47" fmla="*/ 2057400 w 5929313"/>
              <a:gd name="connsiteY47" fmla="*/ 666750 h 2070805"/>
              <a:gd name="connsiteX48" fmla="*/ 2176463 w 5929313"/>
              <a:gd name="connsiteY48" fmla="*/ 628650 h 2070805"/>
              <a:gd name="connsiteX49" fmla="*/ 2185988 w 5929313"/>
              <a:gd name="connsiteY49" fmla="*/ 576263 h 2070805"/>
              <a:gd name="connsiteX50" fmla="*/ 2286000 w 5929313"/>
              <a:gd name="connsiteY50" fmla="*/ 571500 h 2070805"/>
              <a:gd name="connsiteX51" fmla="*/ 2281238 w 5929313"/>
              <a:gd name="connsiteY51" fmla="*/ 523875 h 2070805"/>
              <a:gd name="connsiteX52" fmla="*/ 2738438 w 5929313"/>
              <a:gd name="connsiteY52" fmla="*/ 523875 h 2070805"/>
              <a:gd name="connsiteX53" fmla="*/ 2747963 w 5929313"/>
              <a:gd name="connsiteY53" fmla="*/ 476250 h 2070805"/>
              <a:gd name="connsiteX54" fmla="*/ 2776538 w 5929313"/>
              <a:gd name="connsiteY54" fmla="*/ 471488 h 2070805"/>
              <a:gd name="connsiteX55" fmla="*/ 2795588 w 5929313"/>
              <a:gd name="connsiteY55" fmla="*/ 433388 h 2070805"/>
              <a:gd name="connsiteX56" fmla="*/ 2809875 w 5929313"/>
              <a:gd name="connsiteY56" fmla="*/ 409575 h 2070805"/>
              <a:gd name="connsiteX57" fmla="*/ 2819400 w 5929313"/>
              <a:gd name="connsiteY57" fmla="*/ 357188 h 2070805"/>
              <a:gd name="connsiteX58" fmla="*/ 2928938 w 5929313"/>
              <a:gd name="connsiteY58" fmla="*/ 357188 h 2070805"/>
              <a:gd name="connsiteX59" fmla="*/ 2933700 w 5929313"/>
              <a:gd name="connsiteY59" fmla="*/ 323850 h 2070805"/>
              <a:gd name="connsiteX60" fmla="*/ 3043238 w 5929313"/>
              <a:gd name="connsiteY60" fmla="*/ 319088 h 2070805"/>
              <a:gd name="connsiteX61" fmla="*/ 3048000 w 5929313"/>
              <a:gd name="connsiteY61" fmla="*/ 271463 h 2070805"/>
              <a:gd name="connsiteX62" fmla="*/ 3243263 w 5929313"/>
              <a:gd name="connsiteY62" fmla="*/ 261938 h 2070805"/>
              <a:gd name="connsiteX63" fmla="*/ 3243263 w 5929313"/>
              <a:gd name="connsiteY63" fmla="*/ 233363 h 2070805"/>
              <a:gd name="connsiteX64" fmla="*/ 3295650 w 5929313"/>
              <a:gd name="connsiteY64" fmla="*/ 219075 h 2070805"/>
              <a:gd name="connsiteX65" fmla="*/ 3305175 w 5929313"/>
              <a:gd name="connsiteY65" fmla="*/ 176213 h 2070805"/>
              <a:gd name="connsiteX66" fmla="*/ 3424238 w 5929313"/>
              <a:gd name="connsiteY66" fmla="*/ 171450 h 2070805"/>
              <a:gd name="connsiteX67" fmla="*/ 3438525 w 5929313"/>
              <a:gd name="connsiteY67" fmla="*/ 119063 h 2070805"/>
              <a:gd name="connsiteX68" fmla="*/ 3833813 w 5929313"/>
              <a:gd name="connsiteY68" fmla="*/ 100013 h 2070805"/>
              <a:gd name="connsiteX69" fmla="*/ 3890963 w 5929313"/>
              <a:gd name="connsiteY69" fmla="*/ 76200 h 2070805"/>
              <a:gd name="connsiteX70" fmla="*/ 3900488 w 5929313"/>
              <a:gd name="connsiteY70" fmla="*/ 28575 h 2070805"/>
              <a:gd name="connsiteX71" fmla="*/ 4452938 w 5929313"/>
              <a:gd name="connsiteY71" fmla="*/ 0 h 2070805"/>
              <a:gd name="connsiteX72" fmla="*/ 5929313 w 5929313"/>
              <a:gd name="connsiteY72" fmla="*/ 4763 h 2070805"/>
              <a:gd name="connsiteX0" fmla="*/ 0 w 5929313"/>
              <a:gd name="connsiteY0" fmla="*/ 2066925 h 2070805"/>
              <a:gd name="connsiteX1" fmla="*/ 0 w 5929313"/>
              <a:gd name="connsiteY1" fmla="*/ 2066925 h 2070805"/>
              <a:gd name="connsiteX2" fmla="*/ 30956 w 5929313"/>
              <a:gd name="connsiteY2" fmla="*/ 2066925 h 2070805"/>
              <a:gd name="connsiteX3" fmla="*/ 21432 w 5929313"/>
              <a:gd name="connsiteY3" fmla="*/ 1988344 h 2070805"/>
              <a:gd name="connsiteX4" fmla="*/ 66675 w 5929313"/>
              <a:gd name="connsiteY4" fmla="*/ 1995488 h 2070805"/>
              <a:gd name="connsiteX5" fmla="*/ 57151 w 5929313"/>
              <a:gd name="connsiteY5" fmla="*/ 1926431 h 2070805"/>
              <a:gd name="connsiteX6" fmla="*/ 176213 w 5929313"/>
              <a:gd name="connsiteY6" fmla="*/ 1938338 h 2070805"/>
              <a:gd name="connsiteX7" fmla="*/ 178594 w 5929313"/>
              <a:gd name="connsiteY7" fmla="*/ 1871663 h 2070805"/>
              <a:gd name="connsiteX8" fmla="*/ 242888 w 5929313"/>
              <a:gd name="connsiteY8" fmla="*/ 1881188 h 2070805"/>
              <a:gd name="connsiteX9" fmla="*/ 230981 w 5929313"/>
              <a:gd name="connsiteY9" fmla="*/ 1793081 h 2070805"/>
              <a:gd name="connsiteX10" fmla="*/ 252413 w 5929313"/>
              <a:gd name="connsiteY10" fmla="*/ 1778794 h 2070805"/>
              <a:gd name="connsiteX11" fmla="*/ 259557 w 5929313"/>
              <a:gd name="connsiteY11" fmla="*/ 1681163 h 2070805"/>
              <a:gd name="connsiteX12" fmla="*/ 323850 w 5929313"/>
              <a:gd name="connsiteY12" fmla="*/ 1690688 h 2070805"/>
              <a:gd name="connsiteX13" fmla="*/ 328613 w 5929313"/>
              <a:gd name="connsiteY13" fmla="*/ 1624013 h 2070805"/>
              <a:gd name="connsiteX14" fmla="*/ 371475 w 5929313"/>
              <a:gd name="connsiteY14" fmla="*/ 1628775 h 2070805"/>
              <a:gd name="connsiteX15" fmla="*/ 366713 w 5929313"/>
              <a:gd name="connsiteY15" fmla="*/ 1500188 h 2070805"/>
              <a:gd name="connsiteX16" fmla="*/ 390525 w 5929313"/>
              <a:gd name="connsiteY16" fmla="*/ 1500188 h 2070805"/>
              <a:gd name="connsiteX17" fmla="*/ 395288 w 5929313"/>
              <a:gd name="connsiteY17" fmla="*/ 1428750 h 2070805"/>
              <a:gd name="connsiteX18" fmla="*/ 485775 w 5929313"/>
              <a:gd name="connsiteY18" fmla="*/ 1433513 h 2070805"/>
              <a:gd name="connsiteX19" fmla="*/ 485775 w 5929313"/>
              <a:gd name="connsiteY19" fmla="*/ 1378744 h 2070805"/>
              <a:gd name="connsiteX20" fmla="*/ 538163 w 5929313"/>
              <a:gd name="connsiteY20" fmla="*/ 1385888 h 2070805"/>
              <a:gd name="connsiteX21" fmla="*/ 531019 w 5929313"/>
              <a:gd name="connsiteY21" fmla="*/ 1331119 h 2070805"/>
              <a:gd name="connsiteX22" fmla="*/ 614363 w 5929313"/>
              <a:gd name="connsiteY22" fmla="*/ 1338263 h 2070805"/>
              <a:gd name="connsiteX23" fmla="*/ 619125 w 5929313"/>
              <a:gd name="connsiteY23" fmla="*/ 1266825 h 2070805"/>
              <a:gd name="connsiteX24" fmla="*/ 733425 w 5929313"/>
              <a:gd name="connsiteY24" fmla="*/ 1266825 h 2070805"/>
              <a:gd name="connsiteX25" fmla="*/ 731044 w 5929313"/>
              <a:gd name="connsiteY25" fmla="*/ 1226343 h 2070805"/>
              <a:gd name="connsiteX26" fmla="*/ 804862 w 5929313"/>
              <a:gd name="connsiteY26" fmla="*/ 1235868 h 2070805"/>
              <a:gd name="connsiteX27" fmla="*/ 795338 w 5929313"/>
              <a:gd name="connsiteY27" fmla="*/ 1176338 h 2070805"/>
              <a:gd name="connsiteX28" fmla="*/ 828675 w 5929313"/>
              <a:gd name="connsiteY28" fmla="*/ 1181100 h 2070805"/>
              <a:gd name="connsiteX29" fmla="*/ 826294 w 5929313"/>
              <a:gd name="connsiteY29" fmla="*/ 1123950 h 2070805"/>
              <a:gd name="connsiteX30" fmla="*/ 976312 w 5929313"/>
              <a:gd name="connsiteY30" fmla="*/ 1128712 h 2070805"/>
              <a:gd name="connsiteX31" fmla="*/ 985838 w 5929313"/>
              <a:gd name="connsiteY31" fmla="*/ 1073944 h 2070805"/>
              <a:gd name="connsiteX32" fmla="*/ 1143000 w 5929313"/>
              <a:gd name="connsiteY32" fmla="*/ 1076325 h 2070805"/>
              <a:gd name="connsiteX33" fmla="*/ 1147763 w 5929313"/>
              <a:gd name="connsiteY33" fmla="*/ 1028700 h 2070805"/>
              <a:gd name="connsiteX34" fmla="*/ 1176338 w 5929313"/>
              <a:gd name="connsiteY34" fmla="*/ 1028700 h 2070805"/>
              <a:gd name="connsiteX35" fmla="*/ 1185862 w 5929313"/>
              <a:gd name="connsiteY35" fmla="*/ 969169 h 2070805"/>
              <a:gd name="connsiteX36" fmla="*/ 1554956 w 5929313"/>
              <a:gd name="connsiteY36" fmla="*/ 971550 h 2070805"/>
              <a:gd name="connsiteX37" fmla="*/ 1550194 w 5929313"/>
              <a:gd name="connsiteY37" fmla="*/ 871537 h 2070805"/>
              <a:gd name="connsiteX38" fmla="*/ 1590676 w 5929313"/>
              <a:gd name="connsiteY38" fmla="*/ 878681 h 2070805"/>
              <a:gd name="connsiteX39" fmla="*/ 1590675 w 5929313"/>
              <a:gd name="connsiteY39" fmla="*/ 831056 h 2070805"/>
              <a:gd name="connsiteX40" fmla="*/ 1624013 w 5929313"/>
              <a:gd name="connsiteY40" fmla="*/ 828675 h 2070805"/>
              <a:gd name="connsiteX41" fmla="*/ 1631156 w 5929313"/>
              <a:gd name="connsiteY41" fmla="*/ 776288 h 2070805"/>
              <a:gd name="connsiteX42" fmla="*/ 1733550 w 5929313"/>
              <a:gd name="connsiteY42" fmla="*/ 781050 h 2070805"/>
              <a:gd name="connsiteX43" fmla="*/ 1740694 w 5929313"/>
              <a:gd name="connsiteY43" fmla="*/ 719138 h 2070805"/>
              <a:gd name="connsiteX44" fmla="*/ 1804988 w 5929313"/>
              <a:gd name="connsiteY44" fmla="*/ 728663 h 2070805"/>
              <a:gd name="connsiteX45" fmla="*/ 1814513 w 5929313"/>
              <a:gd name="connsiteY45" fmla="*/ 666750 h 2070805"/>
              <a:gd name="connsiteX46" fmla="*/ 2057400 w 5929313"/>
              <a:gd name="connsiteY46" fmla="*/ 666750 h 2070805"/>
              <a:gd name="connsiteX47" fmla="*/ 2057400 w 5929313"/>
              <a:gd name="connsiteY47" fmla="*/ 666750 h 2070805"/>
              <a:gd name="connsiteX48" fmla="*/ 2176463 w 5929313"/>
              <a:gd name="connsiteY48" fmla="*/ 628650 h 2070805"/>
              <a:gd name="connsiteX49" fmla="*/ 2185988 w 5929313"/>
              <a:gd name="connsiteY49" fmla="*/ 576263 h 2070805"/>
              <a:gd name="connsiteX50" fmla="*/ 2286000 w 5929313"/>
              <a:gd name="connsiteY50" fmla="*/ 571500 h 2070805"/>
              <a:gd name="connsiteX51" fmla="*/ 2281238 w 5929313"/>
              <a:gd name="connsiteY51" fmla="*/ 523875 h 2070805"/>
              <a:gd name="connsiteX52" fmla="*/ 2738438 w 5929313"/>
              <a:gd name="connsiteY52" fmla="*/ 523875 h 2070805"/>
              <a:gd name="connsiteX53" fmla="*/ 2747963 w 5929313"/>
              <a:gd name="connsiteY53" fmla="*/ 476250 h 2070805"/>
              <a:gd name="connsiteX54" fmla="*/ 2776538 w 5929313"/>
              <a:gd name="connsiteY54" fmla="*/ 471488 h 2070805"/>
              <a:gd name="connsiteX55" fmla="*/ 2795588 w 5929313"/>
              <a:gd name="connsiteY55" fmla="*/ 433388 h 2070805"/>
              <a:gd name="connsiteX56" fmla="*/ 2809875 w 5929313"/>
              <a:gd name="connsiteY56" fmla="*/ 409575 h 2070805"/>
              <a:gd name="connsiteX57" fmla="*/ 2819400 w 5929313"/>
              <a:gd name="connsiteY57" fmla="*/ 357188 h 2070805"/>
              <a:gd name="connsiteX58" fmla="*/ 2928938 w 5929313"/>
              <a:gd name="connsiteY58" fmla="*/ 357188 h 2070805"/>
              <a:gd name="connsiteX59" fmla="*/ 2933700 w 5929313"/>
              <a:gd name="connsiteY59" fmla="*/ 323850 h 2070805"/>
              <a:gd name="connsiteX60" fmla="*/ 3043238 w 5929313"/>
              <a:gd name="connsiteY60" fmla="*/ 319088 h 2070805"/>
              <a:gd name="connsiteX61" fmla="*/ 3048000 w 5929313"/>
              <a:gd name="connsiteY61" fmla="*/ 271463 h 2070805"/>
              <a:gd name="connsiteX62" fmla="*/ 3243263 w 5929313"/>
              <a:gd name="connsiteY62" fmla="*/ 261938 h 2070805"/>
              <a:gd name="connsiteX63" fmla="*/ 3243263 w 5929313"/>
              <a:gd name="connsiteY63" fmla="*/ 233363 h 2070805"/>
              <a:gd name="connsiteX64" fmla="*/ 3295650 w 5929313"/>
              <a:gd name="connsiteY64" fmla="*/ 219075 h 2070805"/>
              <a:gd name="connsiteX65" fmla="*/ 3305175 w 5929313"/>
              <a:gd name="connsiteY65" fmla="*/ 176213 h 2070805"/>
              <a:gd name="connsiteX66" fmla="*/ 3424238 w 5929313"/>
              <a:gd name="connsiteY66" fmla="*/ 171450 h 2070805"/>
              <a:gd name="connsiteX67" fmla="*/ 3438525 w 5929313"/>
              <a:gd name="connsiteY67" fmla="*/ 119063 h 2070805"/>
              <a:gd name="connsiteX68" fmla="*/ 3833813 w 5929313"/>
              <a:gd name="connsiteY68" fmla="*/ 100013 h 2070805"/>
              <a:gd name="connsiteX69" fmla="*/ 3890963 w 5929313"/>
              <a:gd name="connsiteY69" fmla="*/ 76200 h 2070805"/>
              <a:gd name="connsiteX70" fmla="*/ 3900488 w 5929313"/>
              <a:gd name="connsiteY70" fmla="*/ 28575 h 2070805"/>
              <a:gd name="connsiteX71" fmla="*/ 4452938 w 5929313"/>
              <a:gd name="connsiteY71" fmla="*/ 0 h 2070805"/>
              <a:gd name="connsiteX72" fmla="*/ 5929313 w 5929313"/>
              <a:gd name="connsiteY72" fmla="*/ 4763 h 2070805"/>
              <a:gd name="connsiteX0" fmla="*/ 0 w 5929313"/>
              <a:gd name="connsiteY0" fmla="*/ 2066925 h 2070805"/>
              <a:gd name="connsiteX1" fmla="*/ 0 w 5929313"/>
              <a:gd name="connsiteY1" fmla="*/ 2066925 h 2070805"/>
              <a:gd name="connsiteX2" fmla="*/ 30956 w 5929313"/>
              <a:gd name="connsiteY2" fmla="*/ 2066925 h 2070805"/>
              <a:gd name="connsiteX3" fmla="*/ 21432 w 5929313"/>
              <a:gd name="connsiteY3" fmla="*/ 1988344 h 2070805"/>
              <a:gd name="connsiteX4" fmla="*/ 66675 w 5929313"/>
              <a:gd name="connsiteY4" fmla="*/ 1995488 h 2070805"/>
              <a:gd name="connsiteX5" fmla="*/ 57151 w 5929313"/>
              <a:gd name="connsiteY5" fmla="*/ 1926431 h 2070805"/>
              <a:gd name="connsiteX6" fmla="*/ 176213 w 5929313"/>
              <a:gd name="connsiteY6" fmla="*/ 1938338 h 2070805"/>
              <a:gd name="connsiteX7" fmla="*/ 178594 w 5929313"/>
              <a:gd name="connsiteY7" fmla="*/ 1871663 h 2070805"/>
              <a:gd name="connsiteX8" fmla="*/ 242888 w 5929313"/>
              <a:gd name="connsiteY8" fmla="*/ 1881188 h 2070805"/>
              <a:gd name="connsiteX9" fmla="*/ 230981 w 5929313"/>
              <a:gd name="connsiteY9" fmla="*/ 1793081 h 2070805"/>
              <a:gd name="connsiteX10" fmla="*/ 252413 w 5929313"/>
              <a:gd name="connsiteY10" fmla="*/ 1778794 h 2070805"/>
              <a:gd name="connsiteX11" fmla="*/ 259557 w 5929313"/>
              <a:gd name="connsiteY11" fmla="*/ 1681163 h 2070805"/>
              <a:gd name="connsiteX12" fmla="*/ 323850 w 5929313"/>
              <a:gd name="connsiteY12" fmla="*/ 1690688 h 2070805"/>
              <a:gd name="connsiteX13" fmla="*/ 328613 w 5929313"/>
              <a:gd name="connsiteY13" fmla="*/ 1624013 h 2070805"/>
              <a:gd name="connsiteX14" fmla="*/ 371475 w 5929313"/>
              <a:gd name="connsiteY14" fmla="*/ 1628775 h 2070805"/>
              <a:gd name="connsiteX15" fmla="*/ 366713 w 5929313"/>
              <a:gd name="connsiteY15" fmla="*/ 1500188 h 2070805"/>
              <a:gd name="connsiteX16" fmla="*/ 390525 w 5929313"/>
              <a:gd name="connsiteY16" fmla="*/ 1500188 h 2070805"/>
              <a:gd name="connsiteX17" fmla="*/ 395288 w 5929313"/>
              <a:gd name="connsiteY17" fmla="*/ 1428750 h 2070805"/>
              <a:gd name="connsiteX18" fmla="*/ 485775 w 5929313"/>
              <a:gd name="connsiteY18" fmla="*/ 1433513 h 2070805"/>
              <a:gd name="connsiteX19" fmla="*/ 485775 w 5929313"/>
              <a:gd name="connsiteY19" fmla="*/ 1378744 h 2070805"/>
              <a:gd name="connsiteX20" fmla="*/ 538163 w 5929313"/>
              <a:gd name="connsiteY20" fmla="*/ 1385888 h 2070805"/>
              <a:gd name="connsiteX21" fmla="*/ 531019 w 5929313"/>
              <a:gd name="connsiteY21" fmla="*/ 1331119 h 2070805"/>
              <a:gd name="connsiteX22" fmla="*/ 614363 w 5929313"/>
              <a:gd name="connsiteY22" fmla="*/ 1338263 h 2070805"/>
              <a:gd name="connsiteX23" fmla="*/ 619125 w 5929313"/>
              <a:gd name="connsiteY23" fmla="*/ 1266825 h 2070805"/>
              <a:gd name="connsiteX24" fmla="*/ 733425 w 5929313"/>
              <a:gd name="connsiteY24" fmla="*/ 1266825 h 2070805"/>
              <a:gd name="connsiteX25" fmla="*/ 731044 w 5929313"/>
              <a:gd name="connsiteY25" fmla="*/ 1226343 h 2070805"/>
              <a:gd name="connsiteX26" fmla="*/ 804862 w 5929313"/>
              <a:gd name="connsiteY26" fmla="*/ 1235868 h 2070805"/>
              <a:gd name="connsiteX27" fmla="*/ 795338 w 5929313"/>
              <a:gd name="connsiteY27" fmla="*/ 1176338 h 2070805"/>
              <a:gd name="connsiteX28" fmla="*/ 828675 w 5929313"/>
              <a:gd name="connsiteY28" fmla="*/ 1181100 h 2070805"/>
              <a:gd name="connsiteX29" fmla="*/ 826294 w 5929313"/>
              <a:gd name="connsiteY29" fmla="*/ 1123950 h 2070805"/>
              <a:gd name="connsiteX30" fmla="*/ 976312 w 5929313"/>
              <a:gd name="connsiteY30" fmla="*/ 1128712 h 2070805"/>
              <a:gd name="connsiteX31" fmla="*/ 985838 w 5929313"/>
              <a:gd name="connsiteY31" fmla="*/ 1073944 h 2070805"/>
              <a:gd name="connsiteX32" fmla="*/ 1143000 w 5929313"/>
              <a:gd name="connsiteY32" fmla="*/ 1076325 h 2070805"/>
              <a:gd name="connsiteX33" fmla="*/ 1147763 w 5929313"/>
              <a:gd name="connsiteY33" fmla="*/ 1028700 h 2070805"/>
              <a:gd name="connsiteX34" fmla="*/ 1176338 w 5929313"/>
              <a:gd name="connsiteY34" fmla="*/ 1028700 h 2070805"/>
              <a:gd name="connsiteX35" fmla="*/ 1185862 w 5929313"/>
              <a:gd name="connsiteY35" fmla="*/ 969169 h 2070805"/>
              <a:gd name="connsiteX36" fmla="*/ 1554956 w 5929313"/>
              <a:gd name="connsiteY36" fmla="*/ 971550 h 2070805"/>
              <a:gd name="connsiteX37" fmla="*/ 1550194 w 5929313"/>
              <a:gd name="connsiteY37" fmla="*/ 871537 h 2070805"/>
              <a:gd name="connsiteX38" fmla="*/ 1590676 w 5929313"/>
              <a:gd name="connsiteY38" fmla="*/ 878681 h 2070805"/>
              <a:gd name="connsiteX39" fmla="*/ 1590675 w 5929313"/>
              <a:gd name="connsiteY39" fmla="*/ 831056 h 2070805"/>
              <a:gd name="connsiteX40" fmla="*/ 1624013 w 5929313"/>
              <a:gd name="connsiteY40" fmla="*/ 828675 h 2070805"/>
              <a:gd name="connsiteX41" fmla="*/ 1631156 w 5929313"/>
              <a:gd name="connsiteY41" fmla="*/ 776288 h 2070805"/>
              <a:gd name="connsiteX42" fmla="*/ 1733550 w 5929313"/>
              <a:gd name="connsiteY42" fmla="*/ 781050 h 2070805"/>
              <a:gd name="connsiteX43" fmla="*/ 1740694 w 5929313"/>
              <a:gd name="connsiteY43" fmla="*/ 719138 h 2070805"/>
              <a:gd name="connsiteX44" fmla="*/ 1812131 w 5929313"/>
              <a:gd name="connsiteY44" fmla="*/ 726282 h 2070805"/>
              <a:gd name="connsiteX45" fmla="*/ 1814513 w 5929313"/>
              <a:gd name="connsiteY45" fmla="*/ 666750 h 2070805"/>
              <a:gd name="connsiteX46" fmla="*/ 2057400 w 5929313"/>
              <a:gd name="connsiteY46" fmla="*/ 666750 h 2070805"/>
              <a:gd name="connsiteX47" fmla="*/ 2057400 w 5929313"/>
              <a:gd name="connsiteY47" fmla="*/ 666750 h 2070805"/>
              <a:gd name="connsiteX48" fmla="*/ 2176463 w 5929313"/>
              <a:gd name="connsiteY48" fmla="*/ 628650 h 2070805"/>
              <a:gd name="connsiteX49" fmla="*/ 2185988 w 5929313"/>
              <a:gd name="connsiteY49" fmla="*/ 576263 h 2070805"/>
              <a:gd name="connsiteX50" fmla="*/ 2286000 w 5929313"/>
              <a:gd name="connsiteY50" fmla="*/ 571500 h 2070805"/>
              <a:gd name="connsiteX51" fmla="*/ 2281238 w 5929313"/>
              <a:gd name="connsiteY51" fmla="*/ 523875 h 2070805"/>
              <a:gd name="connsiteX52" fmla="*/ 2738438 w 5929313"/>
              <a:gd name="connsiteY52" fmla="*/ 523875 h 2070805"/>
              <a:gd name="connsiteX53" fmla="*/ 2747963 w 5929313"/>
              <a:gd name="connsiteY53" fmla="*/ 476250 h 2070805"/>
              <a:gd name="connsiteX54" fmla="*/ 2776538 w 5929313"/>
              <a:gd name="connsiteY54" fmla="*/ 471488 h 2070805"/>
              <a:gd name="connsiteX55" fmla="*/ 2795588 w 5929313"/>
              <a:gd name="connsiteY55" fmla="*/ 433388 h 2070805"/>
              <a:gd name="connsiteX56" fmla="*/ 2809875 w 5929313"/>
              <a:gd name="connsiteY56" fmla="*/ 409575 h 2070805"/>
              <a:gd name="connsiteX57" fmla="*/ 2819400 w 5929313"/>
              <a:gd name="connsiteY57" fmla="*/ 357188 h 2070805"/>
              <a:gd name="connsiteX58" fmla="*/ 2928938 w 5929313"/>
              <a:gd name="connsiteY58" fmla="*/ 357188 h 2070805"/>
              <a:gd name="connsiteX59" fmla="*/ 2933700 w 5929313"/>
              <a:gd name="connsiteY59" fmla="*/ 323850 h 2070805"/>
              <a:gd name="connsiteX60" fmla="*/ 3043238 w 5929313"/>
              <a:gd name="connsiteY60" fmla="*/ 319088 h 2070805"/>
              <a:gd name="connsiteX61" fmla="*/ 3048000 w 5929313"/>
              <a:gd name="connsiteY61" fmla="*/ 271463 h 2070805"/>
              <a:gd name="connsiteX62" fmla="*/ 3243263 w 5929313"/>
              <a:gd name="connsiteY62" fmla="*/ 261938 h 2070805"/>
              <a:gd name="connsiteX63" fmla="*/ 3243263 w 5929313"/>
              <a:gd name="connsiteY63" fmla="*/ 233363 h 2070805"/>
              <a:gd name="connsiteX64" fmla="*/ 3295650 w 5929313"/>
              <a:gd name="connsiteY64" fmla="*/ 219075 h 2070805"/>
              <a:gd name="connsiteX65" fmla="*/ 3305175 w 5929313"/>
              <a:gd name="connsiteY65" fmla="*/ 176213 h 2070805"/>
              <a:gd name="connsiteX66" fmla="*/ 3424238 w 5929313"/>
              <a:gd name="connsiteY66" fmla="*/ 171450 h 2070805"/>
              <a:gd name="connsiteX67" fmla="*/ 3438525 w 5929313"/>
              <a:gd name="connsiteY67" fmla="*/ 119063 h 2070805"/>
              <a:gd name="connsiteX68" fmla="*/ 3833813 w 5929313"/>
              <a:gd name="connsiteY68" fmla="*/ 100013 h 2070805"/>
              <a:gd name="connsiteX69" fmla="*/ 3890963 w 5929313"/>
              <a:gd name="connsiteY69" fmla="*/ 76200 h 2070805"/>
              <a:gd name="connsiteX70" fmla="*/ 3900488 w 5929313"/>
              <a:gd name="connsiteY70" fmla="*/ 28575 h 2070805"/>
              <a:gd name="connsiteX71" fmla="*/ 4452938 w 5929313"/>
              <a:gd name="connsiteY71" fmla="*/ 0 h 2070805"/>
              <a:gd name="connsiteX72" fmla="*/ 5929313 w 5929313"/>
              <a:gd name="connsiteY72" fmla="*/ 4763 h 2070805"/>
              <a:gd name="connsiteX0" fmla="*/ 0 w 5929313"/>
              <a:gd name="connsiteY0" fmla="*/ 2066925 h 2070805"/>
              <a:gd name="connsiteX1" fmla="*/ 0 w 5929313"/>
              <a:gd name="connsiteY1" fmla="*/ 2066925 h 2070805"/>
              <a:gd name="connsiteX2" fmla="*/ 30956 w 5929313"/>
              <a:gd name="connsiteY2" fmla="*/ 2066925 h 2070805"/>
              <a:gd name="connsiteX3" fmla="*/ 21432 w 5929313"/>
              <a:gd name="connsiteY3" fmla="*/ 1988344 h 2070805"/>
              <a:gd name="connsiteX4" fmla="*/ 66675 w 5929313"/>
              <a:gd name="connsiteY4" fmla="*/ 1995488 h 2070805"/>
              <a:gd name="connsiteX5" fmla="*/ 57151 w 5929313"/>
              <a:gd name="connsiteY5" fmla="*/ 1926431 h 2070805"/>
              <a:gd name="connsiteX6" fmla="*/ 176213 w 5929313"/>
              <a:gd name="connsiteY6" fmla="*/ 1938338 h 2070805"/>
              <a:gd name="connsiteX7" fmla="*/ 178594 w 5929313"/>
              <a:gd name="connsiteY7" fmla="*/ 1871663 h 2070805"/>
              <a:gd name="connsiteX8" fmla="*/ 242888 w 5929313"/>
              <a:gd name="connsiteY8" fmla="*/ 1881188 h 2070805"/>
              <a:gd name="connsiteX9" fmla="*/ 230981 w 5929313"/>
              <a:gd name="connsiteY9" fmla="*/ 1793081 h 2070805"/>
              <a:gd name="connsiteX10" fmla="*/ 252413 w 5929313"/>
              <a:gd name="connsiteY10" fmla="*/ 1778794 h 2070805"/>
              <a:gd name="connsiteX11" fmla="*/ 259557 w 5929313"/>
              <a:gd name="connsiteY11" fmla="*/ 1681163 h 2070805"/>
              <a:gd name="connsiteX12" fmla="*/ 323850 w 5929313"/>
              <a:gd name="connsiteY12" fmla="*/ 1690688 h 2070805"/>
              <a:gd name="connsiteX13" fmla="*/ 328613 w 5929313"/>
              <a:gd name="connsiteY13" fmla="*/ 1624013 h 2070805"/>
              <a:gd name="connsiteX14" fmla="*/ 371475 w 5929313"/>
              <a:gd name="connsiteY14" fmla="*/ 1628775 h 2070805"/>
              <a:gd name="connsiteX15" fmla="*/ 366713 w 5929313"/>
              <a:gd name="connsiteY15" fmla="*/ 1500188 h 2070805"/>
              <a:gd name="connsiteX16" fmla="*/ 390525 w 5929313"/>
              <a:gd name="connsiteY16" fmla="*/ 1500188 h 2070805"/>
              <a:gd name="connsiteX17" fmla="*/ 395288 w 5929313"/>
              <a:gd name="connsiteY17" fmla="*/ 1428750 h 2070805"/>
              <a:gd name="connsiteX18" fmla="*/ 485775 w 5929313"/>
              <a:gd name="connsiteY18" fmla="*/ 1433513 h 2070805"/>
              <a:gd name="connsiteX19" fmla="*/ 485775 w 5929313"/>
              <a:gd name="connsiteY19" fmla="*/ 1378744 h 2070805"/>
              <a:gd name="connsiteX20" fmla="*/ 538163 w 5929313"/>
              <a:gd name="connsiteY20" fmla="*/ 1385888 h 2070805"/>
              <a:gd name="connsiteX21" fmla="*/ 531019 w 5929313"/>
              <a:gd name="connsiteY21" fmla="*/ 1331119 h 2070805"/>
              <a:gd name="connsiteX22" fmla="*/ 614363 w 5929313"/>
              <a:gd name="connsiteY22" fmla="*/ 1338263 h 2070805"/>
              <a:gd name="connsiteX23" fmla="*/ 619125 w 5929313"/>
              <a:gd name="connsiteY23" fmla="*/ 1266825 h 2070805"/>
              <a:gd name="connsiteX24" fmla="*/ 733425 w 5929313"/>
              <a:gd name="connsiteY24" fmla="*/ 1266825 h 2070805"/>
              <a:gd name="connsiteX25" fmla="*/ 731044 w 5929313"/>
              <a:gd name="connsiteY25" fmla="*/ 1226343 h 2070805"/>
              <a:gd name="connsiteX26" fmla="*/ 804862 w 5929313"/>
              <a:gd name="connsiteY26" fmla="*/ 1235868 h 2070805"/>
              <a:gd name="connsiteX27" fmla="*/ 795338 w 5929313"/>
              <a:gd name="connsiteY27" fmla="*/ 1176338 h 2070805"/>
              <a:gd name="connsiteX28" fmla="*/ 828675 w 5929313"/>
              <a:gd name="connsiteY28" fmla="*/ 1181100 h 2070805"/>
              <a:gd name="connsiteX29" fmla="*/ 826294 w 5929313"/>
              <a:gd name="connsiteY29" fmla="*/ 1123950 h 2070805"/>
              <a:gd name="connsiteX30" fmla="*/ 976312 w 5929313"/>
              <a:gd name="connsiteY30" fmla="*/ 1128712 h 2070805"/>
              <a:gd name="connsiteX31" fmla="*/ 985838 w 5929313"/>
              <a:gd name="connsiteY31" fmla="*/ 1073944 h 2070805"/>
              <a:gd name="connsiteX32" fmla="*/ 1143000 w 5929313"/>
              <a:gd name="connsiteY32" fmla="*/ 1076325 h 2070805"/>
              <a:gd name="connsiteX33" fmla="*/ 1147763 w 5929313"/>
              <a:gd name="connsiteY33" fmla="*/ 1028700 h 2070805"/>
              <a:gd name="connsiteX34" fmla="*/ 1176338 w 5929313"/>
              <a:gd name="connsiteY34" fmla="*/ 1028700 h 2070805"/>
              <a:gd name="connsiteX35" fmla="*/ 1185862 w 5929313"/>
              <a:gd name="connsiteY35" fmla="*/ 969169 h 2070805"/>
              <a:gd name="connsiteX36" fmla="*/ 1554956 w 5929313"/>
              <a:gd name="connsiteY36" fmla="*/ 971550 h 2070805"/>
              <a:gd name="connsiteX37" fmla="*/ 1550194 w 5929313"/>
              <a:gd name="connsiteY37" fmla="*/ 871537 h 2070805"/>
              <a:gd name="connsiteX38" fmla="*/ 1590676 w 5929313"/>
              <a:gd name="connsiteY38" fmla="*/ 878681 h 2070805"/>
              <a:gd name="connsiteX39" fmla="*/ 1590675 w 5929313"/>
              <a:gd name="connsiteY39" fmla="*/ 831056 h 2070805"/>
              <a:gd name="connsiteX40" fmla="*/ 1624013 w 5929313"/>
              <a:gd name="connsiteY40" fmla="*/ 828675 h 2070805"/>
              <a:gd name="connsiteX41" fmla="*/ 1631156 w 5929313"/>
              <a:gd name="connsiteY41" fmla="*/ 776288 h 2070805"/>
              <a:gd name="connsiteX42" fmla="*/ 1733550 w 5929313"/>
              <a:gd name="connsiteY42" fmla="*/ 781050 h 2070805"/>
              <a:gd name="connsiteX43" fmla="*/ 1740694 w 5929313"/>
              <a:gd name="connsiteY43" fmla="*/ 719138 h 2070805"/>
              <a:gd name="connsiteX44" fmla="*/ 1812131 w 5929313"/>
              <a:gd name="connsiteY44" fmla="*/ 726282 h 2070805"/>
              <a:gd name="connsiteX45" fmla="*/ 1814513 w 5929313"/>
              <a:gd name="connsiteY45" fmla="*/ 666750 h 2070805"/>
              <a:gd name="connsiteX46" fmla="*/ 2057400 w 5929313"/>
              <a:gd name="connsiteY46" fmla="*/ 666750 h 2070805"/>
              <a:gd name="connsiteX47" fmla="*/ 2057400 w 5929313"/>
              <a:gd name="connsiteY47" fmla="*/ 666750 h 2070805"/>
              <a:gd name="connsiteX48" fmla="*/ 2066925 w 5929313"/>
              <a:gd name="connsiteY48" fmla="*/ 616744 h 2070805"/>
              <a:gd name="connsiteX49" fmla="*/ 2176463 w 5929313"/>
              <a:gd name="connsiteY49" fmla="*/ 628650 h 2070805"/>
              <a:gd name="connsiteX50" fmla="*/ 2185988 w 5929313"/>
              <a:gd name="connsiteY50" fmla="*/ 576263 h 2070805"/>
              <a:gd name="connsiteX51" fmla="*/ 2286000 w 5929313"/>
              <a:gd name="connsiteY51" fmla="*/ 571500 h 2070805"/>
              <a:gd name="connsiteX52" fmla="*/ 2281238 w 5929313"/>
              <a:gd name="connsiteY52" fmla="*/ 523875 h 2070805"/>
              <a:gd name="connsiteX53" fmla="*/ 2738438 w 5929313"/>
              <a:gd name="connsiteY53" fmla="*/ 523875 h 2070805"/>
              <a:gd name="connsiteX54" fmla="*/ 2747963 w 5929313"/>
              <a:gd name="connsiteY54" fmla="*/ 476250 h 2070805"/>
              <a:gd name="connsiteX55" fmla="*/ 2776538 w 5929313"/>
              <a:gd name="connsiteY55" fmla="*/ 471488 h 2070805"/>
              <a:gd name="connsiteX56" fmla="*/ 2795588 w 5929313"/>
              <a:gd name="connsiteY56" fmla="*/ 433388 h 2070805"/>
              <a:gd name="connsiteX57" fmla="*/ 2809875 w 5929313"/>
              <a:gd name="connsiteY57" fmla="*/ 409575 h 2070805"/>
              <a:gd name="connsiteX58" fmla="*/ 2819400 w 5929313"/>
              <a:gd name="connsiteY58" fmla="*/ 357188 h 2070805"/>
              <a:gd name="connsiteX59" fmla="*/ 2928938 w 5929313"/>
              <a:gd name="connsiteY59" fmla="*/ 357188 h 2070805"/>
              <a:gd name="connsiteX60" fmla="*/ 2933700 w 5929313"/>
              <a:gd name="connsiteY60" fmla="*/ 323850 h 2070805"/>
              <a:gd name="connsiteX61" fmla="*/ 3043238 w 5929313"/>
              <a:gd name="connsiteY61" fmla="*/ 319088 h 2070805"/>
              <a:gd name="connsiteX62" fmla="*/ 3048000 w 5929313"/>
              <a:gd name="connsiteY62" fmla="*/ 271463 h 2070805"/>
              <a:gd name="connsiteX63" fmla="*/ 3243263 w 5929313"/>
              <a:gd name="connsiteY63" fmla="*/ 261938 h 2070805"/>
              <a:gd name="connsiteX64" fmla="*/ 3243263 w 5929313"/>
              <a:gd name="connsiteY64" fmla="*/ 233363 h 2070805"/>
              <a:gd name="connsiteX65" fmla="*/ 3295650 w 5929313"/>
              <a:gd name="connsiteY65" fmla="*/ 219075 h 2070805"/>
              <a:gd name="connsiteX66" fmla="*/ 3305175 w 5929313"/>
              <a:gd name="connsiteY66" fmla="*/ 176213 h 2070805"/>
              <a:gd name="connsiteX67" fmla="*/ 3424238 w 5929313"/>
              <a:gd name="connsiteY67" fmla="*/ 171450 h 2070805"/>
              <a:gd name="connsiteX68" fmla="*/ 3438525 w 5929313"/>
              <a:gd name="connsiteY68" fmla="*/ 119063 h 2070805"/>
              <a:gd name="connsiteX69" fmla="*/ 3833813 w 5929313"/>
              <a:gd name="connsiteY69" fmla="*/ 100013 h 2070805"/>
              <a:gd name="connsiteX70" fmla="*/ 3890963 w 5929313"/>
              <a:gd name="connsiteY70" fmla="*/ 76200 h 2070805"/>
              <a:gd name="connsiteX71" fmla="*/ 3900488 w 5929313"/>
              <a:gd name="connsiteY71" fmla="*/ 28575 h 2070805"/>
              <a:gd name="connsiteX72" fmla="*/ 4452938 w 5929313"/>
              <a:gd name="connsiteY72" fmla="*/ 0 h 2070805"/>
              <a:gd name="connsiteX73" fmla="*/ 5929313 w 5929313"/>
              <a:gd name="connsiteY73" fmla="*/ 4763 h 2070805"/>
              <a:gd name="connsiteX0" fmla="*/ 0 w 5929313"/>
              <a:gd name="connsiteY0" fmla="*/ 2066925 h 2070805"/>
              <a:gd name="connsiteX1" fmla="*/ 0 w 5929313"/>
              <a:gd name="connsiteY1" fmla="*/ 2066925 h 2070805"/>
              <a:gd name="connsiteX2" fmla="*/ 30956 w 5929313"/>
              <a:gd name="connsiteY2" fmla="*/ 2066925 h 2070805"/>
              <a:gd name="connsiteX3" fmla="*/ 21432 w 5929313"/>
              <a:gd name="connsiteY3" fmla="*/ 1988344 h 2070805"/>
              <a:gd name="connsiteX4" fmla="*/ 66675 w 5929313"/>
              <a:gd name="connsiteY4" fmla="*/ 1995488 h 2070805"/>
              <a:gd name="connsiteX5" fmla="*/ 57151 w 5929313"/>
              <a:gd name="connsiteY5" fmla="*/ 1926431 h 2070805"/>
              <a:gd name="connsiteX6" fmla="*/ 176213 w 5929313"/>
              <a:gd name="connsiteY6" fmla="*/ 1938338 h 2070805"/>
              <a:gd name="connsiteX7" fmla="*/ 178594 w 5929313"/>
              <a:gd name="connsiteY7" fmla="*/ 1871663 h 2070805"/>
              <a:gd name="connsiteX8" fmla="*/ 242888 w 5929313"/>
              <a:gd name="connsiteY8" fmla="*/ 1881188 h 2070805"/>
              <a:gd name="connsiteX9" fmla="*/ 230981 w 5929313"/>
              <a:gd name="connsiteY9" fmla="*/ 1793081 h 2070805"/>
              <a:gd name="connsiteX10" fmla="*/ 252413 w 5929313"/>
              <a:gd name="connsiteY10" fmla="*/ 1778794 h 2070805"/>
              <a:gd name="connsiteX11" fmla="*/ 259557 w 5929313"/>
              <a:gd name="connsiteY11" fmla="*/ 1681163 h 2070805"/>
              <a:gd name="connsiteX12" fmla="*/ 323850 w 5929313"/>
              <a:gd name="connsiteY12" fmla="*/ 1690688 h 2070805"/>
              <a:gd name="connsiteX13" fmla="*/ 328613 w 5929313"/>
              <a:gd name="connsiteY13" fmla="*/ 1624013 h 2070805"/>
              <a:gd name="connsiteX14" fmla="*/ 371475 w 5929313"/>
              <a:gd name="connsiteY14" fmla="*/ 1628775 h 2070805"/>
              <a:gd name="connsiteX15" fmla="*/ 366713 w 5929313"/>
              <a:gd name="connsiteY15" fmla="*/ 1500188 h 2070805"/>
              <a:gd name="connsiteX16" fmla="*/ 390525 w 5929313"/>
              <a:gd name="connsiteY16" fmla="*/ 1500188 h 2070805"/>
              <a:gd name="connsiteX17" fmla="*/ 395288 w 5929313"/>
              <a:gd name="connsiteY17" fmla="*/ 1428750 h 2070805"/>
              <a:gd name="connsiteX18" fmla="*/ 485775 w 5929313"/>
              <a:gd name="connsiteY18" fmla="*/ 1433513 h 2070805"/>
              <a:gd name="connsiteX19" fmla="*/ 485775 w 5929313"/>
              <a:gd name="connsiteY19" fmla="*/ 1378744 h 2070805"/>
              <a:gd name="connsiteX20" fmla="*/ 538163 w 5929313"/>
              <a:gd name="connsiteY20" fmla="*/ 1385888 h 2070805"/>
              <a:gd name="connsiteX21" fmla="*/ 531019 w 5929313"/>
              <a:gd name="connsiteY21" fmla="*/ 1331119 h 2070805"/>
              <a:gd name="connsiteX22" fmla="*/ 614363 w 5929313"/>
              <a:gd name="connsiteY22" fmla="*/ 1338263 h 2070805"/>
              <a:gd name="connsiteX23" fmla="*/ 619125 w 5929313"/>
              <a:gd name="connsiteY23" fmla="*/ 1266825 h 2070805"/>
              <a:gd name="connsiteX24" fmla="*/ 733425 w 5929313"/>
              <a:gd name="connsiteY24" fmla="*/ 1266825 h 2070805"/>
              <a:gd name="connsiteX25" fmla="*/ 731044 w 5929313"/>
              <a:gd name="connsiteY25" fmla="*/ 1226343 h 2070805"/>
              <a:gd name="connsiteX26" fmla="*/ 804862 w 5929313"/>
              <a:gd name="connsiteY26" fmla="*/ 1235868 h 2070805"/>
              <a:gd name="connsiteX27" fmla="*/ 795338 w 5929313"/>
              <a:gd name="connsiteY27" fmla="*/ 1176338 h 2070805"/>
              <a:gd name="connsiteX28" fmla="*/ 828675 w 5929313"/>
              <a:gd name="connsiteY28" fmla="*/ 1181100 h 2070805"/>
              <a:gd name="connsiteX29" fmla="*/ 826294 w 5929313"/>
              <a:gd name="connsiteY29" fmla="*/ 1123950 h 2070805"/>
              <a:gd name="connsiteX30" fmla="*/ 976312 w 5929313"/>
              <a:gd name="connsiteY30" fmla="*/ 1128712 h 2070805"/>
              <a:gd name="connsiteX31" fmla="*/ 985838 w 5929313"/>
              <a:gd name="connsiteY31" fmla="*/ 1073944 h 2070805"/>
              <a:gd name="connsiteX32" fmla="*/ 1143000 w 5929313"/>
              <a:gd name="connsiteY32" fmla="*/ 1076325 h 2070805"/>
              <a:gd name="connsiteX33" fmla="*/ 1147763 w 5929313"/>
              <a:gd name="connsiteY33" fmla="*/ 1028700 h 2070805"/>
              <a:gd name="connsiteX34" fmla="*/ 1176338 w 5929313"/>
              <a:gd name="connsiteY34" fmla="*/ 1028700 h 2070805"/>
              <a:gd name="connsiteX35" fmla="*/ 1185862 w 5929313"/>
              <a:gd name="connsiteY35" fmla="*/ 969169 h 2070805"/>
              <a:gd name="connsiteX36" fmla="*/ 1554956 w 5929313"/>
              <a:gd name="connsiteY36" fmla="*/ 971550 h 2070805"/>
              <a:gd name="connsiteX37" fmla="*/ 1550194 w 5929313"/>
              <a:gd name="connsiteY37" fmla="*/ 871537 h 2070805"/>
              <a:gd name="connsiteX38" fmla="*/ 1590676 w 5929313"/>
              <a:gd name="connsiteY38" fmla="*/ 878681 h 2070805"/>
              <a:gd name="connsiteX39" fmla="*/ 1590675 w 5929313"/>
              <a:gd name="connsiteY39" fmla="*/ 831056 h 2070805"/>
              <a:gd name="connsiteX40" fmla="*/ 1624013 w 5929313"/>
              <a:gd name="connsiteY40" fmla="*/ 828675 h 2070805"/>
              <a:gd name="connsiteX41" fmla="*/ 1631156 w 5929313"/>
              <a:gd name="connsiteY41" fmla="*/ 776288 h 2070805"/>
              <a:gd name="connsiteX42" fmla="*/ 1733550 w 5929313"/>
              <a:gd name="connsiteY42" fmla="*/ 781050 h 2070805"/>
              <a:gd name="connsiteX43" fmla="*/ 1740694 w 5929313"/>
              <a:gd name="connsiteY43" fmla="*/ 719138 h 2070805"/>
              <a:gd name="connsiteX44" fmla="*/ 1812131 w 5929313"/>
              <a:gd name="connsiteY44" fmla="*/ 726282 h 2070805"/>
              <a:gd name="connsiteX45" fmla="*/ 1814513 w 5929313"/>
              <a:gd name="connsiteY45" fmla="*/ 666750 h 2070805"/>
              <a:gd name="connsiteX46" fmla="*/ 2057400 w 5929313"/>
              <a:gd name="connsiteY46" fmla="*/ 666750 h 2070805"/>
              <a:gd name="connsiteX47" fmla="*/ 2057400 w 5929313"/>
              <a:gd name="connsiteY47" fmla="*/ 666750 h 2070805"/>
              <a:gd name="connsiteX48" fmla="*/ 2066925 w 5929313"/>
              <a:gd name="connsiteY48" fmla="*/ 616744 h 2070805"/>
              <a:gd name="connsiteX49" fmla="*/ 2181225 w 5929313"/>
              <a:gd name="connsiteY49" fmla="*/ 616744 h 2070805"/>
              <a:gd name="connsiteX50" fmla="*/ 2185988 w 5929313"/>
              <a:gd name="connsiteY50" fmla="*/ 576263 h 2070805"/>
              <a:gd name="connsiteX51" fmla="*/ 2286000 w 5929313"/>
              <a:gd name="connsiteY51" fmla="*/ 571500 h 2070805"/>
              <a:gd name="connsiteX52" fmla="*/ 2281238 w 5929313"/>
              <a:gd name="connsiteY52" fmla="*/ 523875 h 2070805"/>
              <a:gd name="connsiteX53" fmla="*/ 2738438 w 5929313"/>
              <a:gd name="connsiteY53" fmla="*/ 523875 h 2070805"/>
              <a:gd name="connsiteX54" fmla="*/ 2747963 w 5929313"/>
              <a:gd name="connsiteY54" fmla="*/ 476250 h 2070805"/>
              <a:gd name="connsiteX55" fmla="*/ 2776538 w 5929313"/>
              <a:gd name="connsiteY55" fmla="*/ 471488 h 2070805"/>
              <a:gd name="connsiteX56" fmla="*/ 2795588 w 5929313"/>
              <a:gd name="connsiteY56" fmla="*/ 433388 h 2070805"/>
              <a:gd name="connsiteX57" fmla="*/ 2809875 w 5929313"/>
              <a:gd name="connsiteY57" fmla="*/ 409575 h 2070805"/>
              <a:gd name="connsiteX58" fmla="*/ 2819400 w 5929313"/>
              <a:gd name="connsiteY58" fmla="*/ 357188 h 2070805"/>
              <a:gd name="connsiteX59" fmla="*/ 2928938 w 5929313"/>
              <a:gd name="connsiteY59" fmla="*/ 357188 h 2070805"/>
              <a:gd name="connsiteX60" fmla="*/ 2933700 w 5929313"/>
              <a:gd name="connsiteY60" fmla="*/ 323850 h 2070805"/>
              <a:gd name="connsiteX61" fmla="*/ 3043238 w 5929313"/>
              <a:gd name="connsiteY61" fmla="*/ 319088 h 2070805"/>
              <a:gd name="connsiteX62" fmla="*/ 3048000 w 5929313"/>
              <a:gd name="connsiteY62" fmla="*/ 271463 h 2070805"/>
              <a:gd name="connsiteX63" fmla="*/ 3243263 w 5929313"/>
              <a:gd name="connsiteY63" fmla="*/ 261938 h 2070805"/>
              <a:gd name="connsiteX64" fmla="*/ 3243263 w 5929313"/>
              <a:gd name="connsiteY64" fmla="*/ 233363 h 2070805"/>
              <a:gd name="connsiteX65" fmla="*/ 3295650 w 5929313"/>
              <a:gd name="connsiteY65" fmla="*/ 219075 h 2070805"/>
              <a:gd name="connsiteX66" fmla="*/ 3305175 w 5929313"/>
              <a:gd name="connsiteY66" fmla="*/ 176213 h 2070805"/>
              <a:gd name="connsiteX67" fmla="*/ 3424238 w 5929313"/>
              <a:gd name="connsiteY67" fmla="*/ 171450 h 2070805"/>
              <a:gd name="connsiteX68" fmla="*/ 3438525 w 5929313"/>
              <a:gd name="connsiteY68" fmla="*/ 119063 h 2070805"/>
              <a:gd name="connsiteX69" fmla="*/ 3833813 w 5929313"/>
              <a:gd name="connsiteY69" fmla="*/ 100013 h 2070805"/>
              <a:gd name="connsiteX70" fmla="*/ 3890963 w 5929313"/>
              <a:gd name="connsiteY70" fmla="*/ 76200 h 2070805"/>
              <a:gd name="connsiteX71" fmla="*/ 3900488 w 5929313"/>
              <a:gd name="connsiteY71" fmla="*/ 28575 h 2070805"/>
              <a:gd name="connsiteX72" fmla="*/ 4452938 w 5929313"/>
              <a:gd name="connsiteY72" fmla="*/ 0 h 2070805"/>
              <a:gd name="connsiteX73" fmla="*/ 5929313 w 5929313"/>
              <a:gd name="connsiteY73" fmla="*/ 4763 h 2070805"/>
              <a:gd name="connsiteX0" fmla="*/ 0 w 5929313"/>
              <a:gd name="connsiteY0" fmla="*/ 2066925 h 2070805"/>
              <a:gd name="connsiteX1" fmla="*/ 0 w 5929313"/>
              <a:gd name="connsiteY1" fmla="*/ 2066925 h 2070805"/>
              <a:gd name="connsiteX2" fmla="*/ 30956 w 5929313"/>
              <a:gd name="connsiteY2" fmla="*/ 2066925 h 2070805"/>
              <a:gd name="connsiteX3" fmla="*/ 21432 w 5929313"/>
              <a:gd name="connsiteY3" fmla="*/ 1988344 h 2070805"/>
              <a:gd name="connsiteX4" fmla="*/ 66675 w 5929313"/>
              <a:gd name="connsiteY4" fmla="*/ 1995488 h 2070805"/>
              <a:gd name="connsiteX5" fmla="*/ 57151 w 5929313"/>
              <a:gd name="connsiteY5" fmla="*/ 1926431 h 2070805"/>
              <a:gd name="connsiteX6" fmla="*/ 176213 w 5929313"/>
              <a:gd name="connsiteY6" fmla="*/ 1938338 h 2070805"/>
              <a:gd name="connsiteX7" fmla="*/ 178594 w 5929313"/>
              <a:gd name="connsiteY7" fmla="*/ 1871663 h 2070805"/>
              <a:gd name="connsiteX8" fmla="*/ 242888 w 5929313"/>
              <a:gd name="connsiteY8" fmla="*/ 1881188 h 2070805"/>
              <a:gd name="connsiteX9" fmla="*/ 230981 w 5929313"/>
              <a:gd name="connsiteY9" fmla="*/ 1793081 h 2070805"/>
              <a:gd name="connsiteX10" fmla="*/ 252413 w 5929313"/>
              <a:gd name="connsiteY10" fmla="*/ 1778794 h 2070805"/>
              <a:gd name="connsiteX11" fmla="*/ 259557 w 5929313"/>
              <a:gd name="connsiteY11" fmla="*/ 1681163 h 2070805"/>
              <a:gd name="connsiteX12" fmla="*/ 323850 w 5929313"/>
              <a:gd name="connsiteY12" fmla="*/ 1690688 h 2070805"/>
              <a:gd name="connsiteX13" fmla="*/ 328613 w 5929313"/>
              <a:gd name="connsiteY13" fmla="*/ 1624013 h 2070805"/>
              <a:gd name="connsiteX14" fmla="*/ 371475 w 5929313"/>
              <a:gd name="connsiteY14" fmla="*/ 1628775 h 2070805"/>
              <a:gd name="connsiteX15" fmla="*/ 366713 w 5929313"/>
              <a:gd name="connsiteY15" fmla="*/ 1500188 h 2070805"/>
              <a:gd name="connsiteX16" fmla="*/ 390525 w 5929313"/>
              <a:gd name="connsiteY16" fmla="*/ 1500188 h 2070805"/>
              <a:gd name="connsiteX17" fmla="*/ 395288 w 5929313"/>
              <a:gd name="connsiteY17" fmla="*/ 1428750 h 2070805"/>
              <a:gd name="connsiteX18" fmla="*/ 485775 w 5929313"/>
              <a:gd name="connsiteY18" fmla="*/ 1433513 h 2070805"/>
              <a:gd name="connsiteX19" fmla="*/ 485775 w 5929313"/>
              <a:gd name="connsiteY19" fmla="*/ 1378744 h 2070805"/>
              <a:gd name="connsiteX20" fmla="*/ 538163 w 5929313"/>
              <a:gd name="connsiteY20" fmla="*/ 1385888 h 2070805"/>
              <a:gd name="connsiteX21" fmla="*/ 531019 w 5929313"/>
              <a:gd name="connsiteY21" fmla="*/ 1331119 h 2070805"/>
              <a:gd name="connsiteX22" fmla="*/ 614363 w 5929313"/>
              <a:gd name="connsiteY22" fmla="*/ 1338263 h 2070805"/>
              <a:gd name="connsiteX23" fmla="*/ 619125 w 5929313"/>
              <a:gd name="connsiteY23" fmla="*/ 1266825 h 2070805"/>
              <a:gd name="connsiteX24" fmla="*/ 733425 w 5929313"/>
              <a:gd name="connsiteY24" fmla="*/ 1266825 h 2070805"/>
              <a:gd name="connsiteX25" fmla="*/ 731044 w 5929313"/>
              <a:gd name="connsiteY25" fmla="*/ 1226343 h 2070805"/>
              <a:gd name="connsiteX26" fmla="*/ 804862 w 5929313"/>
              <a:gd name="connsiteY26" fmla="*/ 1235868 h 2070805"/>
              <a:gd name="connsiteX27" fmla="*/ 795338 w 5929313"/>
              <a:gd name="connsiteY27" fmla="*/ 1176338 h 2070805"/>
              <a:gd name="connsiteX28" fmla="*/ 828675 w 5929313"/>
              <a:gd name="connsiteY28" fmla="*/ 1181100 h 2070805"/>
              <a:gd name="connsiteX29" fmla="*/ 826294 w 5929313"/>
              <a:gd name="connsiteY29" fmla="*/ 1123950 h 2070805"/>
              <a:gd name="connsiteX30" fmla="*/ 976312 w 5929313"/>
              <a:gd name="connsiteY30" fmla="*/ 1128712 h 2070805"/>
              <a:gd name="connsiteX31" fmla="*/ 985838 w 5929313"/>
              <a:gd name="connsiteY31" fmla="*/ 1073944 h 2070805"/>
              <a:gd name="connsiteX32" fmla="*/ 1143000 w 5929313"/>
              <a:gd name="connsiteY32" fmla="*/ 1076325 h 2070805"/>
              <a:gd name="connsiteX33" fmla="*/ 1147763 w 5929313"/>
              <a:gd name="connsiteY33" fmla="*/ 1028700 h 2070805"/>
              <a:gd name="connsiteX34" fmla="*/ 1176338 w 5929313"/>
              <a:gd name="connsiteY34" fmla="*/ 1028700 h 2070805"/>
              <a:gd name="connsiteX35" fmla="*/ 1185862 w 5929313"/>
              <a:gd name="connsiteY35" fmla="*/ 969169 h 2070805"/>
              <a:gd name="connsiteX36" fmla="*/ 1554956 w 5929313"/>
              <a:gd name="connsiteY36" fmla="*/ 971550 h 2070805"/>
              <a:gd name="connsiteX37" fmla="*/ 1550194 w 5929313"/>
              <a:gd name="connsiteY37" fmla="*/ 871537 h 2070805"/>
              <a:gd name="connsiteX38" fmla="*/ 1590676 w 5929313"/>
              <a:gd name="connsiteY38" fmla="*/ 878681 h 2070805"/>
              <a:gd name="connsiteX39" fmla="*/ 1590675 w 5929313"/>
              <a:gd name="connsiteY39" fmla="*/ 831056 h 2070805"/>
              <a:gd name="connsiteX40" fmla="*/ 1624013 w 5929313"/>
              <a:gd name="connsiteY40" fmla="*/ 828675 h 2070805"/>
              <a:gd name="connsiteX41" fmla="*/ 1631156 w 5929313"/>
              <a:gd name="connsiteY41" fmla="*/ 776288 h 2070805"/>
              <a:gd name="connsiteX42" fmla="*/ 1733550 w 5929313"/>
              <a:gd name="connsiteY42" fmla="*/ 781050 h 2070805"/>
              <a:gd name="connsiteX43" fmla="*/ 1740694 w 5929313"/>
              <a:gd name="connsiteY43" fmla="*/ 719138 h 2070805"/>
              <a:gd name="connsiteX44" fmla="*/ 1812131 w 5929313"/>
              <a:gd name="connsiteY44" fmla="*/ 726282 h 2070805"/>
              <a:gd name="connsiteX45" fmla="*/ 1814513 w 5929313"/>
              <a:gd name="connsiteY45" fmla="*/ 666750 h 2070805"/>
              <a:gd name="connsiteX46" fmla="*/ 2057400 w 5929313"/>
              <a:gd name="connsiteY46" fmla="*/ 666750 h 2070805"/>
              <a:gd name="connsiteX47" fmla="*/ 2057400 w 5929313"/>
              <a:gd name="connsiteY47" fmla="*/ 666750 h 2070805"/>
              <a:gd name="connsiteX48" fmla="*/ 2066925 w 5929313"/>
              <a:gd name="connsiteY48" fmla="*/ 616744 h 2070805"/>
              <a:gd name="connsiteX49" fmla="*/ 2181225 w 5929313"/>
              <a:gd name="connsiteY49" fmla="*/ 616744 h 2070805"/>
              <a:gd name="connsiteX50" fmla="*/ 2188370 w 5929313"/>
              <a:gd name="connsiteY50" fmla="*/ 569119 h 2070805"/>
              <a:gd name="connsiteX51" fmla="*/ 2286000 w 5929313"/>
              <a:gd name="connsiteY51" fmla="*/ 571500 h 2070805"/>
              <a:gd name="connsiteX52" fmla="*/ 2281238 w 5929313"/>
              <a:gd name="connsiteY52" fmla="*/ 523875 h 2070805"/>
              <a:gd name="connsiteX53" fmla="*/ 2738438 w 5929313"/>
              <a:gd name="connsiteY53" fmla="*/ 523875 h 2070805"/>
              <a:gd name="connsiteX54" fmla="*/ 2747963 w 5929313"/>
              <a:gd name="connsiteY54" fmla="*/ 476250 h 2070805"/>
              <a:gd name="connsiteX55" fmla="*/ 2776538 w 5929313"/>
              <a:gd name="connsiteY55" fmla="*/ 471488 h 2070805"/>
              <a:gd name="connsiteX56" fmla="*/ 2795588 w 5929313"/>
              <a:gd name="connsiteY56" fmla="*/ 433388 h 2070805"/>
              <a:gd name="connsiteX57" fmla="*/ 2809875 w 5929313"/>
              <a:gd name="connsiteY57" fmla="*/ 409575 h 2070805"/>
              <a:gd name="connsiteX58" fmla="*/ 2819400 w 5929313"/>
              <a:gd name="connsiteY58" fmla="*/ 357188 h 2070805"/>
              <a:gd name="connsiteX59" fmla="*/ 2928938 w 5929313"/>
              <a:gd name="connsiteY59" fmla="*/ 357188 h 2070805"/>
              <a:gd name="connsiteX60" fmla="*/ 2933700 w 5929313"/>
              <a:gd name="connsiteY60" fmla="*/ 323850 h 2070805"/>
              <a:gd name="connsiteX61" fmla="*/ 3043238 w 5929313"/>
              <a:gd name="connsiteY61" fmla="*/ 319088 h 2070805"/>
              <a:gd name="connsiteX62" fmla="*/ 3048000 w 5929313"/>
              <a:gd name="connsiteY62" fmla="*/ 271463 h 2070805"/>
              <a:gd name="connsiteX63" fmla="*/ 3243263 w 5929313"/>
              <a:gd name="connsiteY63" fmla="*/ 261938 h 2070805"/>
              <a:gd name="connsiteX64" fmla="*/ 3243263 w 5929313"/>
              <a:gd name="connsiteY64" fmla="*/ 233363 h 2070805"/>
              <a:gd name="connsiteX65" fmla="*/ 3295650 w 5929313"/>
              <a:gd name="connsiteY65" fmla="*/ 219075 h 2070805"/>
              <a:gd name="connsiteX66" fmla="*/ 3305175 w 5929313"/>
              <a:gd name="connsiteY66" fmla="*/ 176213 h 2070805"/>
              <a:gd name="connsiteX67" fmla="*/ 3424238 w 5929313"/>
              <a:gd name="connsiteY67" fmla="*/ 171450 h 2070805"/>
              <a:gd name="connsiteX68" fmla="*/ 3438525 w 5929313"/>
              <a:gd name="connsiteY68" fmla="*/ 119063 h 2070805"/>
              <a:gd name="connsiteX69" fmla="*/ 3833813 w 5929313"/>
              <a:gd name="connsiteY69" fmla="*/ 100013 h 2070805"/>
              <a:gd name="connsiteX70" fmla="*/ 3890963 w 5929313"/>
              <a:gd name="connsiteY70" fmla="*/ 76200 h 2070805"/>
              <a:gd name="connsiteX71" fmla="*/ 3900488 w 5929313"/>
              <a:gd name="connsiteY71" fmla="*/ 28575 h 2070805"/>
              <a:gd name="connsiteX72" fmla="*/ 4452938 w 5929313"/>
              <a:gd name="connsiteY72" fmla="*/ 0 h 2070805"/>
              <a:gd name="connsiteX73" fmla="*/ 5929313 w 5929313"/>
              <a:gd name="connsiteY73" fmla="*/ 4763 h 2070805"/>
              <a:gd name="connsiteX0" fmla="*/ 0 w 5929313"/>
              <a:gd name="connsiteY0" fmla="*/ 2066925 h 2070805"/>
              <a:gd name="connsiteX1" fmla="*/ 0 w 5929313"/>
              <a:gd name="connsiteY1" fmla="*/ 2066925 h 2070805"/>
              <a:gd name="connsiteX2" fmla="*/ 30956 w 5929313"/>
              <a:gd name="connsiteY2" fmla="*/ 2066925 h 2070805"/>
              <a:gd name="connsiteX3" fmla="*/ 21432 w 5929313"/>
              <a:gd name="connsiteY3" fmla="*/ 1988344 h 2070805"/>
              <a:gd name="connsiteX4" fmla="*/ 66675 w 5929313"/>
              <a:gd name="connsiteY4" fmla="*/ 1995488 h 2070805"/>
              <a:gd name="connsiteX5" fmla="*/ 57151 w 5929313"/>
              <a:gd name="connsiteY5" fmla="*/ 1926431 h 2070805"/>
              <a:gd name="connsiteX6" fmla="*/ 176213 w 5929313"/>
              <a:gd name="connsiteY6" fmla="*/ 1938338 h 2070805"/>
              <a:gd name="connsiteX7" fmla="*/ 178594 w 5929313"/>
              <a:gd name="connsiteY7" fmla="*/ 1871663 h 2070805"/>
              <a:gd name="connsiteX8" fmla="*/ 242888 w 5929313"/>
              <a:gd name="connsiteY8" fmla="*/ 1881188 h 2070805"/>
              <a:gd name="connsiteX9" fmla="*/ 230981 w 5929313"/>
              <a:gd name="connsiteY9" fmla="*/ 1793081 h 2070805"/>
              <a:gd name="connsiteX10" fmla="*/ 252413 w 5929313"/>
              <a:gd name="connsiteY10" fmla="*/ 1778794 h 2070805"/>
              <a:gd name="connsiteX11" fmla="*/ 259557 w 5929313"/>
              <a:gd name="connsiteY11" fmla="*/ 1681163 h 2070805"/>
              <a:gd name="connsiteX12" fmla="*/ 323850 w 5929313"/>
              <a:gd name="connsiteY12" fmla="*/ 1690688 h 2070805"/>
              <a:gd name="connsiteX13" fmla="*/ 328613 w 5929313"/>
              <a:gd name="connsiteY13" fmla="*/ 1624013 h 2070805"/>
              <a:gd name="connsiteX14" fmla="*/ 371475 w 5929313"/>
              <a:gd name="connsiteY14" fmla="*/ 1628775 h 2070805"/>
              <a:gd name="connsiteX15" fmla="*/ 366713 w 5929313"/>
              <a:gd name="connsiteY15" fmla="*/ 1500188 h 2070805"/>
              <a:gd name="connsiteX16" fmla="*/ 390525 w 5929313"/>
              <a:gd name="connsiteY16" fmla="*/ 1500188 h 2070805"/>
              <a:gd name="connsiteX17" fmla="*/ 395288 w 5929313"/>
              <a:gd name="connsiteY17" fmla="*/ 1428750 h 2070805"/>
              <a:gd name="connsiteX18" fmla="*/ 485775 w 5929313"/>
              <a:gd name="connsiteY18" fmla="*/ 1433513 h 2070805"/>
              <a:gd name="connsiteX19" fmla="*/ 485775 w 5929313"/>
              <a:gd name="connsiteY19" fmla="*/ 1378744 h 2070805"/>
              <a:gd name="connsiteX20" fmla="*/ 538163 w 5929313"/>
              <a:gd name="connsiteY20" fmla="*/ 1385888 h 2070805"/>
              <a:gd name="connsiteX21" fmla="*/ 531019 w 5929313"/>
              <a:gd name="connsiteY21" fmla="*/ 1331119 h 2070805"/>
              <a:gd name="connsiteX22" fmla="*/ 614363 w 5929313"/>
              <a:gd name="connsiteY22" fmla="*/ 1338263 h 2070805"/>
              <a:gd name="connsiteX23" fmla="*/ 619125 w 5929313"/>
              <a:gd name="connsiteY23" fmla="*/ 1266825 h 2070805"/>
              <a:gd name="connsiteX24" fmla="*/ 733425 w 5929313"/>
              <a:gd name="connsiteY24" fmla="*/ 1266825 h 2070805"/>
              <a:gd name="connsiteX25" fmla="*/ 731044 w 5929313"/>
              <a:gd name="connsiteY25" fmla="*/ 1226343 h 2070805"/>
              <a:gd name="connsiteX26" fmla="*/ 804862 w 5929313"/>
              <a:gd name="connsiteY26" fmla="*/ 1235868 h 2070805"/>
              <a:gd name="connsiteX27" fmla="*/ 795338 w 5929313"/>
              <a:gd name="connsiteY27" fmla="*/ 1176338 h 2070805"/>
              <a:gd name="connsiteX28" fmla="*/ 828675 w 5929313"/>
              <a:gd name="connsiteY28" fmla="*/ 1181100 h 2070805"/>
              <a:gd name="connsiteX29" fmla="*/ 826294 w 5929313"/>
              <a:gd name="connsiteY29" fmla="*/ 1123950 h 2070805"/>
              <a:gd name="connsiteX30" fmla="*/ 976312 w 5929313"/>
              <a:gd name="connsiteY30" fmla="*/ 1128712 h 2070805"/>
              <a:gd name="connsiteX31" fmla="*/ 985838 w 5929313"/>
              <a:gd name="connsiteY31" fmla="*/ 1073944 h 2070805"/>
              <a:gd name="connsiteX32" fmla="*/ 1143000 w 5929313"/>
              <a:gd name="connsiteY32" fmla="*/ 1076325 h 2070805"/>
              <a:gd name="connsiteX33" fmla="*/ 1147763 w 5929313"/>
              <a:gd name="connsiteY33" fmla="*/ 1028700 h 2070805"/>
              <a:gd name="connsiteX34" fmla="*/ 1176338 w 5929313"/>
              <a:gd name="connsiteY34" fmla="*/ 1028700 h 2070805"/>
              <a:gd name="connsiteX35" fmla="*/ 1185862 w 5929313"/>
              <a:gd name="connsiteY35" fmla="*/ 969169 h 2070805"/>
              <a:gd name="connsiteX36" fmla="*/ 1554956 w 5929313"/>
              <a:gd name="connsiteY36" fmla="*/ 971550 h 2070805"/>
              <a:gd name="connsiteX37" fmla="*/ 1550194 w 5929313"/>
              <a:gd name="connsiteY37" fmla="*/ 871537 h 2070805"/>
              <a:gd name="connsiteX38" fmla="*/ 1590676 w 5929313"/>
              <a:gd name="connsiteY38" fmla="*/ 878681 h 2070805"/>
              <a:gd name="connsiteX39" fmla="*/ 1590675 w 5929313"/>
              <a:gd name="connsiteY39" fmla="*/ 831056 h 2070805"/>
              <a:gd name="connsiteX40" fmla="*/ 1624013 w 5929313"/>
              <a:gd name="connsiteY40" fmla="*/ 828675 h 2070805"/>
              <a:gd name="connsiteX41" fmla="*/ 1631156 w 5929313"/>
              <a:gd name="connsiteY41" fmla="*/ 776288 h 2070805"/>
              <a:gd name="connsiteX42" fmla="*/ 1733550 w 5929313"/>
              <a:gd name="connsiteY42" fmla="*/ 781050 h 2070805"/>
              <a:gd name="connsiteX43" fmla="*/ 1740694 w 5929313"/>
              <a:gd name="connsiteY43" fmla="*/ 719138 h 2070805"/>
              <a:gd name="connsiteX44" fmla="*/ 1812131 w 5929313"/>
              <a:gd name="connsiteY44" fmla="*/ 726282 h 2070805"/>
              <a:gd name="connsiteX45" fmla="*/ 1814513 w 5929313"/>
              <a:gd name="connsiteY45" fmla="*/ 666750 h 2070805"/>
              <a:gd name="connsiteX46" fmla="*/ 2057400 w 5929313"/>
              <a:gd name="connsiteY46" fmla="*/ 666750 h 2070805"/>
              <a:gd name="connsiteX47" fmla="*/ 2057400 w 5929313"/>
              <a:gd name="connsiteY47" fmla="*/ 666750 h 2070805"/>
              <a:gd name="connsiteX48" fmla="*/ 2066925 w 5929313"/>
              <a:gd name="connsiteY48" fmla="*/ 616744 h 2070805"/>
              <a:gd name="connsiteX49" fmla="*/ 2181225 w 5929313"/>
              <a:gd name="connsiteY49" fmla="*/ 616744 h 2070805"/>
              <a:gd name="connsiteX50" fmla="*/ 2188370 w 5929313"/>
              <a:gd name="connsiteY50" fmla="*/ 569119 h 2070805"/>
              <a:gd name="connsiteX51" fmla="*/ 2286000 w 5929313"/>
              <a:gd name="connsiteY51" fmla="*/ 571500 h 2070805"/>
              <a:gd name="connsiteX52" fmla="*/ 2281238 w 5929313"/>
              <a:gd name="connsiteY52" fmla="*/ 523875 h 2070805"/>
              <a:gd name="connsiteX53" fmla="*/ 2738438 w 5929313"/>
              <a:gd name="connsiteY53" fmla="*/ 523875 h 2070805"/>
              <a:gd name="connsiteX54" fmla="*/ 2731295 w 5929313"/>
              <a:gd name="connsiteY54" fmla="*/ 464344 h 2070805"/>
              <a:gd name="connsiteX55" fmla="*/ 2776538 w 5929313"/>
              <a:gd name="connsiteY55" fmla="*/ 471488 h 2070805"/>
              <a:gd name="connsiteX56" fmla="*/ 2795588 w 5929313"/>
              <a:gd name="connsiteY56" fmla="*/ 433388 h 2070805"/>
              <a:gd name="connsiteX57" fmla="*/ 2809875 w 5929313"/>
              <a:gd name="connsiteY57" fmla="*/ 409575 h 2070805"/>
              <a:gd name="connsiteX58" fmla="*/ 2819400 w 5929313"/>
              <a:gd name="connsiteY58" fmla="*/ 357188 h 2070805"/>
              <a:gd name="connsiteX59" fmla="*/ 2928938 w 5929313"/>
              <a:gd name="connsiteY59" fmla="*/ 357188 h 2070805"/>
              <a:gd name="connsiteX60" fmla="*/ 2933700 w 5929313"/>
              <a:gd name="connsiteY60" fmla="*/ 323850 h 2070805"/>
              <a:gd name="connsiteX61" fmla="*/ 3043238 w 5929313"/>
              <a:gd name="connsiteY61" fmla="*/ 319088 h 2070805"/>
              <a:gd name="connsiteX62" fmla="*/ 3048000 w 5929313"/>
              <a:gd name="connsiteY62" fmla="*/ 271463 h 2070805"/>
              <a:gd name="connsiteX63" fmla="*/ 3243263 w 5929313"/>
              <a:gd name="connsiteY63" fmla="*/ 261938 h 2070805"/>
              <a:gd name="connsiteX64" fmla="*/ 3243263 w 5929313"/>
              <a:gd name="connsiteY64" fmla="*/ 233363 h 2070805"/>
              <a:gd name="connsiteX65" fmla="*/ 3295650 w 5929313"/>
              <a:gd name="connsiteY65" fmla="*/ 219075 h 2070805"/>
              <a:gd name="connsiteX66" fmla="*/ 3305175 w 5929313"/>
              <a:gd name="connsiteY66" fmla="*/ 176213 h 2070805"/>
              <a:gd name="connsiteX67" fmla="*/ 3424238 w 5929313"/>
              <a:gd name="connsiteY67" fmla="*/ 171450 h 2070805"/>
              <a:gd name="connsiteX68" fmla="*/ 3438525 w 5929313"/>
              <a:gd name="connsiteY68" fmla="*/ 119063 h 2070805"/>
              <a:gd name="connsiteX69" fmla="*/ 3833813 w 5929313"/>
              <a:gd name="connsiteY69" fmla="*/ 100013 h 2070805"/>
              <a:gd name="connsiteX70" fmla="*/ 3890963 w 5929313"/>
              <a:gd name="connsiteY70" fmla="*/ 76200 h 2070805"/>
              <a:gd name="connsiteX71" fmla="*/ 3900488 w 5929313"/>
              <a:gd name="connsiteY71" fmla="*/ 28575 h 2070805"/>
              <a:gd name="connsiteX72" fmla="*/ 4452938 w 5929313"/>
              <a:gd name="connsiteY72" fmla="*/ 0 h 2070805"/>
              <a:gd name="connsiteX73" fmla="*/ 5929313 w 5929313"/>
              <a:gd name="connsiteY73" fmla="*/ 4763 h 2070805"/>
              <a:gd name="connsiteX0" fmla="*/ 0 w 5929313"/>
              <a:gd name="connsiteY0" fmla="*/ 2066925 h 2070805"/>
              <a:gd name="connsiteX1" fmla="*/ 0 w 5929313"/>
              <a:gd name="connsiteY1" fmla="*/ 2066925 h 2070805"/>
              <a:gd name="connsiteX2" fmla="*/ 30956 w 5929313"/>
              <a:gd name="connsiteY2" fmla="*/ 2066925 h 2070805"/>
              <a:gd name="connsiteX3" fmla="*/ 21432 w 5929313"/>
              <a:gd name="connsiteY3" fmla="*/ 1988344 h 2070805"/>
              <a:gd name="connsiteX4" fmla="*/ 66675 w 5929313"/>
              <a:gd name="connsiteY4" fmla="*/ 1995488 h 2070805"/>
              <a:gd name="connsiteX5" fmla="*/ 57151 w 5929313"/>
              <a:gd name="connsiteY5" fmla="*/ 1926431 h 2070805"/>
              <a:gd name="connsiteX6" fmla="*/ 176213 w 5929313"/>
              <a:gd name="connsiteY6" fmla="*/ 1938338 h 2070805"/>
              <a:gd name="connsiteX7" fmla="*/ 178594 w 5929313"/>
              <a:gd name="connsiteY7" fmla="*/ 1871663 h 2070805"/>
              <a:gd name="connsiteX8" fmla="*/ 242888 w 5929313"/>
              <a:gd name="connsiteY8" fmla="*/ 1881188 h 2070805"/>
              <a:gd name="connsiteX9" fmla="*/ 230981 w 5929313"/>
              <a:gd name="connsiteY9" fmla="*/ 1793081 h 2070805"/>
              <a:gd name="connsiteX10" fmla="*/ 252413 w 5929313"/>
              <a:gd name="connsiteY10" fmla="*/ 1778794 h 2070805"/>
              <a:gd name="connsiteX11" fmla="*/ 259557 w 5929313"/>
              <a:gd name="connsiteY11" fmla="*/ 1681163 h 2070805"/>
              <a:gd name="connsiteX12" fmla="*/ 323850 w 5929313"/>
              <a:gd name="connsiteY12" fmla="*/ 1690688 h 2070805"/>
              <a:gd name="connsiteX13" fmla="*/ 328613 w 5929313"/>
              <a:gd name="connsiteY13" fmla="*/ 1624013 h 2070805"/>
              <a:gd name="connsiteX14" fmla="*/ 371475 w 5929313"/>
              <a:gd name="connsiteY14" fmla="*/ 1628775 h 2070805"/>
              <a:gd name="connsiteX15" fmla="*/ 366713 w 5929313"/>
              <a:gd name="connsiteY15" fmla="*/ 1500188 h 2070805"/>
              <a:gd name="connsiteX16" fmla="*/ 390525 w 5929313"/>
              <a:gd name="connsiteY16" fmla="*/ 1500188 h 2070805"/>
              <a:gd name="connsiteX17" fmla="*/ 395288 w 5929313"/>
              <a:gd name="connsiteY17" fmla="*/ 1428750 h 2070805"/>
              <a:gd name="connsiteX18" fmla="*/ 485775 w 5929313"/>
              <a:gd name="connsiteY18" fmla="*/ 1433513 h 2070805"/>
              <a:gd name="connsiteX19" fmla="*/ 485775 w 5929313"/>
              <a:gd name="connsiteY19" fmla="*/ 1378744 h 2070805"/>
              <a:gd name="connsiteX20" fmla="*/ 538163 w 5929313"/>
              <a:gd name="connsiteY20" fmla="*/ 1385888 h 2070805"/>
              <a:gd name="connsiteX21" fmla="*/ 531019 w 5929313"/>
              <a:gd name="connsiteY21" fmla="*/ 1331119 h 2070805"/>
              <a:gd name="connsiteX22" fmla="*/ 614363 w 5929313"/>
              <a:gd name="connsiteY22" fmla="*/ 1338263 h 2070805"/>
              <a:gd name="connsiteX23" fmla="*/ 619125 w 5929313"/>
              <a:gd name="connsiteY23" fmla="*/ 1266825 h 2070805"/>
              <a:gd name="connsiteX24" fmla="*/ 733425 w 5929313"/>
              <a:gd name="connsiteY24" fmla="*/ 1266825 h 2070805"/>
              <a:gd name="connsiteX25" fmla="*/ 731044 w 5929313"/>
              <a:gd name="connsiteY25" fmla="*/ 1226343 h 2070805"/>
              <a:gd name="connsiteX26" fmla="*/ 804862 w 5929313"/>
              <a:gd name="connsiteY26" fmla="*/ 1235868 h 2070805"/>
              <a:gd name="connsiteX27" fmla="*/ 795338 w 5929313"/>
              <a:gd name="connsiteY27" fmla="*/ 1176338 h 2070805"/>
              <a:gd name="connsiteX28" fmla="*/ 828675 w 5929313"/>
              <a:gd name="connsiteY28" fmla="*/ 1181100 h 2070805"/>
              <a:gd name="connsiteX29" fmla="*/ 826294 w 5929313"/>
              <a:gd name="connsiteY29" fmla="*/ 1123950 h 2070805"/>
              <a:gd name="connsiteX30" fmla="*/ 976312 w 5929313"/>
              <a:gd name="connsiteY30" fmla="*/ 1128712 h 2070805"/>
              <a:gd name="connsiteX31" fmla="*/ 985838 w 5929313"/>
              <a:gd name="connsiteY31" fmla="*/ 1073944 h 2070805"/>
              <a:gd name="connsiteX32" fmla="*/ 1143000 w 5929313"/>
              <a:gd name="connsiteY32" fmla="*/ 1076325 h 2070805"/>
              <a:gd name="connsiteX33" fmla="*/ 1147763 w 5929313"/>
              <a:gd name="connsiteY33" fmla="*/ 1028700 h 2070805"/>
              <a:gd name="connsiteX34" fmla="*/ 1176338 w 5929313"/>
              <a:gd name="connsiteY34" fmla="*/ 1028700 h 2070805"/>
              <a:gd name="connsiteX35" fmla="*/ 1185862 w 5929313"/>
              <a:gd name="connsiteY35" fmla="*/ 969169 h 2070805"/>
              <a:gd name="connsiteX36" fmla="*/ 1554956 w 5929313"/>
              <a:gd name="connsiteY36" fmla="*/ 971550 h 2070805"/>
              <a:gd name="connsiteX37" fmla="*/ 1550194 w 5929313"/>
              <a:gd name="connsiteY37" fmla="*/ 871537 h 2070805"/>
              <a:gd name="connsiteX38" fmla="*/ 1590676 w 5929313"/>
              <a:gd name="connsiteY38" fmla="*/ 878681 h 2070805"/>
              <a:gd name="connsiteX39" fmla="*/ 1590675 w 5929313"/>
              <a:gd name="connsiteY39" fmla="*/ 831056 h 2070805"/>
              <a:gd name="connsiteX40" fmla="*/ 1624013 w 5929313"/>
              <a:gd name="connsiteY40" fmla="*/ 828675 h 2070805"/>
              <a:gd name="connsiteX41" fmla="*/ 1631156 w 5929313"/>
              <a:gd name="connsiteY41" fmla="*/ 776288 h 2070805"/>
              <a:gd name="connsiteX42" fmla="*/ 1733550 w 5929313"/>
              <a:gd name="connsiteY42" fmla="*/ 781050 h 2070805"/>
              <a:gd name="connsiteX43" fmla="*/ 1740694 w 5929313"/>
              <a:gd name="connsiteY43" fmla="*/ 719138 h 2070805"/>
              <a:gd name="connsiteX44" fmla="*/ 1812131 w 5929313"/>
              <a:gd name="connsiteY44" fmla="*/ 726282 h 2070805"/>
              <a:gd name="connsiteX45" fmla="*/ 1814513 w 5929313"/>
              <a:gd name="connsiteY45" fmla="*/ 666750 h 2070805"/>
              <a:gd name="connsiteX46" fmla="*/ 2057400 w 5929313"/>
              <a:gd name="connsiteY46" fmla="*/ 666750 h 2070805"/>
              <a:gd name="connsiteX47" fmla="*/ 2057400 w 5929313"/>
              <a:gd name="connsiteY47" fmla="*/ 666750 h 2070805"/>
              <a:gd name="connsiteX48" fmla="*/ 2066925 w 5929313"/>
              <a:gd name="connsiteY48" fmla="*/ 616744 h 2070805"/>
              <a:gd name="connsiteX49" fmla="*/ 2181225 w 5929313"/>
              <a:gd name="connsiteY49" fmla="*/ 616744 h 2070805"/>
              <a:gd name="connsiteX50" fmla="*/ 2188370 w 5929313"/>
              <a:gd name="connsiteY50" fmla="*/ 569119 h 2070805"/>
              <a:gd name="connsiteX51" fmla="*/ 2286000 w 5929313"/>
              <a:gd name="connsiteY51" fmla="*/ 571500 h 2070805"/>
              <a:gd name="connsiteX52" fmla="*/ 2281238 w 5929313"/>
              <a:gd name="connsiteY52" fmla="*/ 523875 h 2070805"/>
              <a:gd name="connsiteX53" fmla="*/ 2738438 w 5929313"/>
              <a:gd name="connsiteY53" fmla="*/ 523875 h 2070805"/>
              <a:gd name="connsiteX54" fmla="*/ 2731295 w 5929313"/>
              <a:gd name="connsiteY54" fmla="*/ 464344 h 2070805"/>
              <a:gd name="connsiteX55" fmla="*/ 2790826 w 5929313"/>
              <a:gd name="connsiteY55" fmla="*/ 461963 h 2070805"/>
              <a:gd name="connsiteX56" fmla="*/ 2795588 w 5929313"/>
              <a:gd name="connsiteY56" fmla="*/ 433388 h 2070805"/>
              <a:gd name="connsiteX57" fmla="*/ 2809875 w 5929313"/>
              <a:gd name="connsiteY57" fmla="*/ 409575 h 2070805"/>
              <a:gd name="connsiteX58" fmla="*/ 2819400 w 5929313"/>
              <a:gd name="connsiteY58" fmla="*/ 357188 h 2070805"/>
              <a:gd name="connsiteX59" fmla="*/ 2928938 w 5929313"/>
              <a:gd name="connsiteY59" fmla="*/ 357188 h 2070805"/>
              <a:gd name="connsiteX60" fmla="*/ 2933700 w 5929313"/>
              <a:gd name="connsiteY60" fmla="*/ 323850 h 2070805"/>
              <a:gd name="connsiteX61" fmla="*/ 3043238 w 5929313"/>
              <a:gd name="connsiteY61" fmla="*/ 319088 h 2070805"/>
              <a:gd name="connsiteX62" fmla="*/ 3048000 w 5929313"/>
              <a:gd name="connsiteY62" fmla="*/ 271463 h 2070805"/>
              <a:gd name="connsiteX63" fmla="*/ 3243263 w 5929313"/>
              <a:gd name="connsiteY63" fmla="*/ 261938 h 2070805"/>
              <a:gd name="connsiteX64" fmla="*/ 3243263 w 5929313"/>
              <a:gd name="connsiteY64" fmla="*/ 233363 h 2070805"/>
              <a:gd name="connsiteX65" fmla="*/ 3295650 w 5929313"/>
              <a:gd name="connsiteY65" fmla="*/ 219075 h 2070805"/>
              <a:gd name="connsiteX66" fmla="*/ 3305175 w 5929313"/>
              <a:gd name="connsiteY66" fmla="*/ 176213 h 2070805"/>
              <a:gd name="connsiteX67" fmla="*/ 3424238 w 5929313"/>
              <a:gd name="connsiteY67" fmla="*/ 171450 h 2070805"/>
              <a:gd name="connsiteX68" fmla="*/ 3438525 w 5929313"/>
              <a:gd name="connsiteY68" fmla="*/ 119063 h 2070805"/>
              <a:gd name="connsiteX69" fmla="*/ 3833813 w 5929313"/>
              <a:gd name="connsiteY69" fmla="*/ 100013 h 2070805"/>
              <a:gd name="connsiteX70" fmla="*/ 3890963 w 5929313"/>
              <a:gd name="connsiteY70" fmla="*/ 76200 h 2070805"/>
              <a:gd name="connsiteX71" fmla="*/ 3900488 w 5929313"/>
              <a:gd name="connsiteY71" fmla="*/ 28575 h 2070805"/>
              <a:gd name="connsiteX72" fmla="*/ 4452938 w 5929313"/>
              <a:gd name="connsiteY72" fmla="*/ 0 h 2070805"/>
              <a:gd name="connsiteX73" fmla="*/ 5929313 w 5929313"/>
              <a:gd name="connsiteY73" fmla="*/ 4763 h 2070805"/>
              <a:gd name="connsiteX0" fmla="*/ 0 w 5929313"/>
              <a:gd name="connsiteY0" fmla="*/ 2066925 h 2070805"/>
              <a:gd name="connsiteX1" fmla="*/ 0 w 5929313"/>
              <a:gd name="connsiteY1" fmla="*/ 2066925 h 2070805"/>
              <a:gd name="connsiteX2" fmla="*/ 30956 w 5929313"/>
              <a:gd name="connsiteY2" fmla="*/ 2066925 h 2070805"/>
              <a:gd name="connsiteX3" fmla="*/ 21432 w 5929313"/>
              <a:gd name="connsiteY3" fmla="*/ 1988344 h 2070805"/>
              <a:gd name="connsiteX4" fmla="*/ 66675 w 5929313"/>
              <a:gd name="connsiteY4" fmla="*/ 1995488 h 2070805"/>
              <a:gd name="connsiteX5" fmla="*/ 57151 w 5929313"/>
              <a:gd name="connsiteY5" fmla="*/ 1926431 h 2070805"/>
              <a:gd name="connsiteX6" fmla="*/ 176213 w 5929313"/>
              <a:gd name="connsiteY6" fmla="*/ 1938338 h 2070805"/>
              <a:gd name="connsiteX7" fmla="*/ 178594 w 5929313"/>
              <a:gd name="connsiteY7" fmla="*/ 1871663 h 2070805"/>
              <a:gd name="connsiteX8" fmla="*/ 242888 w 5929313"/>
              <a:gd name="connsiteY8" fmla="*/ 1881188 h 2070805"/>
              <a:gd name="connsiteX9" fmla="*/ 230981 w 5929313"/>
              <a:gd name="connsiteY9" fmla="*/ 1793081 h 2070805"/>
              <a:gd name="connsiteX10" fmla="*/ 252413 w 5929313"/>
              <a:gd name="connsiteY10" fmla="*/ 1778794 h 2070805"/>
              <a:gd name="connsiteX11" fmla="*/ 259557 w 5929313"/>
              <a:gd name="connsiteY11" fmla="*/ 1681163 h 2070805"/>
              <a:gd name="connsiteX12" fmla="*/ 323850 w 5929313"/>
              <a:gd name="connsiteY12" fmla="*/ 1690688 h 2070805"/>
              <a:gd name="connsiteX13" fmla="*/ 328613 w 5929313"/>
              <a:gd name="connsiteY13" fmla="*/ 1624013 h 2070805"/>
              <a:gd name="connsiteX14" fmla="*/ 371475 w 5929313"/>
              <a:gd name="connsiteY14" fmla="*/ 1628775 h 2070805"/>
              <a:gd name="connsiteX15" fmla="*/ 366713 w 5929313"/>
              <a:gd name="connsiteY15" fmla="*/ 1500188 h 2070805"/>
              <a:gd name="connsiteX16" fmla="*/ 390525 w 5929313"/>
              <a:gd name="connsiteY16" fmla="*/ 1500188 h 2070805"/>
              <a:gd name="connsiteX17" fmla="*/ 395288 w 5929313"/>
              <a:gd name="connsiteY17" fmla="*/ 1428750 h 2070805"/>
              <a:gd name="connsiteX18" fmla="*/ 485775 w 5929313"/>
              <a:gd name="connsiteY18" fmla="*/ 1433513 h 2070805"/>
              <a:gd name="connsiteX19" fmla="*/ 485775 w 5929313"/>
              <a:gd name="connsiteY19" fmla="*/ 1378744 h 2070805"/>
              <a:gd name="connsiteX20" fmla="*/ 538163 w 5929313"/>
              <a:gd name="connsiteY20" fmla="*/ 1385888 h 2070805"/>
              <a:gd name="connsiteX21" fmla="*/ 531019 w 5929313"/>
              <a:gd name="connsiteY21" fmla="*/ 1331119 h 2070805"/>
              <a:gd name="connsiteX22" fmla="*/ 614363 w 5929313"/>
              <a:gd name="connsiteY22" fmla="*/ 1338263 h 2070805"/>
              <a:gd name="connsiteX23" fmla="*/ 619125 w 5929313"/>
              <a:gd name="connsiteY23" fmla="*/ 1266825 h 2070805"/>
              <a:gd name="connsiteX24" fmla="*/ 733425 w 5929313"/>
              <a:gd name="connsiteY24" fmla="*/ 1266825 h 2070805"/>
              <a:gd name="connsiteX25" fmla="*/ 731044 w 5929313"/>
              <a:gd name="connsiteY25" fmla="*/ 1226343 h 2070805"/>
              <a:gd name="connsiteX26" fmla="*/ 804862 w 5929313"/>
              <a:gd name="connsiteY26" fmla="*/ 1235868 h 2070805"/>
              <a:gd name="connsiteX27" fmla="*/ 795338 w 5929313"/>
              <a:gd name="connsiteY27" fmla="*/ 1176338 h 2070805"/>
              <a:gd name="connsiteX28" fmla="*/ 828675 w 5929313"/>
              <a:gd name="connsiteY28" fmla="*/ 1181100 h 2070805"/>
              <a:gd name="connsiteX29" fmla="*/ 826294 w 5929313"/>
              <a:gd name="connsiteY29" fmla="*/ 1123950 h 2070805"/>
              <a:gd name="connsiteX30" fmla="*/ 976312 w 5929313"/>
              <a:gd name="connsiteY30" fmla="*/ 1128712 h 2070805"/>
              <a:gd name="connsiteX31" fmla="*/ 985838 w 5929313"/>
              <a:gd name="connsiteY31" fmla="*/ 1073944 h 2070805"/>
              <a:gd name="connsiteX32" fmla="*/ 1143000 w 5929313"/>
              <a:gd name="connsiteY32" fmla="*/ 1076325 h 2070805"/>
              <a:gd name="connsiteX33" fmla="*/ 1147763 w 5929313"/>
              <a:gd name="connsiteY33" fmla="*/ 1028700 h 2070805"/>
              <a:gd name="connsiteX34" fmla="*/ 1176338 w 5929313"/>
              <a:gd name="connsiteY34" fmla="*/ 1028700 h 2070805"/>
              <a:gd name="connsiteX35" fmla="*/ 1185862 w 5929313"/>
              <a:gd name="connsiteY35" fmla="*/ 969169 h 2070805"/>
              <a:gd name="connsiteX36" fmla="*/ 1554956 w 5929313"/>
              <a:gd name="connsiteY36" fmla="*/ 971550 h 2070805"/>
              <a:gd name="connsiteX37" fmla="*/ 1550194 w 5929313"/>
              <a:gd name="connsiteY37" fmla="*/ 871537 h 2070805"/>
              <a:gd name="connsiteX38" fmla="*/ 1590676 w 5929313"/>
              <a:gd name="connsiteY38" fmla="*/ 878681 h 2070805"/>
              <a:gd name="connsiteX39" fmla="*/ 1590675 w 5929313"/>
              <a:gd name="connsiteY39" fmla="*/ 831056 h 2070805"/>
              <a:gd name="connsiteX40" fmla="*/ 1624013 w 5929313"/>
              <a:gd name="connsiteY40" fmla="*/ 828675 h 2070805"/>
              <a:gd name="connsiteX41" fmla="*/ 1631156 w 5929313"/>
              <a:gd name="connsiteY41" fmla="*/ 776288 h 2070805"/>
              <a:gd name="connsiteX42" fmla="*/ 1733550 w 5929313"/>
              <a:gd name="connsiteY42" fmla="*/ 781050 h 2070805"/>
              <a:gd name="connsiteX43" fmla="*/ 1740694 w 5929313"/>
              <a:gd name="connsiteY43" fmla="*/ 719138 h 2070805"/>
              <a:gd name="connsiteX44" fmla="*/ 1812131 w 5929313"/>
              <a:gd name="connsiteY44" fmla="*/ 726282 h 2070805"/>
              <a:gd name="connsiteX45" fmla="*/ 1814513 w 5929313"/>
              <a:gd name="connsiteY45" fmla="*/ 666750 h 2070805"/>
              <a:gd name="connsiteX46" fmla="*/ 2057400 w 5929313"/>
              <a:gd name="connsiteY46" fmla="*/ 666750 h 2070805"/>
              <a:gd name="connsiteX47" fmla="*/ 2057400 w 5929313"/>
              <a:gd name="connsiteY47" fmla="*/ 666750 h 2070805"/>
              <a:gd name="connsiteX48" fmla="*/ 2066925 w 5929313"/>
              <a:gd name="connsiteY48" fmla="*/ 616744 h 2070805"/>
              <a:gd name="connsiteX49" fmla="*/ 2181225 w 5929313"/>
              <a:gd name="connsiteY49" fmla="*/ 616744 h 2070805"/>
              <a:gd name="connsiteX50" fmla="*/ 2188370 w 5929313"/>
              <a:gd name="connsiteY50" fmla="*/ 569119 h 2070805"/>
              <a:gd name="connsiteX51" fmla="*/ 2286000 w 5929313"/>
              <a:gd name="connsiteY51" fmla="*/ 571500 h 2070805"/>
              <a:gd name="connsiteX52" fmla="*/ 2281238 w 5929313"/>
              <a:gd name="connsiteY52" fmla="*/ 523875 h 2070805"/>
              <a:gd name="connsiteX53" fmla="*/ 2738438 w 5929313"/>
              <a:gd name="connsiteY53" fmla="*/ 523875 h 2070805"/>
              <a:gd name="connsiteX54" fmla="*/ 2731295 w 5929313"/>
              <a:gd name="connsiteY54" fmla="*/ 464344 h 2070805"/>
              <a:gd name="connsiteX55" fmla="*/ 2790826 w 5929313"/>
              <a:gd name="connsiteY55" fmla="*/ 461963 h 2070805"/>
              <a:gd name="connsiteX56" fmla="*/ 2795588 w 5929313"/>
              <a:gd name="connsiteY56" fmla="*/ 433388 h 2070805"/>
              <a:gd name="connsiteX57" fmla="*/ 2809875 w 5929313"/>
              <a:gd name="connsiteY57" fmla="*/ 409575 h 2070805"/>
              <a:gd name="connsiteX58" fmla="*/ 2819400 w 5929313"/>
              <a:gd name="connsiteY58" fmla="*/ 357188 h 2070805"/>
              <a:gd name="connsiteX59" fmla="*/ 2928938 w 5929313"/>
              <a:gd name="connsiteY59" fmla="*/ 357188 h 2070805"/>
              <a:gd name="connsiteX60" fmla="*/ 2933700 w 5929313"/>
              <a:gd name="connsiteY60" fmla="*/ 323850 h 2070805"/>
              <a:gd name="connsiteX61" fmla="*/ 3043238 w 5929313"/>
              <a:gd name="connsiteY61" fmla="*/ 319088 h 2070805"/>
              <a:gd name="connsiteX62" fmla="*/ 3043237 w 5929313"/>
              <a:gd name="connsiteY62" fmla="*/ 254794 h 2070805"/>
              <a:gd name="connsiteX63" fmla="*/ 3243263 w 5929313"/>
              <a:gd name="connsiteY63" fmla="*/ 261938 h 2070805"/>
              <a:gd name="connsiteX64" fmla="*/ 3243263 w 5929313"/>
              <a:gd name="connsiteY64" fmla="*/ 233363 h 2070805"/>
              <a:gd name="connsiteX65" fmla="*/ 3295650 w 5929313"/>
              <a:gd name="connsiteY65" fmla="*/ 219075 h 2070805"/>
              <a:gd name="connsiteX66" fmla="*/ 3305175 w 5929313"/>
              <a:gd name="connsiteY66" fmla="*/ 176213 h 2070805"/>
              <a:gd name="connsiteX67" fmla="*/ 3424238 w 5929313"/>
              <a:gd name="connsiteY67" fmla="*/ 171450 h 2070805"/>
              <a:gd name="connsiteX68" fmla="*/ 3438525 w 5929313"/>
              <a:gd name="connsiteY68" fmla="*/ 119063 h 2070805"/>
              <a:gd name="connsiteX69" fmla="*/ 3833813 w 5929313"/>
              <a:gd name="connsiteY69" fmla="*/ 100013 h 2070805"/>
              <a:gd name="connsiteX70" fmla="*/ 3890963 w 5929313"/>
              <a:gd name="connsiteY70" fmla="*/ 76200 h 2070805"/>
              <a:gd name="connsiteX71" fmla="*/ 3900488 w 5929313"/>
              <a:gd name="connsiteY71" fmla="*/ 28575 h 2070805"/>
              <a:gd name="connsiteX72" fmla="*/ 4452938 w 5929313"/>
              <a:gd name="connsiteY72" fmla="*/ 0 h 2070805"/>
              <a:gd name="connsiteX73" fmla="*/ 5929313 w 5929313"/>
              <a:gd name="connsiteY73" fmla="*/ 4763 h 2070805"/>
              <a:gd name="connsiteX0" fmla="*/ 0 w 5929313"/>
              <a:gd name="connsiteY0" fmla="*/ 2066925 h 2070805"/>
              <a:gd name="connsiteX1" fmla="*/ 0 w 5929313"/>
              <a:gd name="connsiteY1" fmla="*/ 2066925 h 2070805"/>
              <a:gd name="connsiteX2" fmla="*/ 30956 w 5929313"/>
              <a:gd name="connsiteY2" fmla="*/ 2066925 h 2070805"/>
              <a:gd name="connsiteX3" fmla="*/ 21432 w 5929313"/>
              <a:gd name="connsiteY3" fmla="*/ 1988344 h 2070805"/>
              <a:gd name="connsiteX4" fmla="*/ 66675 w 5929313"/>
              <a:gd name="connsiteY4" fmla="*/ 1995488 h 2070805"/>
              <a:gd name="connsiteX5" fmla="*/ 57151 w 5929313"/>
              <a:gd name="connsiteY5" fmla="*/ 1926431 h 2070805"/>
              <a:gd name="connsiteX6" fmla="*/ 176213 w 5929313"/>
              <a:gd name="connsiteY6" fmla="*/ 1938338 h 2070805"/>
              <a:gd name="connsiteX7" fmla="*/ 178594 w 5929313"/>
              <a:gd name="connsiteY7" fmla="*/ 1871663 h 2070805"/>
              <a:gd name="connsiteX8" fmla="*/ 242888 w 5929313"/>
              <a:gd name="connsiteY8" fmla="*/ 1881188 h 2070805"/>
              <a:gd name="connsiteX9" fmla="*/ 230981 w 5929313"/>
              <a:gd name="connsiteY9" fmla="*/ 1793081 h 2070805"/>
              <a:gd name="connsiteX10" fmla="*/ 252413 w 5929313"/>
              <a:gd name="connsiteY10" fmla="*/ 1778794 h 2070805"/>
              <a:gd name="connsiteX11" fmla="*/ 259557 w 5929313"/>
              <a:gd name="connsiteY11" fmla="*/ 1681163 h 2070805"/>
              <a:gd name="connsiteX12" fmla="*/ 323850 w 5929313"/>
              <a:gd name="connsiteY12" fmla="*/ 1690688 h 2070805"/>
              <a:gd name="connsiteX13" fmla="*/ 328613 w 5929313"/>
              <a:gd name="connsiteY13" fmla="*/ 1624013 h 2070805"/>
              <a:gd name="connsiteX14" fmla="*/ 371475 w 5929313"/>
              <a:gd name="connsiteY14" fmla="*/ 1628775 h 2070805"/>
              <a:gd name="connsiteX15" fmla="*/ 366713 w 5929313"/>
              <a:gd name="connsiteY15" fmla="*/ 1500188 h 2070805"/>
              <a:gd name="connsiteX16" fmla="*/ 390525 w 5929313"/>
              <a:gd name="connsiteY16" fmla="*/ 1500188 h 2070805"/>
              <a:gd name="connsiteX17" fmla="*/ 395288 w 5929313"/>
              <a:gd name="connsiteY17" fmla="*/ 1428750 h 2070805"/>
              <a:gd name="connsiteX18" fmla="*/ 485775 w 5929313"/>
              <a:gd name="connsiteY18" fmla="*/ 1433513 h 2070805"/>
              <a:gd name="connsiteX19" fmla="*/ 485775 w 5929313"/>
              <a:gd name="connsiteY19" fmla="*/ 1378744 h 2070805"/>
              <a:gd name="connsiteX20" fmla="*/ 538163 w 5929313"/>
              <a:gd name="connsiteY20" fmla="*/ 1385888 h 2070805"/>
              <a:gd name="connsiteX21" fmla="*/ 531019 w 5929313"/>
              <a:gd name="connsiteY21" fmla="*/ 1331119 h 2070805"/>
              <a:gd name="connsiteX22" fmla="*/ 614363 w 5929313"/>
              <a:gd name="connsiteY22" fmla="*/ 1338263 h 2070805"/>
              <a:gd name="connsiteX23" fmla="*/ 619125 w 5929313"/>
              <a:gd name="connsiteY23" fmla="*/ 1266825 h 2070805"/>
              <a:gd name="connsiteX24" fmla="*/ 733425 w 5929313"/>
              <a:gd name="connsiteY24" fmla="*/ 1266825 h 2070805"/>
              <a:gd name="connsiteX25" fmla="*/ 731044 w 5929313"/>
              <a:gd name="connsiteY25" fmla="*/ 1226343 h 2070805"/>
              <a:gd name="connsiteX26" fmla="*/ 804862 w 5929313"/>
              <a:gd name="connsiteY26" fmla="*/ 1235868 h 2070805"/>
              <a:gd name="connsiteX27" fmla="*/ 795338 w 5929313"/>
              <a:gd name="connsiteY27" fmla="*/ 1176338 h 2070805"/>
              <a:gd name="connsiteX28" fmla="*/ 828675 w 5929313"/>
              <a:gd name="connsiteY28" fmla="*/ 1181100 h 2070805"/>
              <a:gd name="connsiteX29" fmla="*/ 826294 w 5929313"/>
              <a:gd name="connsiteY29" fmla="*/ 1123950 h 2070805"/>
              <a:gd name="connsiteX30" fmla="*/ 976312 w 5929313"/>
              <a:gd name="connsiteY30" fmla="*/ 1128712 h 2070805"/>
              <a:gd name="connsiteX31" fmla="*/ 985838 w 5929313"/>
              <a:gd name="connsiteY31" fmla="*/ 1073944 h 2070805"/>
              <a:gd name="connsiteX32" fmla="*/ 1143000 w 5929313"/>
              <a:gd name="connsiteY32" fmla="*/ 1076325 h 2070805"/>
              <a:gd name="connsiteX33" fmla="*/ 1147763 w 5929313"/>
              <a:gd name="connsiteY33" fmla="*/ 1028700 h 2070805"/>
              <a:gd name="connsiteX34" fmla="*/ 1176338 w 5929313"/>
              <a:gd name="connsiteY34" fmla="*/ 1028700 h 2070805"/>
              <a:gd name="connsiteX35" fmla="*/ 1185862 w 5929313"/>
              <a:gd name="connsiteY35" fmla="*/ 969169 h 2070805"/>
              <a:gd name="connsiteX36" fmla="*/ 1554956 w 5929313"/>
              <a:gd name="connsiteY36" fmla="*/ 971550 h 2070805"/>
              <a:gd name="connsiteX37" fmla="*/ 1550194 w 5929313"/>
              <a:gd name="connsiteY37" fmla="*/ 871537 h 2070805"/>
              <a:gd name="connsiteX38" fmla="*/ 1590676 w 5929313"/>
              <a:gd name="connsiteY38" fmla="*/ 878681 h 2070805"/>
              <a:gd name="connsiteX39" fmla="*/ 1590675 w 5929313"/>
              <a:gd name="connsiteY39" fmla="*/ 831056 h 2070805"/>
              <a:gd name="connsiteX40" fmla="*/ 1624013 w 5929313"/>
              <a:gd name="connsiteY40" fmla="*/ 828675 h 2070805"/>
              <a:gd name="connsiteX41" fmla="*/ 1631156 w 5929313"/>
              <a:gd name="connsiteY41" fmla="*/ 776288 h 2070805"/>
              <a:gd name="connsiteX42" fmla="*/ 1733550 w 5929313"/>
              <a:gd name="connsiteY42" fmla="*/ 781050 h 2070805"/>
              <a:gd name="connsiteX43" fmla="*/ 1740694 w 5929313"/>
              <a:gd name="connsiteY43" fmla="*/ 719138 h 2070805"/>
              <a:gd name="connsiteX44" fmla="*/ 1812131 w 5929313"/>
              <a:gd name="connsiteY44" fmla="*/ 726282 h 2070805"/>
              <a:gd name="connsiteX45" fmla="*/ 1814513 w 5929313"/>
              <a:gd name="connsiteY45" fmla="*/ 666750 h 2070805"/>
              <a:gd name="connsiteX46" fmla="*/ 2057400 w 5929313"/>
              <a:gd name="connsiteY46" fmla="*/ 666750 h 2070805"/>
              <a:gd name="connsiteX47" fmla="*/ 2057400 w 5929313"/>
              <a:gd name="connsiteY47" fmla="*/ 666750 h 2070805"/>
              <a:gd name="connsiteX48" fmla="*/ 2066925 w 5929313"/>
              <a:gd name="connsiteY48" fmla="*/ 616744 h 2070805"/>
              <a:gd name="connsiteX49" fmla="*/ 2181225 w 5929313"/>
              <a:gd name="connsiteY49" fmla="*/ 616744 h 2070805"/>
              <a:gd name="connsiteX50" fmla="*/ 2188370 w 5929313"/>
              <a:gd name="connsiteY50" fmla="*/ 569119 h 2070805"/>
              <a:gd name="connsiteX51" fmla="*/ 2286000 w 5929313"/>
              <a:gd name="connsiteY51" fmla="*/ 571500 h 2070805"/>
              <a:gd name="connsiteX52" fmla="*/ 2281238 w 5929313"/>
              <a:gd name="connsiteY52" fmla="*/ 523875 h 2070805"/>
              <a:gd name="connsiteX53" fmla="*/ 2738438 w 5929313"/>
              <a:gd name="connsiteY53" fmla="*/ 523875 h 2070805"/>
              <a:gd name="connsiteX54" fmla="*/ 2731295 w 5929313"/>
              <a:gd name="connsiteY54" fmla="*/ 464344 h 2070805"/>
              <a:gd name="connsiteX55" fmla="*/ 2790826 w 5929313"/>
              <a:gd name="connsiteY55" fmla="*/ 461963 h 2070805"/>
              <a:gd name="connsiteX56" fmla="*/ 2795588 w 5929313"/>
              <a:gd name="connsiteY56" fmla="*/ 433388 h 2070805"/>
              <a:gd name="connsiteX57" fmla="*/ 2809875 w 5929313"/>
              <a:gd name="connsiteY57" fmla="*/ 409575 h 2070805"/>
              <a:gd name="connsiteX58" fmla="*/ 2819400 w 5929313"/>
              <a:gd name="connsiteY58" fmla="*/ 357188 h 2070805"/>
              <a:gd name="connsiteX59" fmla="*/ 2928938 w 5929313"/>
              <a:gd name="connsiteY59" fmla="*/ 357188 h 2070805"/>
              <a:gd name="connsiteX60" fmla="*/ 2933700 w 5929313"/>
              <a:gd name="connsiteY60" fmla="*/ 323850 h 2070805"/>
              <a:gd name="connsiteX61" fmla="*/ 3043238 w 5929313"/>
              <a:gd name="connsiteY61" fmla="*/ 319088 h 2070805"/>
              <a:gd name="connsiteX62" fmla="*/ 3043237 w 5929313"/>
              <a:gd name="connsiteY62" fmla="*/ 254794 h 2070805"/>
              <a:gd name="connsiteX63" fmla="*/ 3243263 w 5929313"/>
              <a:gd name="connsiteY63" fmla="*/ 261938 h 2070805"/>
              <a:gd name="connsiteX64" fmla="*/ 3236119 w 5929313"/>
              <a:gd name="connsiteY64" fmla="*/ 219076 h 2070805"/>
              <a:gd name="connsiteX65" fmla="*/ 3295650 w 5929313"/>
              <a:gd name="connsiteY65" fmla="*/ 219075 h 2070805"/>
              <a:gd name="connsiteX66" fmla="*/ 3305175 w 5929313"/>
              <a:gd name="connsiteY66" fmla="*/ 176213 h 2070805"/>
              <a:gd name="connsiteX67" fmla="*/ 3424238 w 5929313"/>
              <a:gd name="connsiteY67" fmla="*/ 171450 h 2070805"/>
              <a:gd name="connsiteX68" fmla="*/ 3438525 w 5929313"/>
              <a:gd name="connsiteY68" fmla="*/ 119063 h 2070805"/>
              <a:gd name="connsiteX69" fmla="*/ 3833813 w 5929313"/>
              <a:gd name="connsiteY69" fmla="*/ 100013 h 2070805"/>
              <a:gd name="connsiteX70" fmla="*/ 3890963 w 5929313"/>
              <a:gd name="connsiteY70" fmla="*/ 76200 h 2070805"/>
              <a:gd name="connsiteX71" fmla="*/ 3900488 w 5929313"/>
              <a:gd name="connsiteY71" fmla="*/ 28575 h 2070805"/>
              <a:gd name="connsiteX72" fmla="*/ 4452938 w 5929313"/>
              <a:gd name="connsiteY72" fmla="*/ 0 h 2070805"/>
              <a:gd name="connsiteX73" fmla="*/ 5929313 w 5929313"/>
              <a:gd name="connsiteY73" fmla="*/ 4763 h 2070805"/>
              <a:gd name="connsiteX0" fmla="*/ 0 w 5929313"/>
              <a:gd name="connsiteY0" fmla="*/ 2066925 h 2070805"/>
              <a:gd name="connsiteX1" fmla="*/ 0 w 5929313"/>
              <a:gd name="connsiteY1" fmla="*/ 2066925 h 2070805"/>
              <a:gd name="connsiteX2" fmla="*/ 30956 w 5929313"/>
              <a:gd name="connsiteY2" fmla="*/ 2066925 h 2070805"/>
              <a:gd name="connsiteX3" fmla="*/ 21432 w 5929313"/>
              <a:gd name="connsiteY3" fmla="*/ 1988344 h 2070805"/>
              <a:gd name="connsiteX4" fmla="*/ 66675 w 5929313"/>
              <a:gd name="connsiteY4" fmla="*/ 1995488 h 2070805"/>
              <a:gd name="connsiteX5" fmla="*/ 57151 w 5929313"/>
              <a:gd name="connsiteY5" fmla="*/ 1926431 h 2070805"/>
              <a:gd name="connsiteX6" fmla="*/ 176213 w 5929313"/>
              <a:gd name="connsiteY6" fmla="*/ 1938338 h 2070805"/>
              <a:gd name="connsiteX7" fmla="*/ 178594 w 5929313"/>
              <a:gd name="connsiteY7" fmla="*/ 1871663 h 2070805"/>
              <a:gd name="connsiteX8" fmla="*/ 242888 w 5929313"/>
              <a:gd name="connsiteY8" fmla="*/ 1881188 h 2070805"/>
              <a:gd name="connsiteX9" fmla="*/ 230981 w 5929313"/>
              <a:gd name="connsiteY9" fmla="*/ 1793081 h 2070805"/>
              <a:gd name="connsiteX10" fmla="*/ 252413 w 5929313"/>
              <a:gd name="connsiteY10" fmla="*/ 1778794 h 2070805"/>
              <a:gd name="connsiteX11" fmla="*/ 259557 w 5929313"/>
              <a:gd name="connsiteY11" fmla="*/ 1681163 h 2070805"/>
              <a:gd name="connsiteX12" fmla="*/ 323850 w 5929313"/>
              <a:gd name="connsiteY12" fmla="*/ 1690688 h 2070805"/>
              <a:gd name="connsiteX13" fmla="*/ 328613 w 5929313"/>
              <a:gd name="connsiteY13" fmla="*/ 1624013 h 2070805"/>
              <a:gd name="connsiteX14" fmla="*/ 371475 w 5929313"/>
              <a:gd name="connsiteY14" fmla="*/ 1628775 h 2070805"/>
              <a:gd name="connsiteX15" fmla="*/ 366713 w 5929313"/>
              <a:gd name="connsiteY15" fmla="*/ 1500188 h 2070805"/>
              <a:gd name="connsiteX16" fmla="*/ 390525 w 5929313"/>
              <a:gd name="connsiteY16" fmla="*/ 1500188 h 2070805"/>
              <a:gd name="connsiteX17" fmla="*/ 395288 w 5929313"/>
              <a:gd name="connsiteY17" fmla="*/ 1428750 h 2070805"/>
              <a:gd name="connsiteX18" fmla="*/ 485775 w 5929313"/>
              <a:gd name="connsiteY18" fmla="*/ 1433513 h 2070805"/>
              <a:gd name="connsiteX19" fmla="*/ 485775 w 5929313"/>
              <a:gd name="connsiteY19" fmla="*/ 1378744 h 2070805"/>
              <a:gd name="connsiteX20" fmla="*/ 538163 w 5929313"/>
              <a:gd name="connsiteY20" fmla="*/ 1385888 h 2070805"/>
              <a:gd name="connsiteX21" fmla="*/ 531019 w 5929313"/>
              <a:gd name="connsiteY21" fmla="*/ 1331119 h 2070805"/>
              <a:gd name="connsiteX22" fmla="*/ 614363 w 5929313"/>
              <a:gd name="connsiteY22" fmla="*/ 1338263 h 2070805"/>
              <a:gd name="connsiteX23" fmla="*/ 619125 w 5929313"/>
              <a:gd name="connsiteY23" fmla="*/ 1266825 h 2070805"/>
              <a:gd name="connsiteX24" fmla="*/ 733425 w 5929313"/>
              <a:gd name="connsiteY24" fmla="*/ 1266825 h 2070805"/>
              <a:gd name="connsiteX25" fmla="*/ 731044 w 5929313"/>
              <a:gd name="connsiteY25" fmla="*/ 1226343 h 2070805"/>
              <a:gd name="connsiteX26" fmla="*/ 804862 w 5929313"/>
              <a:gd name="connsiteY26" fmla="*/ 1235868 h 2070805"/>
              <a:gd name="connsiteX27" fmla="*/ 795338 w 5929313"/>
              <a:gd name="connsiteY27" fmla="*/ 1176338 h 2070805"/>
              <a:gd name="connsiteX28" fmla="*/ 828675 w 5929313"/>
              <a:gd name="connsiteY28" fmla="*/ 1181100 h 2070805"/>
              <a:gd name="connsiteX29" fmla="*/ 826294 w 5929313"/>
              <a:gd name="connsiteY29" fmla="*/ 1123950 h 2070805"/>
              <a:gd name="connsiteX30" fmla="*/ 976312 w 5929313"/>
              <a:gd name="connsiteY30" fmla="*/ 1128712 h 2070805"/>
              <a:gd name="connsiteX31" fmla="*/ 985838 w 5929313"/>
              <a:gd name="connsiteY31" fmla="*/ 1073944 h 2070805"/>
              <a:gd name="connsiteX32" fmla="*/ 1143000 w 5929313"/>
              <a:gd name="connsiteY32" fmla="*/ 1076325 h 2070805"/>
              <a:gd name="connsiteX33" fmla="*/ 1147763 w 5929313"/>
              <a:gd name="connsiteY33" fmla="*/ 1028700 h 2070805"/>
              <a:gd name="connsiteX34" fmla="*/ 1176338 w 5929313"/>
              <a:gd name="connsiteY34" fmla="*/ 1028700 h 2070805"/>
              <a:gd name="connsiteX35" fmla="*/ 1185862 w 5929313"/>
              <a:gd name="connsiteY35" fmla="*/ 969169 h 2070805"/>
              <a:gd name="connsiteX36" fmla="*/ 1554956 w 5929313"/>
              <a:gd name="connsiteY36" fmla="*/ 971550 h 2070805"/>
              <a:gd name="connsiteX37" fmla="*/ 1550194 w 5929313"/>
              <a:gd name="connsiteY37" fmla="*/ 871537 h 2070805"/>
              <a:gd name="connsiteX38" fmla="*/ 1590676 w 5929313"/>
              <a:gd name="connsiteY38" fmla="*/ 878681 h 2070805"/>
              <a:gd name="connsiteX39" fmla="*/ 1590675 w 5929313"/>
              <a:gd name="connsiteY39" fmla="*/ 831056 h 2070805"/>
              <a:gd name="connsiteX40" fmla="*/ 1624013 w 5929313"/>
              <a:gd name="connsiteY40" fmla="*/ 828675 h 2070805"/>
              <a:gd name="connsiteX41" fmla="*/ 1631156 w 5929313"/>
              <a:gd name="connsiteY41" fmla="*/ 776288 h 2070805"/>
              <a:gd name="connsiteX42" fmla="*/ 1733550 w 5929313"/>
              <a:gd name="connsiteY42" fmla="*/ 781050 h 2070805"/>
              <a:gd name="connsiteX43" fmla="*/ 1740694 w 5929313"/>
              <a:gd name="connsiteY43" fmla="*/ 719138 h 2070805"/>
              <a:gd name="connsiteX44" fmla="*/ 1812131 w 5929313"/>
              <a:gd name="connsiteY44" fmla="*/ 726282 h 2070805"/>
              <a:gd name="connsiteX45" fmla="*/ 1814513 w 5929313"/>
              <a:gd name="connsiteY45" fmla="*/ 666750 h 2070805"/>
              <a:gd name="connsiteX46" fmla="*/ 2057400 w 5929313"/>
              <a:gd name="connsiteY46" fmla="*/ 666750 h 2070805"/>
              <a:gd name="connsiteX47" fmla="*/ 2057400 w 5929313"/>
              <a:gd name="connsiteY47" fmla="*/ 666750 h 2070805"/>
              <a:gd name="connsiteX48" fmla="*/ 2066925 w 5929313"/>
              <a:gd name="connsiteY48" fmla="*/ 616744 h 2070805"/>
              <a:gd name="connsiteX49" fmla="*/ 2181225 w 5929313"/>
              <a:gd name="connsiteY49" fmla="*/ 616744 h 2070805"/>
              <a:gd name="connsiteX50" fmla="*/ 2188370 w 5929313"/>
              <a:gd name="connsiteY50" fmla="*/ 569119 h 2070805"/>
              <a:gd name="connsiteX51" fmla="*/ 2286000 w 5929313"/>
              <a:gd name="connsiteY51" fmla="*/ 571500 h 2070805"/>
              <a:gd name="connsiteX52" fmla="*/ 2281238 w 5929313"/>
              <a:gd name="connsiteY52" fmla="*/ 523875 h 2070805"/>
              <a:gd name="connsiteX53" fmla="*/ 2738438 w 5929313"/>
              <a:gd name="connsiteY53" fmla="*/ 523875 h 2070805"/>
              <a:gd name="connsiteX54" fmla="*/ 2731295 w 5929313"/>
              <a:gd name="connsiteY54" fmla="*/ 464344 h 2070805"/>
              <a:gd name="connsiteX55" fmla="*/ 2790826 w 5929313"/>
              <a:gd name="connsiteY55" fmla="*/ 461963 h 2070805"/>
              <a:gd name="connsiteX56" fmla="*/ 2795588 w 5929313"/>
              <a:gd name="connsiteY56" fmla="*/ 433388 h 2070805"/>
              <a:gd name="connsiteX57" fmla="*/ 2809875 w 5929313"/>
              <a:gd name="connsiteY57" fmla="*/ 409575 h 2070805"/>
              <a:gd name="connsiteX58" fmla="*/ 2819400 w 5929313"/>
              <a:gd name="connsiteY58" fmla="*/ 357188 h 2070805"/>
              <a:gd name="connsiteX59" fmla="*/ 2928938 w 5929313"/>
              <a:gd name="connsiteY59" fmla="*/ 357188 h 2070805"/>
              <a:gd name="connsiteX60" fmla="*/ 2933700 w 5929313"/>
              <a:gd name="connsiteY60" fmla="*/ 323850 h 2070805"/>
              <a:gd name="connsiteX61" fmla="*/ 3043238 w 5929313"/>
              <a:gd name="connsiteY61" fmla="*/ 319088 h 2070805"/>
              <a:gd name="connsiteX62" fmla="*/ 3043237 w 5929313"/>
              <a:gd name="connsiteY62" fmla="*/ 254794 h 2070805"/>
              <a:gd name="connsiteX63" fmla="*/ 3243263 w 5929313"/>
              <a:gd name="connsiteY63" fmla="*/ 261938 h 2070805"/>
              <a:gd name="connsiteX64" fmla="*/ 3236119 w 5929313"/>
              <a:gd name="connsiteY64" fmla="*/ 219076 h 2070805"/>
              <a:gd name="connsiteX65" fmla="*/ 3295650 w 5929313"/>
              <a:gd name="connsiteY65" fmla="*/ 219075 h 2070805"/>
              <a:gd name="connsiteX66" fmla="*/ 3305175 w 5929313"/>
              <a:gd name="connsiteY66" fmla="*/ 171451 h 2070805"/>
              <a:gd name="connsiteX67" fmla="*/ 3424238 w 5929313"/>
              <a:gd name="connsiteY67" fmla="*/ 171450 h 2070805"/>
              <a:gd name="connsiteX68" fmla="*/ 3438525 w 5929313"/>
              <a:gd name="connsiteY68" fmla="*/ 119063 h 2070805"/>
              <a:gd name="connsiteX69" fmla="*/ 3833813 w 5929313"/>
              <a:gd name="connsiteY69" fmla="*/ 100013 h 2070805"/>
              <a:gd name="connsiteX70" fmla="*/ 3890963 w 5929313"/>
              <a:gd name="connsiteY70" fmla="*/ 76200 h 2070805"/>
              <a:gd name="connsiteX71" fmla="*/ 3900488 w 5929313"/>
              <a:gd name="connsiteY71" fmla="*/ 28575 h 2070805"/>
              <a:gd name="connsiteX72" fmla="*/ 4452938 w 5929313"/>
              <a:gd name="connsiteY72" fmla="*/ 0 h 2070805"/>
              <a:gd name="connsiteX73" fmla="*/ 5929313 w 5929313"/>
              <a:gd name="connsiteY73" fmla="*/ 4763 h 2070805"/>
              <a:gd name="connsiteX0" fmla="*/ 0 w 5929313"/>
              <a:gd name="connsiteY0" fmla="*/ 2066925 h 2070805"/>
              <a:gd name="connsiteX1" fmla="*/ 0 w 5929313"/>
              <a:gd name="connsiteY1" fmla="*/ 2066925 h 2070805"/>
              <a:gd name="connsiteX2" fmla="*/ 30956 w 5929313"/>
              <a:gd name="connsiteY2" fmla="*/ 2066925 h 2070805"/>
              <a:gd name="connsiteX3" fmla="*/ 21432 w 5929313"/>
              <a:gd name="connsiteY3" fmla="*/ 1988344 h 2070805"/>
              <a:gd name="connsiteX4" fmla="*/ 66675 w 5929313"/>
              <a:gd name="connsiteY4" fmla="*/ 1995488 h 2070805"/>
              <a:gd name="connsiteX5" fmla="*/ 57151 w 5929313"/>
              <a:gd name="connsiteY5" fmla="*/ 1926431 h 2070805"/>
              <a:gd name="connsiteX6" fmla="*/ 176213 w 5929313"/>
              <a:gd name="connsiteY6" fmla="*/ 1938338 h 2070805"/>
              <a:gd name="connsiteX7" fmla="*/ 178594 w 5929313"/>
              <a:gd name="connsiteY7" fmla="*/ 1871663 h 2070805"/>
              <a:gd name="connsiteX8" fmla="*/ 242888 w 5929313"/>
              <a:gd name="connsiteY8" fmla="*/ 1881188 h 2070805"/>
              <a:gd name="connsiteX9" fmla="*/ 230981 w 5929313"/>
              <a:gd name="connsiteY9" fmla="*/ 1793081 h 2070805"/>
              <a:gd name="connsiteX10" fmla="*/ 252413 w 5929313"/>
              <a:gd name="connsiteY10" fmla="*/ 1778794 h 2070805"/>
              <a:gd name="connsiteX11" fmla="*/ 259557 w 5929313"/>
              <a:gd name="connsiteY11" fmla="*/ 1681163 h 2070805"/>
              <a:gd name="connsiteX12" fmla="*/ 323850 w 5929313"/>
              <a:gd name="connsiteY12" fmla="*/ 1690688 h 2070805"/>
              <a:gd name="connsiteX13" fmla="*/ 328613 w 5929313"/>
              <a:gd name="connsiteY13" fmla="*/ 1624013 h 2070805"/>
              <a:gd name="connsiteX14" fmla="*/ 371475 w 5929313"/>
              <a:gd name="connsiteY14" fmla="*/ 1628775 h 2070805"/>
              <a:gd name="connsiteX15" fmla="*/ 366713 w 5929313"/>
              <a:gd name="connsiteY15" fmla="*/ 1500188 h 2070805"/>
              <a:gd name="connsiteX16" fmla="*/ 390525 w 5929313"/>
              <a:gd name="connsiteY16" fmla="*/ 1500188 h 2070805"/>
              <a:gd name="connsiteX17" fmla="*/ 395288 w 5929313"/>
              <a:gd name="connsiteY17" fmla="*/ 1428750 h 2070805"/>
              <a:gd name="connsiteX18" fmla="*/ 485775 w 5929313"/>
              <a:gd name="connsiteY18" fmla="*/ 1433513 h 2070805"/>
              <a:gd name="connsiteX19" fmla="*/ 485775 w 5929313"/>
              <a:gd name="connsiteY19" fmla="*/ 1378744 h 2070805"/>
              <a:gd name="connsiteX20" fmla="*/ 538163 w 5929313"/>
              <a:gd name="connsiteY20" fmla="*/ 1385888 h 2070805"/>
              <a:gd name="connsiteX21" fmla="*/ 531019 w 5929313"/>
              <a:gd name="connsiteY21" fmla="*/ 1331119 h 2070805"/>
              <a:gd name="connsiteX22" fmla="*/ 614363 w 5929313"/>
              <a:gd name="connsiteY22" fmla="*/ 1338263 h 2070805"/>
              <a:gd name="connsiteX23" fmla="*/ 619125 w 5929313"/>
              <a:gd name="connsiteY23" fmla="*/ 1266825 h 2070805"/>
              <a:gd name="connsiteX24" fmla="*/ 733425 w 5929313"/>
              <a:gd name="connsiteY24" fmla="*/ 1266825 h 2070805"/>
              <a:gd name="connsiteX25" fmla="*/ 731044 w 5929313"/>
              <a:gd name="connsiteY25" fmla="*/ 1226343 h 2070805"/>
              <a:gd name="connsiteX26" fmla="*/ 804862 w 5929313"/>
              <a:gd name="connsiteY26" fmla="*/ 1235868 h 2070805"/>
              <a:gd name="connsiteX27" fmla="*/ 795338 w 5929313"/>
              <a:gd name="connsiteY27" fmla="*/ 1176338 h 2070805"/>
              <a:gd name="connsiteX28" fmla="*/ 828675 w 5929313"/>
              <a:gd name="connsiteY28" fmla="*/ 1181100 h 2070805"/>
              <a:gd name="connsiteX29" fmla="*/ 826294 w 5929313"/>
              <a:gd name="connsiteY29" fmla="*/ 1123950 h 2070805"/>
              <a:gd name="connsiteX30" fmla="*/ 976312 w 5929313"/>
              <a:gd name="connsiteY30" fmla="*/ 1128712 h 2070805"/>
              <a:gd name="connsiteX31" fmla="*/ 985838 w 5929313"/>
              <a:gd name="connsiteY31" fmla="*/ 1073944 h 2070805"/>
              <a:gd name="connsiteX32" fmla="*/ 1143000 w 5929313"/>
              <a:gd name="connsiteY32" fmla="*/ 1076325 h 2070805"/>
              <a:gd name="connsiteX33" fmla="*/ 1147763 w 5929313"/>
              <a:gd name="connsiteY33" fmla="*/ 1028700 h 2070805"/>
              <a:gd name="connsiteX34" fmla="*/ 1176338 w 5929313"/>
              <a:gd name="connsiteY34" fmla="*/ 1028700 h 2070805"/>
              <a:gd name="connsiteX35" fmla="*/ 1185862 w 5929313"/>
              <a:gd name="connsiteY35" fmla="*/ 969169 h 2070805"/>
              <a:gd name="connsiteX36" fmla="*/ 1554956 w 5929313"/>
              <a:gd name="connsiteY36" fmla="*/ 971550 h 2070805"/>
              <a:gd name="connsiteX37" fmla="*/ 1550194 w 5929313"/>
              <a:gd name="connsiteY37" fmla="*/ 871537 h 2070805"/>
              <a:gd name="connsiteX38" fmla="*/ 1590676 w 5929313"/>
              <a:gd name="connsiteY38" fmla="*/ 878681 h 2070805"/>
              <a:gd name="connsiteX39" fmla="*/ 1590675 w 5929313"/>
              <a:gd name="connsiteY39" fmla="*/ 831056 h 2070805"/>
              <a:gd name="connsiteX40" fmla="*/ 1624013 w 5929313"/>
              <a:gd name="connsiteY40" fmla="*/ 828675 h 2070805"/>
              <a:gd name="connsiteX41" fmla="*/ 1631156 w 5929313"/>
              <a:gd name="connsiteY41" fmla="*/ 776288 h 2070805"/>
              <a:gd name="connsiteX42" fmla="*/ 1733550 w 5929313"/>
              <a:gd name="connsiteY42" fmla="*/ 781050 h 2070805"/>
              <a:gd name="connsiteX43" fmla="*/ 1740694 w 5929313"/>
              <a:gd name="connsiteY43" fmla="*/ 719138 h 2070805"/>
              <a:gd name="connsiteX44" fmla="*/ 1812131 w 5929313"/>
              <a:gd name="connsiteY44" fmla="*/ 726282 h 2070805"/>
              <a:gd name="connsiteX45" fmla="*/ 1814513 w 5929313"/>
              <a:gd name="connsiteY45" fmla="*/ 666750 h 2070805"/>
              <a:gd name="connsiteX46" fmla="*/ 2057400 w 5929313"/>
              <a:gd name="connsiteY46" fmla="*/ 666750 h 2070805"/>
              <a:gd name="connsiteX47" fmla="*/ 2057400 w 5929313"/>
              <a:gd name="connsiteY47" fmla="*/ 666750 h 2070805"/>
              <a:gd name="connsiteX48" fmla="*/ 2066925 w 5929313"/>
              <a:gd name="connsiteY48" fmla="*/ 616744 h 2070805"/>
              <a:gd name="connsiteX49" fmla="*/ 2181225 w 5929313"/>
              <a:gd name="connsiteY49" fmla="*/ 616744 h 2070805"/>
              <a:gd name="connsiteX50" fmla="*/ 2188370 w 5929313"/>
              <a:gd name="connsiteY50" fmla="*/ 569119 h 2070805"/>
              <a:gd name="connsiteX51" fmla="*/ 2286000 w 5929313"/>
              <a:gd name="connsiteY51" fmla="*/ 571500 h 2070805"/>
              <a:gd name="connsiteX52" fmla="*/ 2281238 w 5929313"/>
              <a:gd name="connsiteY52" fmla="*/ 523875 h 2070805"/>
              <a:gd name="connsiteX53" fmla="*/ 2738438 w 5929313"/>
              <a:gd name="connsiteY53" fmla="*/ 523875 h 2070805"/>
              <a:gd name="connsiteX54" fmla="*/ 2731295 w 5929313"/>
              <a:gd name="connsiteY54" fmla="*/ 464344 h 2070805"/>
              <a:gd name="connsiteX55" fmla="*/ 2790826 w 5929313"/>
              <a:gd name="connsiteY55" fmla="*/ 461963 h 2070805"/>
              <a:gd name="connsiteX56" fmla="*/ 2795588 w 5929313"/>
              <a:gd name="connsiteY56" fmla="*/ 433388 h 2070805"/>
              <a:gd name="connsiteX57" fmla="*/ 2809875 w 5929313"/>
              <a:gd name="connsiteY57" fmla="*/ 409575 h 2070805"/>
              <a:gd name="connsiteX58" fmla="*/ 2819400 w 5929313"/>
              <a:gd name="connsiteY58" fmla="*/ 357188 h 2070805"/>
              <a:gd name="connsiteX59" fmla="*/ 2928938 w 5929313"/>
              <a:gd name="connsiteY59" fmla="*/ 357188 h 2070805"/>
              <a:gd name="connsiteX60" fmla="*/ 2933700 w 5929313"/>
              <a:gd name="connsiteY60" fmla="*/ 323850 h 2070805"/>
              <a:gd name="connsiteX61" fmla="*/ 3043238 w 5929313"/>
              <a:gd name="connsiteY61" fmla="*/ 319088 h 2070805"/>
              <a:gd name="connsiteX62" fmla="*/ 3043237 w 5929313"/>
              <a:gd name="connsiteY62" fmla="*/ 254794 h 2070805"/>
              <a:gd name="connsiteX63" fmla="*/ 3243263 w 5929313"/>
              <a:gd name="connsiteY63" fmla="*/ 261938 h 2070805"/>
              <a:gd name="connsiteX64" fmla="*/ 3236119 w 5929313"/>
              <a:gd name="connsiteY64" fmla="*/ 219076 h 2070805"/>
              <a:gd name="connsiteX65" fmla="*/ 3295650 w 5929313"/>
              <a:gd name="connsiteY65" fmla="*/ 219075 h 2070805"/>
              <a:gd name="connsiteX66" fmla="*/ 3305175 w 5929313"/>
              <a:gd name="connsiteY66" fmla="*/ 171451 h 2070805"/>
              <a:gd name="connsiteX67" fmla="*/ 3440907 w 5929313"/>
              <a:gd name="connsiteY67" fmla="*/ 166687 h 2070805"/>
              <a:gd name="connsiteX68" fmla="*/ 3438525 w 5929313"/>
              <a:gd name="connsiteY68" fmla="*/ 119063 h 2070805"/>
              <a:gd name="connsiteX69" fmla="*/ 3833813 w 5929313"/>
              <a:gd name="connsiteY69" fmla="*/ 100013 h 2070805"/>
              <a:gd name="connsiteX70" fmla="*/ 3890963 w 5929313"/>
              <a:gd name="connsiteY70" fmla="*/ 76200 h 2070805"/>
              <a:gd name="connsiteX71" fmla="*/ 3900488 w 5929313"/>
              <a:gd name="connsiteY71" fmla="*/ 28575 h 2070805"/>
              <a:gd name="connsiteX72" fmla="*/ 4452938 w 5929313"/>
              <a:gd name="connsiteY72" fmla="*/ 0 h 2070805"/>
              <a:gd name="connsiteX73" fmla="*/ 5929313 w 5929313"/>
              <a:gd name="connsiteY73" fmla="*/ 4763 h 2070805"/>
              <a:gd name="connsiteX0" fmla="*/ 0 w 5929313"/>
              <a:gd name="connsiteY0" fmla="*/ 2066925 h 2070805"/>
              <a:gd name="connsiteX1" fmla="*/ 0 w 5929313"/>
              <a:gd name="connsiteY1" fmla="*/ 2066925 h 2070805"/>
              <a:gd name="connsiteX2" fmla="*/ 30956 w 5929313"/>
              <a:gd name="connsiteY2" fmla="*/ 2066925 h 2070805"/>
              <a:gd name="connsiteX3" fmla="*/ 21432 w 5929313"/>
              <a:gd name="connsiteY3" fmla="*/ 1988344 h 2070805"/>
              <a:gd name="connsiteX4" fmla="*/ 66675 w 5929313"/>
              <a:gd name="connsiteY4" fmla="*/ 1995488 h 2070805"/>
              <a:gd name="connsiteX5" fmla="*/ 57151 w 5929313"/>
              <a:gd name="connsiteY5" fmla="*/ 1926431 h 2070805"/>
              <a:gd name="connsiteX6" fmla="*/ 176213 w 5929313"/>
              <a:gd name="connsiteY6" fmla="*/ 1938338 h 2070805"/>
              <a:gd name="connsiteX7" fmla="*/ 178594 w 5929313"/>
              <a:gd name="connsiteY7" fmla="*/ 1871663 h 2070805"/>
              <a:gd name="connsiteX8" fmla="*/ 242888 w 5929313"/>
              <a:gd name="connsiteY8" fmla="*/ 1881188 h 2070805"/>
              <a:gd name="connsiteX9" fmla="*/ 230981 w 5929313"/>
              <a:gd name="connsiteY9" fmla="*/ 1793081 h 2070805"/>
              <a:gd name="connsiteX10" fmla="*/ 252413 w 5929313"/>
              <a:gd name="connsiteY10" fmla="*/ 1778794 h 2070805"/>
              <a:gd name="connsiteX11" fmla="*/ 259557 w 5929313"/>
              <a:gd name="connsiteY11" fmla="*/ 1681163 h 2070805"/>
              <a:gd name="connsiteX12" fmla="*/ 323850 w 5929313"/>
              <a:gd name="connsiteY12" fmla="*/ 1690688 h 2070805"/>
              <a:gd name="connsiteX13" fmla="*/ 328613 w 5929313"/>
              <a:gd name="connsiteY13" fmla="*/ 1624013 h 2070805"/>
              <a:gd name="connsiteX14" fmla="*/ 371475 w 5929313"/>
              <a:gd name="connsiteY14" fmla="*/ 1628775 h 2070805"/>
              <a:gd name="connsiteX15" fmla="*/ 366713 w 5929313"/>
              <a:gd name="connsiteY15" fmla="*/ 1500188 h 2070805"/>
              <a:gd name="connsiteX16" fmla="*/ 390525 w 5929313"/>
              <a:gd name="connsiteY16" fmla="*/ 1500188 h 2070805"/>
              <a:gd name="connsiteX17" fmla="*/ 395288 w 5929313"/>
              <a:gd name="connsiteY17" fmla="*/ 1428750 h 2070805"/>
              <a:gd name="connsiteX18" fmla="*/ 485775 w 5929313"/>
              <a:gd name="connsiteY18" fmla="*/ 1433513 h 2070805"/>
              <a:gd name="connsiteX19" fmla="*/ 485775 w 5929313"/>
              <a:gd name="connsiteY19" fmla="*/ 1378744 h 2070805"/>
              <a:gd name="connsiteX20" fmla="*/ 538163 w 5929313"/>
              <a:gd name="connsiteY20" fmla="*/ 1385888 h 2070805"/>
              <a:gd name="connsiteX21" fmla="*/ 531019 w 5929313"/>
              <a:gd name="connsiteY21" fmla="*/ 1331119 h 2070805"/>
              <a:gd name="connsiteX22" fmla="*/ 614363 w 5929313"/>
              <a:gd name="connsiteY22" fmla="*/ 1338263 h 2070805"/>
              <a:gd name="connsiteX23" fmla="*/ 619125 w 5929313"/>
              <a:gd name="connsiteY23" fmla="*/ 1266825 h 2070805"/>
              <a:gd name="connsiteX24" fmla="*/ 733425 w 5929313"/>
              <a:gd name="connsiteY24" fmla="*/ 1266825 h 2070805"/>
              <a:gd name="connsiteX25" fmla="*/ 731044 w 5929313"/>
              <a:gd name="connsiteY25" fmla="*/ 1226343 h 2070805"/>
              <a:gd name="connsiteX26" fmla="*/ 804862 w 5929313"/>
              <a:gd name="connsiteY26" fmla="*/ 1235868 h 2070805"/>
              <a:gd name="connsiteX27" fmla="*/ 795338 w 5929313"/>
              <a:gd name="connsiteY27" fmla="*/ 1176338 h 2070805"/>
              <a:gd name="connsiteX28" fmla="*/ 828675 w 5929313"/>
              <a:gd name="connsiteY28" fmla="*/ 1181100 h 2070805"/>
              <a:gd name="connsiteX29" fmla="*/ 826294 w 5929313"/>
              <a:gd name="connsiteY29" fmla="*/ 1123950 h 2070805"/>
              <a:gd name="connsiteX30" fmla="*/ 976312 w 5929313"/>
              <a:gd name="connsiteY30" fmla="*/ 1128712 h 2070805"/>
              <a:gd name="connsiteX31" fmla="*/ 985838 w 5929313"/>
              <a:gd name="connsiteY31" fmla="*/ 1073944 h 2070805"/>
              <a:gd name="connsiteX32" fmla="*/ 1143000 w 5929313"/>
              <a:gd name="connsiteY32" fmla="*/ 1076325 h 2070805"/>
              <a:gd name="connsiteX33" fmla="*/ 1147763 w 5929313"/>
              <a:gd name="connsiteY33" fmla="*/ 1028700 h 2070805"/>
              <a:gd name="connsiteX34" fmla="*/ 1176338 w 5929313"/>
              <a:gd name="connsiteY34" fmla="*/ 1028700 h 2070805"/>
              <a:gd name="connsiteX35" fmla="*/ 1185862 w 5929313"/>
              <a:gd name="connsiteY35" fmla="*/ 969169 h 2070805"/>
              <a:gd name="connsiteX36" fmla="*/ 1554956 w 5929313"/>
              <a:gd name="connsiteY36" fmla="*/ 971550 h 2070805"/>
              <a:gd name="connsiteX37" fmla="*/ 1550194 w 5929313"/>
              <a:gd name="connsiteY37" fmla="*/ 871537 h 2070805"/>
              <a:gd name="connsiteX38" fmla="*/ 1590676 w 5929313"/>
              <a:gd name="connsiteY38" fmla="*/ 878681 h 2070805"/>
              <a:gd name="connsiteX39" fmla="*/ 1590675 w 5929313"/>
              <a:gd name="connsiteY39" fmla="*/ 831056 h 2070805"/>
              <a:gd name="connsiteX40" fmla="*/ 1624013 w 5929313"/>
              <a:gd name="connsiteY40" fmla="*/ 828675 h 2070805"/>
              <a:gd name="connsiteX41" fmla="*/ 1631156 w 5929313"/>
              <a:gd name="connsiteY41" fmla="*/ 776288 h 2070805"/>
              <a:gd name="connsiteX42" fmla="*/ 1733550 w 5929313"/>
              <a:gd name="connsiteY42" fmla="*/ 781050 h 2070805"/>
              <a:gd name="connsiteX43" fmla="*/ 1740694 w 5929313"/>
              <a:gd name="connsiteY43" fmla="*/ 719138 h 2070805"/>
              <a:gd name="connsiteX44" fmla="*/ 1812131 w 5929313"/>
              <a:gd name="connsiteY44" fmla="*/ 726282 h 2070805"/>
              <a:gd name="connsiteX45" fmla="*/ 1814513 w 5929313"/>
              <a:gd name="connsiteY45" fmla="*/ 666750 h 2070805"/>
              <a:gd name="connsiteX46" fmla="*/ 2057400 w 5929313"/>
              <a:gd name="connsiteY46" fmla="*/ 666750 h 2070805"/>
              <a:gd name="connsiteX47" fmla="*/ 2057400 w 5929313"/>
              <a:gd name="connsiteY47" fmla="*/ 666750 h 2070805"/>
              <a:gd name="connsiteX48" fmla="*/ 2066925 w 5929313"/>
              <a:gd name="connsiteY48" fmla="*/ 616744 h 2070805"/>
              <a:gd name="connsiteX49" fmla="*/ 2181225 w 5929313"/>
              <a:gd name="connsiteY49" fmla="*/ 616744 h 2070805"/>
              <a:gd name="connsiteX50" fmla="*/ 2188370 w 5929313"/>
              <a:gd name="connsiteY50" fmla="*/ 569119 h 2070805"/>
              <a:gd name="connsiteX51" fmla="*/ 2286000 w 5929313"/>
              <a:gd name="connsiteY51" fmla="*/ 571500 h 2070805"/>
              <a:gd name="connsiteX52" fmla="*/ 2281238 w 5929313"/>
              <a:gd name="connsiteY52" fmla="*/ 523875 h 2070805"/>
              <a:gd name="connsiteX53" fmla="*/ 2738438 w 5929313"/>
              <a:gd name="connsiteY53" fmla="*/ 523875 h 2070805"/>
              <a:gd name="connsiteX54" fmla="*/ 2731295 w 5929313"/>
              <a:gd name="connsiteY54" fmla="*/ 464344 h 2070805"/>
              <a:gd name="connsiteX55" fmla="*/ 2790826 w 5929313"/>
              <a:gd name="connsiteY55" fmla="*/ 461963 h 2070805"/>
              <a:gd name="connsiteX56" fmla="*/ 2795588 w 5929313"/>
              <a:gd name="connsiteY56" fmla="*/ 433388 h 2070805"/>
              <a:gd name="connsiteX57" fmla="*/ 2809875 w 5929313"/>
              <a:gd name="connsiteY57" fmla="*/ 409575 h 2070805"/>
              <a:gd name="connsiteX58" fmla="*/ 2819400 w 5929313"/>
              <a:gd name="connsiteY58" fmla="*/ 357188 h 2070805"/>
              <a:gd name="connsiteX59" fmla="*/ 2928938 w 5929313"/>
              <a:gd name="connsiteY59" fmla="*/ 357188 h 2070805"/>
              <a:gd name="connsiteX60" fmla="*/ 2933700 w 5929313"/>
              <a:gd name="connsiteY60" fmla="*/ 323850 h 2070805"/>
              <a:gd name="connsiteX61" fmla="*/ 3043238 w 5929313"/>
              <a:gd name="connsiteY61" fmla="*/ 319088 h 2070805"/>
              <a:gd name="connsiteX62" fmla="*/ 3043237 w 5929313"/>
              <a:gd name="connsiteY62" fmla="*/ 254794 h 2070805"/>
              <a:gd name="connsiteX63" fmla="*/ 3243263 w 5929313"/>
              <a:gd name="connsiteY63" fmla="*/ 261938 h 2070805"/>
              <a:gd name="connsiteX64" fmla="*/ 3236119 w 5929313"/>
              <a:gd name="connsiteY64" fmla="*/ 219076 h 2070805"/>
              <a:gd name="connsiteX65" fmla="*/ 3295650 w 5929313"/>
              <a:gd name="connsiteY65" fmla="*/ 219075 h 2070805"/>
              <a:gd name="connsiteX66" fmla="*/ 3305175 w 5929313"/>
              <a:gd name="connsiteY66" fmla="*/ 171451 h 2070805"/>
              <a:gd name="connsiteX67" fmla="*/ 3440907 w 5929313"/>
              <a:gd name="connsiteY67" fmla="*/ 166687 h 2070805"/>
              <a:gd name="connsiteX68" fmla="*/ 3431381 w 5929313"/>
              <a:gd name="connsiteY68" fmla="*/ 104776 h 2070805"/>
              <a:gd name="connsiteX69" fmla="*/ 3833813 w 5929313"/>
              <a:gd name="connsiteY69" fmla="*/ 100013 h 2070805"/>
              <a:gd name="connsiteX70" fmla="*/ 3890963 w 5929313"/>
              <a:gd name="connsiteY70" fmla="*/ 76200 h 2070805"/>
              <a:gd name="connsiteX71" fmla="*/ 3900488 w 5929313"/>
              <a:gd name="connsiteY71" fmla="*/ 28575 h 2070805"/>
              <a:gd name="connsiteX72" fmla="*/ 4452938 w 5929313"/>
              <a:gd name="connsiteY72" fmla="*/ 0 h 2070805"/>
              <a:gd name="connsiteX73" fmla="*/ 5929313 w 5929313"/>
              <a:gd name="connsiteY73" fmla="*/ 4763 h 2070805"/>
              <a:gd name="connsiteX0" fmla="*/ 0 w 5929313"/>
              <a:gd name="connsiteY0" fmla="*/ 2066925 h 2070805"/>
              <a:gd name="connsiteX1" fmla="*/ 0 w 5929313"/>
              <a:gd name="connsiteY1" fmla="*/ 2066925 h 2070805"/>
              <a:gd name="connsiteX2" fmla="*/ 30956 w 5929313"/>
              <a:gd name="connsiteY2" fmla="*/ 2066925 h 2070805"/>
              <a:gd name="connsiteX3" fmla="*/ 21432 w 5929313"/>
              <a:gd name="connsiteY3" fmla="*/ 1988344 h 2070805"/>
              <a:gd name="connsiteX4" fmla="*/ 66675 w 5929313"/>
              <a:gd name="connsiteY4" fmla="*/ 1995488 h 2070805"/>
              <a:gd name="connsiteX5" fmla="*/ 57151 w 5929313"/>
              <a:gd name="connsiteY5" fmla="*/ 1926431 h 2070805"/>
              <a:gd name="connsiteX6" fmla="*/ 176213 w 5929313"/>
              <a:gd name="connsiteY6" fmla="*/ 1938338 h 2070805"/>
              <a:gd name="connsiteX7" fmla="*/ 178594 w 5929313"/>
              <a:gd name="connsiteY7" fmla="*/ 1871663 h 2070805"/>
              <a:gd name="connsiteX8" fmla="*/ 242888 w 5929313"/>
              <a:gd name="connsiteY8" fmla="*/ 1881188 h 2070805"/>
              <a:gd name="connsiteX9" fmla="*/ 230981 w 5929313"/>
              <a:gd name="connsiteY9" fmla="*/ 1793081 h 2070805"/>
              <a:gd name="connsiteX10" fmla="*/ 252413 w 5929313"/>
              <a:gd name="connsiteY10" fmla="*/ 1778794 h 2070805"/>
              <a:gd name="connsiteX11" fmla="*/ 259557 w 5929313"/>
              <a:gd name="connsiteY11" fmla="*/ 1681163 h 2070805"/>
              <a:gd name="connsiteX12" fmla="*/ 323850 w 5929313"/>
              <a:gd name="connsiteY12" fmla="*/ 1690688 h 2070805"/>
              <a:gd name="connsiteX13" fmla="*/ 328613 w 5929313"/>
              <a:gd name="connsiteY13" fmla="*/ 1624013 h 2070805"/>
              <a:gd name="connsiteX14" fmla="*/ 371475 w 5929313"/>
              <a:gd name="connsiteY14" fmla="*/ 1628775 h 2070805"/>
              <a:gd name="connsiteX15" fmla="*/ 366713 w 5929313"/>
              <a:gd name="connsiteY15" fmla="*/ 1500188 h 2070805"/>
              <a:gd name="connsiteX16" fmla="*/ 390525 w 5929313"/>
              <a:gd name="connsiteY16" fmla="*/ 1500188 h 2070805"/>
              <a:gd name="connsiteX17" fmla="*/ 395288 w 5929313"/>
              <a:gd name="connsiteY17" fmla="*/ 1428750 h 2070805"/>
              <a:gd name="connsiteX18" fmla="*/ 485775 w 5929313"/>
              <a:gd name="connsiteY18" fmla="*/ 1433513 h 2070805"/>
              <a:gd name="connsiteX19" fmla="*/ 485775 w 5929313"/>
              <a:gd name="connsiteY19" fmla="*/ 1378744 h 2070805"/>
              <a:gd name="connsiteX20" fmla="*/ 538163 w 5929313"/>
              <a:gd name="connsiteY20" fmla="*/ 1385888 h 2070805"/>
              <a:gd name="connsiteX21" fmla="*/ 531019 w 5929313"/>
              <a:gd name="connsiteY21" fmla="*/ 1331119 h 2070805"/>
              <a:gd name="connsiteX22" fmla="*/ 614363 w 5929313"/>
              <a:gd name="connsiteY22" fmla="*/ 1338263 h 2070805"/>
              <a:gd name="connsiteX23" fmla="*/ 619125 w 5929313"/>
              <a:gd name="connsiteY23" fmla="*/ 1266825 h 2070805"/>
              <a:gd name="connsiteX24" fmla="*/ 733425 w 5929313"/>
              <a:gd name="connsiteY24" fmla="*/ 1266825 h 2070805"/>
              <a:gd name="connsiteX25" fmla="*/ 731044 w 5929313"/>
              <a:gd name="connsiteY25" fmla="*/ 1226343 h 2070805"/>
              <a:gd name="connsiteX26" fmla="*/ 804862 w 5929313"/>
              <a:gd name="connsiteY26" fmla="*/ 1235868 h 2070805"/>
              <a:gd name="connsiteX27" fmla="*/ 795338 w 5929313"/>
              <a:gd name="connsiteY27" fmla="*/ 1176338 h 2070805"/>
              <a:gd name="connsiteX28" fmla="*/ 828675 w 5929313"/>
              <a:gd name="connsiteY28" fmla="*/ 1181100 h 2070805"/>
              <a:gd name="connsiteX29" fmla="*/ 826294 w 5929313"/>
              <a:gd name="connsiteY29" fmla="*/ 1123950 h 2070805"/>
              <a:gd name="connsiteX30" fmla="*/ 976312 w 5929313"/>
              <a:gd name="connsiteY30" fmla="*/ 1128712 h 2070805"/>
              <a:gd name="connsiteX31" fmla="*/ 985838 w 5929313"/>
              <a:gd name="connsiteY31" fmla="*/ 1073944 h 2070805"/>
              <a:gd name="connsiteX32" fmla="*/ 1143000 w 5929313"/>
              <a:gd name="connsiteY32" fmla="*/ 1076325 h 2070805"/>
              <a:gd name="connsiteX33" fmla="*/ 1147763 w 5929313"/>
              <a:gd name="connsiteY33" fmla="*/ 1028700 h 2070805"/>
              <a:gd name="connsiteX34" fmla="*/ 1176338 w 5929313"/>
              <a:gd name="connsiteY34" fmla="*/ 1028700 h 2070805"/>
              <a:gd name="connsiteX35" fmla="*/ 1185862 w 5929313"/>
              <a:gd name="connsiteY35" fmla="*/ 969169 h 2070805"/>
              <a:gd name="connsiteX36" fmla="*/ 1554956 w 5929313"/>
              <a:gd name="connsiteY36" fmla="*/ 971550 h 2070805"/>
              <a:gd name="connsiteX37" fmla="*/ 1550194 w 5929313"/>
              <a:gd name="connsiteY37" fmla="*/ 871537 h 2070805"/>
              <a:gd name="connsiteX38" fmla="*/ 1590676 w 5929313"/>
              <a:gd name="connsiteY38" fmla="*/ 878681 h 2070805"/>
              <a:gd name="connsiteX39" fmla="*/ 1590675 w 5929313"/>
              <a:gd name="connsiteY39" fmla="*/ 831056 h 2070805"/>
              <a:gd name="connsiteX40" fmla="*/ 1624013 w 5929313"/>
              <a:gd name="connsiteY40" fmla="*/ 828675 h 2070805"/>
              <a:gd name="connsiteX41" fmla="*/ 1631156 w 5929313"/>
              <a:gd name="connsiteY41" fmla="*/ 776288 h 2070805"/>
              <a:gd name="connsiteX42" fmla="*/ 1733550 w 5929313"/>
              <a:gd name="connsiteY42" fmla="*/ 781050 h 2070805"/>
              <a:gd name="connsiteX43" fmla="*/ 1740694 w 5929313"/>
              <a:gd name="connsiteY43" fmla="*/ 719138 h 2070805"/>
              <a:gd name="connsiteX44" fmla="*/ 1812131 w 5929313"/>
              <a:gd name="connsiteY44" fmla="*/ 726282 h 2070805"/>
              <a:gd name="connsiteX45" fmla="*/ 1814513 w 5929313"/>
              <a:gd name="connsiteY45" fmla="*/ 666750 h 2070805"/>
              <a:gd name="connsiteX46" fmla="*/ 2057400 w 5929313"/>
              <a:gd name="connsiteY46" fmla="*/ 666750 h 2070805"/>
              <a:gd name="connsiteX47" fmla="*/ 2057400 w 5929313"/>
              <a:gd name="connsiteY47" fmla="*/ 666750 h 2070805"/>
              <a:gd name="connsiteX48" fmla="*/ 2066925 w 5929313"/>
              <a:gd name="connsiteY48" fmla="*/ 616744 h 2070805"/>
              <a:gd name="connsiteX49" fmla="*/ 2181225 w 5929313"/>
              <a:gd name="connsiteY49" fmla="*/ 616744 h 2070805"/>
              <a:gd name="connsiteX50" fmla="*/ 2188370 w 5929313"/>
              <a:gd name="connsiteY50" fmla="*/ 569119 h 2070805"/>
              <a:gd name="connsiteX51" fmla="*/ 2286000 w 5929313"/>
              <a:gd name="connsiteY51" fmla="*/ 571500 h 2070805"/>
              <a:gd name="connsiteX52" fmla="*/ 2281238 w 5929313"/>
              <a:gd name="connsiteY52" fmla="*/ 523875 h 2070805"/>
              <a:gd name="connsiteX53" fmla="*/ 2738438 w 5929313"/>
              <a:gd name="connsiteY53" fmla="*/ 523875 h 2070805"/>
              <a:gd name="connsiteX54" fmla="*/ 2731295 w 5929313"/>
              <a:gd name="connsiteY54" fmla="*/ 464344 h 2070805"/>
              <a:gd name="connsiteX55" fmla="*/ 2790826 w 5929313"/>
              <a:gd name="connsiteY55" fmla="*/ 461963 h 2070805"/>
              <a:gd name="connsiteX56" fmla="*/ 2795588 w 5929313"/>
              <a:gd name="connsiteY56" fmla="*/ 433388 h 2070805"/>
              <a:gd name="connsiteX57" fmla="*/ 2809875 w 5929313"/>
              <a:gd name="connsiteY57" fmla="*/ 409575 h 2070805"/>
              <a:gd name="connsiteX58" fmla="*/ 2819400 w 5929313"/>
              <a:gd name="connsiteY58" fmla="*/ 357188 h 2070805"/>
              <a:gd name="connsiteX59" fmla="*/ 2928938 w 5929313"/>
              <a:gd name="connsiteY59" fmla="*/ 357188 h 2070805"/>
              <a:gd name="connsiteX60" fmla="*/ 2933700 w 5929313"/>
              <a:gd name="connsiteY60" fmla="*/ 323850 h 2070805"/>
              <a:gd name="connsiteX61" fmla="*/ 3043238 w 5929313"/>
              <a:gd name="connsiteY61" fmla="*/ 319088 h 2070805"/>
              <a:gd name="connsiteX62" fmla="*/ 3043237 w 5929313"/>
              <a:gd name="connsiteY62" fmla="*/ 254794 h 2070805"/>
              <a:gd name="connsiteX63" fmla="*/ 3243263 w 5929313"/>
              <a:gd name="connsiteY63" fmla="*/ 261938 h 2070805"/>
              <a:gd name="connsiteX64" fmla="*/ 3236119 w 5929313"/>
              <a:gd name="connsiteY64" fmla="*/ 219076 h 2070805"/>
              <a:gd name="connsiteX65" fmla="*/ 3295650 w 5929313"/>
              <a:gd name="connsiteY65" fmla="*/ 219075 h 2070805"/>
              <a:gd name="connsiteX66" fmla="*/ 3305175 w 5929313"/>
              <a:gd name="connsiteY66" fmla="*/ 171451 h 2070805"/>
              <a:gd name="connsiteX67" fmla="*/ 3440907 w 5929313"/>
              <a:gd name="connsiteY67" fmla="*/ 166687 h 2070805"/>
              <a:gd name="connsiteX68" fmla="*/ 3431381 w 5929313"/>
              <a:gd name="connsiteY68" fmla="*/ 104776 h 2070805"/>
              <a:gd name="connsiteX69" fmla="*/ 3833813 w 5929313"/>
              <a:gd name="connsiteY69" fmla="*/ 100013 h 2070805"/>
              <a:gd name="connsiteX70" fmla="*/ 3890963 w 5929313"/>
              <a:gd name="connsiteY70" fmla="*/ 76200 h 2070805"/>
              <a:gd name="connsiteX71" fmla="*/ 3907632 w 5929313"/>
              <a:gd name="connsiteY71" fmla="*/ 14288 h 2070805"/>
              <a:gd name="connsiteX72" fmla="*/ 4452938 w 5929313"/>
              <a:gd name="connsiteY72" fmla="*/ 0 h 2070805"/>
              <a:gd name="connsiteX73" fmla="*/ 5929313 w 5929313"/>
              <a:gd name="connsiteY73" fmla="*/ 4763 h 2070805"/>
              <a:gd name="connsiteX0" fmla="*/ 0 w 5929313"/>
              <a:gd name="connsiteY0" fmla="*/ 2062162 h 2066042"/>
              <a:gd name="connsiteX1" fmla="*/ 0 w 5929313"/>
              <a:gd name="connsiteY1" fmla="*/ 2062162 h 2066042"/>
              <a:gd name="connsiteX2" fmla="*/ 30956 w 5929313"/>
              <a:gd name="connsiteY2" fmla="*/ 2062162 h 2066042"/>
              <a:gd name="connsiteX3" fmla="*/ 21432 w 5929313"/>
              <a:gd name="connsiteY3" fmla="*/ 1983581 h 2066042"/>
              <a:gd name="connsiteX4" fmla="*/ 66675 w 5929313"/>
              <a:gd name="connsiteY4" fmla="*/ 1990725 h 2066042"/>
              <a:gd name="connsiteX5" fmla="*/ 57151 w 5929313"/>
              <a:gd name="connsiteY5" fmla="*/ 1921668 h 2066042"/>
              <a:gd name="connsiteX6" fmla="*/ 176213 w 5929313"/>
              <a:gd name="connsiteY6" fmla="*/ 1933575 h 2066042"/>
              <a:gd name="connsiteX7" fmla="*/ 178594 w 5929313"/>
              <a:gd name="connsiteY7" fmla="*/ 1866900 h 2066042"/>
              <a:gd name="connsiteX8" fmla="*/ 242888 w 5929313"/>
              <a:gd name="connsiteY8" fmla="*/ 1876425 h 2066042"/>
              <a:gd name="connsiteX9" fmla="*/ 230981 w 5929313"/>
              <a:gd name="connsiteY9" fmla="*/ 1788318 h 2066042"/>
              <a:gd name="connsiteX10" fmla="*/ 252413 w 5929313"/>
              <a:gd name="connsiteY10" fmla="*/ 1774031 h 2066042"/>
              <a:gd name="connsiteX11" fmla="*/ 259557 w 5929313"/>
              <a:gd name="connsiteY11" fmla="*/ 1676400 h 2066042"/>
              <a:gd name="connsiteX12" fmla="*/ 323850 w 5929313"/>
              <a:gd name="connsiteY12" fmla="*/ 1685925 h 2066042"/>
              <a:gd name="connsiteX13" fmla="*/ 328613 w 5929313"/>
              <a:gd name="connsiteY13" fmla="*/ 1619250 h 2066042"/>
              <a:gd name="connsiteX14" fmla="*/ 371475 w 5929313"/>
              <a:gd name="connsiteY14" fmla="*/ 1624012 h 2066042"/>
              <a:gd name="connsiteX15" fmla="*/ 366713 w 5929313"/>
              <a:gd name="connsiteY15" fmla="*/ 1495425 h 2066042"/>
              <a:gd name="connsiteX16" fmla="*/ 390525 w 5929313"/>
              <a:gd name="connsiteY16" fmla="*/ 1495425 h 2066042"/>
              <a:gd name="connsiteX17" fmla="*/ 395288 w 5929313"/>
              <a:gd name="connsiteY17" fmla="*/ 1423987 h 2066042"/>
              <a:gd name="connsiteX18" fmla="*/ 485775 w 5929313"/>
              <a:gd name="connsiteY18" fmla="*/ 1428750 h 2066042"/>
              <a:gd name="connsiteX19" fmla="*/ 485775 w 5929313"/>
              <a:gd name="connsiteY19" fmla="*/ 1373981 h 2066042"/>
              <a:gd name="connsiteX20" fmla="*/ 538163 w 5929313"/>
              <a:gd name="connsiteY20" fmla="*/ 1381125 h 2066042"/>
              <a:gd name="connsiteX21" fmla="*/ 531019 w 5929313"/>
              <a:gd name="connsiteY21" fmla="*/ 1326356 h 2066042"/>
              <a:gd name="connsiteX22" fmla="*/ 614363 w 5929313"/>
              <a:gd name="connsiteY22" fmla="*/ 1333500 h 2066042"/>
              <a:gd name="connsiteX23" fmla="*/ 619125 w 5929313"/>
              <a:gd name="connsiteY23" fmla="*/ 1262062 h 2066042"/>
              <a:gd name="connsiteX24" fmla="*/ 733425 w 5929313"/>
              <a:gd name="connsiteY24" fmla="*/ 1262062 h 2066042"/>
              <a:gd name="connsiteX25" fmla="*/ 731044 w 5929313"/>
              <a:gd name="connsiteY25" fmla="*/ 1221580 h 2066042"/>
              <a:gd name="connsiteX26" fmla="*/ 804862 w 5929313"/>
              <a:gd name="connsiteY26" fmla="*/ 1231105 h 2066042"/>
              <a:gd name="connsiteX27" fmla="*/ 795338 w 5929313"/>
              <a:gd name="connsiteY27" fmla="*/ 1171575 h 2066042"/>
              <a:gd name="connsiteX28" fmla="*/ 828675 w 5929313"/>
              <a:gd name="connsiteY28" fmla="*/ 1176337 h 2066042"/>
              <a:gd name="connsiteX29" fmla="*/ 826294 w 5929313"/>
              <a:gd name="connsiteY29" fmla="*/ 1119187 h 2066042"/>
              <a:gd name="connsiteX30" fmla="*/ 976312 w 5929313"/>
              <a:gd name="connsiteY30" fmla="*/ 1123949 h 2066042"/>
              <a:gd name="connsiteX31" fmla="*/ 985838 w 5929313"/>
              <a:gd name="connsiteY31" fmla="*/ 1069181 h 2066042"/>
              <a:gd name="connsiteX32" fmla="*/ 1143000 w 5929313"/>
              <a:gd name="connsiteY32" fmla="*/ 1071562 h 2066042"/>
              <a:gd name="connsiteX33" fmla="*/ 1147763 w 5929313"/>
              <a:gd name="connsiteY33" fmla="*/ 1023937 h 2066042"/>
              <a:gd name="connsiteX34" fmla="*/ 1176338 w 5929313"/>
              <a:gd name="connsiteY34" fmla="*/ 1023937 h 2066042"/>
              <a:gd name="connsiteX35" fmla="*/ 1185862 w 5929313"/>
              <a:gd name="connsiteY35" fmla="*/ 964406 h 2066042"/>
              <a:gd name="connsiteX36" fmla="*/ 1554956 w 5929313"/>
              <a:gd name="connsiteY36" fmla="*/ 966787 h 2066042"/>
              <a:gd name="connsiteX37" fmla="*/ 1550194 w 5929313"/>
              <a:gd name="connsiteY37" fmla="*/ 866774 h 2066042"/>
              <a:gd name="connsiteX38" fmla="*/ 1590676 w 5929313"/>
              <a:gd name="connsiteY38" fmla="*/ 873918 h 2066042"/>
              <a:gd name="connsiteX39" fmla="*/ 1590675 w 5929313"/>
              <a:gd name="connsiteY39" fmla="*/ 826293 h 2066042"/>
              <a:gd name="connsiteX40" fmla="*/ 1624013 w 5929313"/>
              <a:gd name="connsiteY40" fmla="*/ 823912 h 2066042"/>
              <a:gd name="connsiteX41" fmla="*/ 1631156 w 5929313"/>
              <a:gd name="connsiteY41" fmla="*/ 771525 h 2066042"/>
              <a:gd name="connsiteX42" fmla="*/ 1733550 w 5929313"/>
              <a:gd name="connsiteY42" fmla="*/ 776287 h 2066042"/>
              <a:gd name="connsiteX43" fmla="*/ 1740694 w 5929313"/>
              <a:gd name="connsiteY43" fmla="*/ 714375 h 2066042"/>
              <a:gd name="connsiteX44" fmla="*/ 1812131 w 5929313"/>
              <a:gd name="connsiteY44" fmla="*/ 721519 h 2066042"/>
              <a:gd name="connsiteX45" fmla="*/ 1814513 w 5929313"/>
              <a:gd name="connsiteY45" fmla="*/ 661987 h 2066042"/>
              <a:gd name="connsiteX46" fmla="*/ 2057400 w 5929313"/>
              <a:gd name="connsiteY46" fmla="*/ 661987 h 2066042"/>
              <a:gd name="connsiteX47" fmla="*/ 2057400 w 5929313"/>
              <a:gd name="connsiteY47" fmla="*/ 661987 h 2066042"/>
              <a:gd name="connsiteX48" fmla="*/ 2066925 w 5929313"/>
              <a:gd name="connsiteY48" fmla="*/ 611981 h 2066042"/>
              <a:gd name="connsiteX49" fmla="*/ 2181225 w 5929313"/>
              <a:gd name="connsiteY49" fmla="*/ 611981 h 2066042"/>
              <a:gd name="connsiteX50" fmla="*/ 2188370 w 5929313"/>
              <a:gd name="connsiteY50" fmla="*/ 564356 h 2066042"/>
              <a:gd name="connsiteX51" fmla="*/ 2286000 w 5929313"/>
              <a:gd name="connsiteY51" fmla="*/ 566737 h 2066042"/>
              <a:gd name="connsiteX52" fmla="*/ 2281238 w 5929313"/>
              <a:gd name="connsiteY52" fmla="*/ 519112 h 2066042"/>
              <a:gd name="connsiteX53" fmla="*/ 2738438 w 5929313"/>
              <a:gd name="connsiteY53" fmla="*/ 519112 h 2066042"/>
              <a:gd name="connsiteX54" fmla="*/ 2731295 w 5929313"/>
              <a:gd name="connsiteY54" fmla="*/ 459581 h 2066042"/>
              <a:gd name="connsiteX55" fmla="*/ 2790826 w 5929313"/>
              <a:gd name="connsiteY55" fmla="*/ 457200 h 2066042"/>
              <a:gd name="connsiteX56" fmla="*/ 2795588 w 5929313"/>
              <a:gd name="connsiteY56" fmla="*/ 428625 h 2066042"/>
              <a:gd name="connsiteX57" fmla="*/ 2809875 w 5929313"/>
              <a:gd name="connsiteY57" fmla="*/ 404812 h 2066042"/>
              <a:gd name="connsiteX58" fmla="*/ 2819400 w 5929313"/>
              <a:gd name="connsiteY58" fmla="*/ 352425 h 2066042"/>
              <a:gd name="connsiteX59" fmla="*/ 2928938 w 5929313"/>
              <a:gd name="connsiteY59" fmla="*/ 352425 h 2066042"/>
              <a:gd name="connsiteX60" fmla="*/ 2933700 w 5929313"/>
              <a:gd name="connsiteY60" fmla="*/ 319087 h 2066042"/>
              <a:gd name="connsiteX61" fmla="*/ 3043238 w 5929313"/>
              <a:gd name="connsiteY61" fmla="*/ 314325 h 2066042"/>
              <a:gd name="connsiteX62" fmla="*/ 3043237 w 5929313"/>
              <a:gd name="connsiteY62" fmla="*/ 250031 h 2066042"/>
              <a:gd name="connsiteX63" fmla="*/ 3243263 w 5929313"/>
              <a:gd name="connsiteY63" fmla="*/ 257175 h 2066042"/>
              <a:gd name="connsiteX64" fmla="*/ 3236119 w 5929313"/>
              <a:gd name="connsiteY64" fmla="*/ 214313 h 2066042"/>
              <a:gd name="connsiteX65" fmla="*/ 3295650 w 5929313"/>
              <a:gd name="connsiteY65" fmla="*/ 214312 h 2066042"/>
              <a:gd name="connsiteX66" fmla="*/ 3305175 w 5929313"/>
              <a:gd name="connsiteY66" fmla="*/ 166688 h 2066042"/>
              <a:gd name="connsiteX67" fmla="*/ 3440907 w 5929313"/>
              <a:gd name="connsiteY67" fmla="*/ 161924 h 2066042"/>
              <a:gd name="connsiteX68" fmla="*/ 3431381 w 5929313"/>
              <a:gd name="connsiteY68" fmla="*/ 100013 h 2066042"/>
              <a:gd name="connsiteX69" fmla="*/ 3833813 w 5929313"/>
              <a:gd name="connsiteY69" fmla="*/ 95250 h 2066042"/>
              <a:gd name="connsiteX70" fmla="*/ 3890963 w 5929313"/>
              <a:gd name="connsiteY70" fmla="*/ 71437 h 2066042"/>
              <a:gd name="connsiteX71" fmla="*/ 3907632 w 5929313"/>
              <a:gd name="connsiteY71" fmla="*/ 9525 h 2066042"/>
              <a:gd name="connsiteX72" fmla="*/ 4460082 w 5929313"/>
              <a:gd name="connsiteY72" fmla="*/ 2380 h 2066042"/>
              <a:gd name="connsiteX73" fmla="*/ 5929313 w 5929313"/>
              <a:gd name="connsiteY73" fmla="*/ 0 h 2066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5929313" h="2066042">
                <a:moveTo>
                  <a:pt x="0" y="2062162"/>
                </a:moveTo>
                <a:lnTo>
                  <a:pt x="0" y="2062162"/>
                </a:lnTo>
                <a:cubicBezTo>
                  <a:pt x="5159" y="2062162"/>
                  <a:pt x="24606" y="2070893"/>
                  <a:pt x="30956" y="2062162"/>
                </a:cubicBezTo>
                <a:lnTo>
                  <a:pt x="21432" y="1983581"/>
                </a:lnTo>
                <a:lnTo>
                  <a:pt x="66675" y="1990725"/>
                </a:lnTo>
                <a:lnTo>
                  <a:pt x="57151" y="1921668"/>
                </a:lnTo>
                <a:lnTo>
                  <a:pt x="176213" y="1933575"/>
                </a:lnTo>
                <a:cubicBezTo>
                  <a:pt x="177007" y="1911350"/>
                  <a:pt x="177800" y="1889125"/>
                  <a:pt x="178594" y="1866900"/>
                </a:cubicBezTo>
                <a:lnTo>
                  <a:pt x="242888" y="1876425"/>
                </a:lnTo>
                <a:lnTo>
                  <a:pt x="230981" y="1788318"/>
                </a:lnTo>
                <a:lnTo>
                  <a:pt x="252413" y="1774031"/>
                </a:lnTo>
                <a:lnTo>
                  <a:pt x="259557" y="1676400"/>
                </a:lnTo>
                <a:lnTo>
                  <a:pt x="323850" y="1685925"/>
                </a:lnTo>
                <a:lnTo>
                  <a:pt x="328613" y="1619250"/>
                </a:lnTo>
                <a:lnTo>
                  <a:pt x="371475" y="1624012"/>
                </a:lnTo>
                <a:lnTo>
                  <a:pt x="366713" y="1495425"/>
                </a:lnTo>
                <a:lnTo>
                  <a:pt x="390525" y="1495425"/>
                </a:lnTo>
                <a:lnTo>
                  <a:pt x="395288" y="1423987"/>
                </a:lnTo>
                <a:lnTo>
                  <a:pt x="485775" y="1428750"/>
                </a:lnTo>
                <a:lnTo>
                  <a:pt x="485775" y="1373981"/>
                </a:lnTo>
                <a:lnTo>
                  <a:pt x="538163" y="1381125"/>
                </a:lnTo>
                <a:lnTo>
                  <a:pt x="531019" y="1326356"/>
                </a:lnTo>
                <a:lnTo>
                  <a:pt x="614363" y="1333500"/>
                </a:lnTo>
                <a:lnTo>
                  <a:pt x="619125" y="1262062"/>
                </a:lnTo>
                <a:lnTo>
                  <a:pt x="733425" y="1262062"/>
                </a:lnTo>
                <a:lnTo>
                  <a:pt x="731044" y="1221580"/>
                </a:lnTo>
                <a:lnTo>
                  <a:pt x="804862" y="1231105"/>
                </a:lnTo>
                <a:lnTo>
                  <a:pt x="795338" y="1171575"/>
                </a:lnTo>
                <a:lnTo>
                  <a:pt x="828675" y="1176337"/>
                </a:lnTo>
                <a:cubicBezTo>
                  <a:pt x="827881" y="1157287"/>
                  <a:pt x="827088" y="1138237"/>
                  <a:pt x="826294" y="1119187"/>
                </a:cubicBezTo>
                <a:lnTo>
                  <a:pt x="976312" y="1123949"/>
                </a:lnTo>
                <a:lnTo>
                  <a:pt x="985838" y="1069181"/>
                </a:lnTo>
                <a:lnTo>
                  <a:pt x="1143000" y="1071562"/>
                </a:lnTo>
                <a:lnTo>
                  <a:pt x="1147763" y="1023937"/>
                </a:lnTo>
                <a:lnTo>
                  <a:pt x="1176338" y="1023937"/>
                </a:lnTo>
                <a:lnTo>
                  <a:pt x="1185862" y="964406"/>
                </a:lnTo>
                <a:lnTo>
                  <a:pt x="1554956" y="966787"/>
                </a:lnTo>
                <a:lnTo>
                  <a:pt x="1550194" y="866774"/>
                </a:lnTo>
                <a:lnTo>
                  <a:pt x="1590676" y="873918"/>
                </a:lnTo>
                <a:cubicBezTo>
                  <a:pt x="1590676" y="858043"/>
                  <a:pt x="1590675" y="842168"/>
                  <a:pt x="1590675" y="826293"/>
                </a:cubicBezTo>
                <a:lnTo>
                  <a:pt x="1624013" y="823912"/>
                </a:lnTo>
                <a:lnTo>
                  <a:pt x="1631156" y="771525"/>
                </a:lnTo>
                <a:lnTo>
                  <a:pt x="1733550" y="776287"/>
                </a:lnTo>
                <a:lnTo>
                  <a:pt x="1740694" y="714375"/>
                </a:lnTo>
                <a:lnTo>
                  <a:pt x="1812131" y="721519"/>
                </a:lnTo>
                <a:lnTo>
                  <a:pt x="1814513" y="661987"/>
                </a:lnTo>
                <a:lnTo>
                  <a:pt x="2057400" y="661987"/>
                </a:lnTo>
                <a:lnTo>
                  <a:pt x="2057400" y="661987"/>
                </a:lnTo>
                <a:cubicBezTo>
                  <a:pt x="2058987" y="653653"/>
                  <a:pt x="2047875" y="616743"/>
                  <a:pt x="2066925" y="611981"/>
                </a:cubicBezTo>
                <a:lnTo>
                  <a:pt x="2181225" y="611981"/>
                </a:lnTo>
                <a:lnTo>
                  <a:pt x="2188370" y="564356"/>
                </a:lnTo>
                <a:lnTo>
                  <a:pt x="2286000" y="566737"/>
                </a:lnTo>
                <a:lnTo>
                  <a:pt x="2281238" y="519112"/>
                </a:lnTo>
                <a:lnTo>
                  <a:pt x="2738438" y="519112"/>
                </a:lnTo>
                <a:lnTo>
                  <a:pt x="2731295" y="459581"/>
                </a:lnTo>
                <a:lnTo>
                  <a:pt x="2790826" y="457200"/>
                </a:lnTo>
                <a:lnTo>
                  <a:pt x="2795588" y="428625"/>
                </a:lnTo>
                <a:lnTo>
                  <a:pt x="2809875" y="404812"/>
                </a:lnTo>
                <a:lnTo>
                  <a:pt x="2819400" y="352425"/>
                </a:lnTo>
                <a:lnTo>
                  <a:pt x="2928938" y="352425"/>
                </a:lnTo>
                <a:lnTo>
                  <a:pt x="2933700" y="319087"/>
                </a:lnTo>
                <a:lnTo>
                  <a:pt x="3043238" y="314325"/>
                </a:lnTo>
                <a:cubicBezTo>
                  <a:pt x="3043238" y="292894"/>
                  <a:pt x="3043237" y="271462"/>
                  <a:pt x="3043237" y="250031"/>
                </a:cubicBezTo>
                <a:lnTo>
                  <a:pt x="3243263" y="257175"/>
                </a:lnTo>
                <a:lnTo>
                  <a:pt x="3236119" y="214313"/>
                </a:lnTo>
                <a:lnTo>
                  <a:pt x="3295650" y="214312"/>
                </a:lnTo>
                <a:lnTo>
                  <a:pt x="3305175" y="166688"/>
                </a:lnTo>
                <a:lnTo>
                  <a:pt x="3440907" y="161924"/>
                </a:lnTo>
                <a:lnTo>
                  <a:pt x="3431381" y="100013"/>
                </a:lnTo>
                <a:lnTo>
                  <a:pt x="3833813" y="95250"/>
                </a:lnTo>
                <a:lnTo>
                  <a:pt x="3890963" y="71437"/>
                </a:lnTo>
                <a:lnTo>
                  <a:pt x="3907632" y="9525"/>
                </a:lnTo>
                <a:cubicBezTo>
                  <a:pt x="4089401" y="4762"/>
                  <a:pt x="4123135" y="3967"/>
                  <a:pt x="4460082" y="2380"/>
                </a:cubicBezTo>
                <a:lnTo>
                  <a:pt x="5929313" y="0"/>
                </a:lnTo>
              </a:path>
            </a:pathLst>
          </a:cu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Oval 19"/>
          <p:cNvSpPr/>
          <p:nvPr/>
        </p:nvSpPr>
        <p:spPr>
          <a:xfrm>
            <a:off x="5351897" y="3096023"/>
            <a:ext cx="116250" cy="116250"/>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9" name="Oval 178"/>
          <p:cNvSpPr/>
          <p:nvPr/>
        </p:nvSpPr>
        <p:spPr>
          <a:xfrm>
            <a:off x="5421348" y="3096023"/>
            <a:ext cx="116250" cy="116250"/>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0" name="Oval 179"/>
          <p:cNvSpPr/>
          <p:nvPr/>
        </p:nvSpPr>
        <p:spPr>
          <a:xfrm>
            <a:off x="5468147" y="3096023"/>
            <a:ext cx="116250" cy="116250"/>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1" name="Oval 180"/>
          <p:cNvSpPr/>
          <p:nvPr/>
        </p:nvSpPr>
        <p:spPr>
          <a:xfrm>
            <a:off x="5718392" y="3037898"/>
            <a:ext cx="116250" cy="116250"/>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2" name="Oval 181"/>
          <p:cNvSpPr/>
          <p:nvPr/>
        </p:nvSpPr>
        <p:spPr>
          <a:xfrm>
            <a:off x="5981809" y="3037898"/>
            <a:ext cx="116250" cy="116250"/>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3" name="Oval 182"/>
          <p:cNvSpPr/>
          <p:nvPr/>
        </p:nvSpPr>
        <p:spPr>
          <a:xfrm>
            <a:off x="6030371" y="3037898"/>
            <a:ext cx="116250" cy="116250"/>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4" name="Oval 183"/>
          <p:cNvSpPr/>
          <p:nvPr/>
        </p:nvSpPr>
        <p:spPr>
          <a:xfrm>
            <a:off x="6080918" y="3037898"/>
            <a:ext cx="116250" cy="116250"/>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5" name="Oval 184"/>
          <p:cNvSpPr/>
          <p:nvPr/>
        </p:nvSpPr>
        <p:spPr>
          <a:xfrm>
            <a:off x="6128976" y="3037898"/>
            <a:ext cx="116250" cy="116250"/>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6" name="Oval 185"/>
          <p:cNvSpPr/>
          <p:nvPr/>
        </p:nvSpPr>
        <p:spPr>
          <a:xfrm>
            <a:off x="6189591" y="3037898"/>
            <a:ext cx="116250" cy="116250"/>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7" name="Oval 186"/>
          <p:cNvSpPr/>
          <p:nvPr/>
        </p:nvSpPr>
        <p:spPr>
          <a:xfrm>
            <a:off x="6226281" y="3037898"/>
            <a:ext cx="116250" cy="116250"/>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8" name="Oval 187"/>
          <p:cNvSpPr/>
          <p:nvPr/>
        </p:nvSpPr>
        <p:spPr>
          <a:xfrm>
            <a:off x="6277011" y="3037898"/>
            <a:ext cx="116250" cy="116250"/>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9" name="Oval 188"/>
          <p:cNvSpPr/>
          <p:nvPr/>
        </p:nvSpPr>
        <p:spPr>
          <a:xfrm>
            <a:off x="6334124" y="3037898"/>
            <a:ext cx="116250" cy="116250"/>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0" name="Oval 189"/>
          <p:cNvSpPr/>
          <p:nvPr/>
        </p:nvSpPr>
        <p:spPr>
          <a:xfrm>
            <a:off x="6425046" y="3037898"/>
            <a:ext cx="116250" cy="116250"/>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1" name="Oval 190"/>
          <p:cNvSpPr/>
          <p:nvPr/>
        </p:nvSpPr>
        <p:spPr>
          <a:xfrm>
            <a:off x="6494967" y="3037898"/>
            <a:ext cx="116250" cy="116250"/>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2" name="Oval 191"/>
          <p:cNvSpPr/>
          <p:nvPr/>
        </p:nvSpPr>
        <p:spPr>
          <a:xfrm>
            <a:off x="6831514" y="3037898"/>
            <a:ext cx="116250" cy="116250"/>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3" name="Oval 192"/>
          <p:cNvSpPr/>
          <p:nvPr/>
        </p:nvSpPr>
        <p:spPr>
          <a:xfrm>
            <a:off x="6902228" y="3037898"/>
            <a:ext cx="116250" cy="116250"/>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4" name="Oval 193"/>
          <p:cNvSpPr/>
          <p:nvPr/>
        </p:nvSpPr>
        <p:spPr>
          <a:xfrm>
            <a:off x="7064845" y="3037898"/>
            <a:ext cx="116250" cy="116250"/>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5" name="Oval 194"/>
          <p:cNvSpPr/>
          <p:nvPr/>
        </p:nvSpPr>
        <p:spPr>
          <a:xfrm>
            <a:off x="7479646" y="3025071"/>
            <a:ext cx="116250" cy="116250"/>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Freeform 20"/>
          <p:cNvSpPr/>
          <p:nvPr/>
        </p:nvSpPr>
        <p:spPr>
          <a:xfrm>
            <a:off x="1662113" y="2462213"/>
            <a:ext cx="6015037" cy="2657475"/>
          </a:xfrm>
          <a:custGeom>
            <a:avLst/>
            <a:gdLst>
              <a:gd name="connsiteX0" fmla="*/ 0 w 6015037"/>
              <a:gd name="connsiteY0" fmla="*/ 2657475 h 2657475"/>
              <a:gd name="connsiteX1" fmla="*/ 61912 w 6015037"/>
              <a:gd name="connsiteY1" fmla="*/ 2647950 h 2657475"/>
              <a:gd name="connsiteX2" fmla="*/ 66675 w 6015037"/>
              <a:gd name="connsiteY2" fmla="*/ 2524125 h 2657475"/>
              <a:gd name="connsiteX3" fmla="*/ 85725 w 6015037"/>
              <a:gd name="connsiteY3" fmla="*/ 2524125 h 2657475"/>
              <a:gd name="connsiteX4" fmla="*/ 80962 w 6015037"/>
              <a:gd name="connsiteY4" fmla="*/ 2390775 h 2657475"/>
              <a:gd name="connsiteX5" fmla="*/ 109537 w 6015037"/>
              <a:gd name="connsiteY5" fmla="*/ 2395537 h 2657475"/>
              <a:gd name="connsiteX6" fmla="*/ 109537 w 6015037"/>
              <a:gd name="connsiteY6" fmla="*/ 2276475 h 2657475"/>
              <a:gd name="connsiteX7" fmla="*/ 133350 w 6015037"/>
              <a:gd name="connsiteY7" fmla="*/ 2286000 h 2657475"/>
              <a:gd name="connsiteX8" fmla="*/ 133350 w 6015037"/>
              <a:gd name="connsiteY8" fmla="*/ 2247900 h 2657475"/>
              <a:gd name="connsiteX9" fmla="*/ 185737 w 6015037"/>
              <a:gd name="connsiteY9" fmla="*/ 2228850 h 2657475"/>
              <a:gd name="connsiteX10" fmla="*/ 190500 w 6015037"/>
              <a:gd name="connsiteY10" fmla="*/ 2047875 h 2657475"/>
              <a:gd name="connsiteX11" fmla="*/ 190500 w 6015037"/>
              <a:gd name="connsiteY11" fmla="*/ 2047875 h 2657475"/>
              <a:gd name="connsiteX12" fmla="*/ 219075 w 6015037"/>
              <a:gd name="connsiteY12" fmla="*/ 1938337 h 2657475"/>
              <a:gd name="connsiteX13" fmla="*/ 257175 w 6015037"/>
              <a:gd name="connsiteY13" fmla="*/ 1928812 h 2657475"/>
              <a:gd name="connsiteX14" fmla="*/ 266700 w 6015037"/>
              <a:gd name="connsiteY14" fmla="*/ 1819275 h 2657475"/>
              <a:gd name="connsiteX15" fmla="*/ 314325 w 6015037"/>
              <a:gd name="connsiteY15" fmla="*/ 1819275 h 2657475"/>
              <a:gd name="connsiteX16" fmla="*/ 319087 w 6015037"/>
              <a:gd name="connsiteY16" fmla="*/ 1766887 h 2657475"/>
              <a:gd name="connsiteX17" fmla="*/ 338137 w 6015037"/>
              <a:gd name="connsiteY17" fmla="*/ 1743075 h 2657475"/>
              <a:gd name="connsiteX18" fmla="*/ 338137 w 6015037"/>
              <a:gd name="connsiteY18" fmla="*/ 1743075 h 2657475"/>
              <a:gd name="connsiteX19" fmla="*/ 371475 w 6015037"/>
              <a:gd name="connsiteY19" fmla="*/ 1685925 h 2657475"/>
              <a:gd name="connsiteX20" fmla="*/ 404812 w 6015037"/>
              <a:gd name="connsiteY20" fmla="*/ 1681162 h 2657475"/>
              <a:gd name="connsiteX21" fmla="*/ 409575 w 6015037"/>
              <a:gd name="connsiteY21" fmla="*/ 1624012 h 2657475"/>
              <a:gd name="connsiteX22" fmla="*/ 481012 w 6015037"/>
              <a:gd name="connsiteY22" fmla="*/ 1619250 h 2657475"/>
              <a:gd name="connsiteX23" fmla="*/ 490537 w 6015037"/>
              <a:gd name="connsiteY23" fmla="*/ 1471612 h 2657475"/>
              <a:gd name="connsiteX24" fmla="*/ 514350 w 6015037"/>
              <a:gd name="connsiteY24" fmla="*/ 1447800 h 2657475"/>
              <a:gd name="connsiteX25" fmla="*/ 509587 w 6015037"/>
              <a:gd name="connsiteY25" fmla="*/ 1419225 h 2657475"/>
              <a:gd name="connsiteX26" fmla="*/ 523875 w 6015037"/>
              <a:gd name="connsiteY26" fmla="*/ 1419225 h 2657475"/>
              <a:gd name="connsiteX27" fmla="*/ 523875 w 6015037"/>
              <a:gd name="connsiteY27" fmla="*/ 1376362 h 2657475"/>
              <a:gd name="connsiteX28" fmla="*/ 561975 w 6015037"/>
              <a:gd name="connsiteY28" fmla="*/ 1376362 h 2657475"/>
              <a:gd name="connsiteX29" fmla="*/ 561975 w 6015037"/>
              <a:gd name="connsiteY29" fmla="*/ 1309687 h 2657475"/>
              <a:gd name="connsiteX30" fmla="*/ 619125 w 6015037"/>
              <a:gd name="connsiteY30" fmla="*/ 1309687 h 2657475"/>
              <a:gd name="connsiteX31" fmla="*/ 642937 w 6015037"/>
              <a:gd name="connsiteY31" fmla="*/ 1281112 h 2657475"/>
              <a:gd name="connsiteX32" fmla="*/ 647700 w 6015037"/>
              <a:gd name="connsiteY32" fmla="*/ 1266825 h 2657475"/>
              <a:gd name="connsiteX33" fmla="*/ 685800 w 6015037"/>
              <a:gd name="connsiteY33" fmla="*/ 1266825 h 2657475"/>
              <a:gd name="connsiteX34" fmla="*/ 685800 w 6015037"/>
              <a:gd name="connsiteY34" fmla="*/ 1219200 h 2657475"/>
              <a:gd name="connsiteX35" fmla="*/ 738187 w 6015037"/>
              <a:gd name="connsiteY35" fmla="*/ 1209675 h 2657475"/>
              <a:gd name="connsiteX36" fmla="*/ 752475 w 6015037"/>
              <a:gd name="connsiteY36" fmla="*/ 1166812 h 2657475"/>
              <a:gd name="connsiteX37" fmla="*/ 809625 w 6015037"/>
              <a:gd name="connsiteY37" fmla="*/ 1166812 h 2657475"/>
              <a:gd name="connsiteX38" fmla="*/ 847725 w 6015037"/>
              <a:gd name="connsiteY38" fmla="*/ 1119187 h 2657475"/>
              <a:gd name="connsiteX39" fmla="*/ 866775 w 6015037"/>
              <a:gd name="connsiteY39" fmla="*/ 1109662 h 2657475"/>
              <a:gd name="connsiteX40" fmla="*/ 885825 w 6015037"/>
              <a:gd name="connsiteY40" fmla="*/ 1066800 h 2657475"/>
              <a:gd name="connsiteX41" fmla="*/ 1071562 w 6015037"/>
              <a:gd name="connsiteY41" fmla="*/ 1066800 h 2657475"/>
              <a:gd name="connsiteX42" fmla="*/ 1095375 w 6015037"/>
              <a:gd name="connsiteY42" fmla="*/ 1014412 h 2657475"/>
              <a:gd name="connsiteX43" fmla="*/ 1200150 w 6015037"/>
              <a:gd name="connsiteY43" fmla="*/ 1009650 h 2657475"/>
              <a:gd name="connsiteX44" fmla="*/ 1238250 w 6015037"/>
              <a:gd name="connsiteY44" fmla="*/ 957262 h 2657475"/>
              <a:gd name="connsiteX45" fmla="*/ 1243012 w 6015037"/>
              <a:gd name="connsiteY45" fmla="*/ 895350 h 2657475"/>
              <a:gd name="connsiteX46" fmla="*/ 1533525 w 6015037"/>
              <a:gd name="connsiteY46" fmla="*/ 890587 h 2657475"/>
              <a:gd name="connsiteX47" fmla="*/ 1533525 w 6015037"/>
              <a:gd name="connsiteY47" fmla="*/ 890587 h 2657475"/>
              <a:gd name="connsiteX48" fmla="*/ 1547812 w 6015037"/>
              <a:gd name="connsiteY48" fmla="*/ 833437 h 2657475"/>
              <a:gd name="connsiteX49" fmla="*/ 1547812 w 6015037"/>
              <a:gd name="connsiteY49" fmla="*/ 762000 h 2657475"/>
              <a:gd name="connsiteX50" fmla="*/ 1581150 w 6015037"/>
              <a:gd name="connsiteY50" fmla="*/ 738187 h 2657475"/>
              <a:gd name="connsiteX51" fmla="*/ 1585912 w 6015037"/>
              <a:gd name="connsiteY51" fmla="*/ 700087 h 2657475"/>
              <a:gd name="connsiteX52" fmla="*/ 1647825 w 6015037"/>
              <a:gd name="connsiteY52" fmla="*/ 685800 h 2657475"/>
              <a:gd name="connsiteX53" fmla="*/ 1652587 w 6015037"/>
              <a:gd name="connsiteY53" fmla="*/ 647700 h 2657475"/>
              <a:gd name="connsiteX54" fmla="*/ 1681162 w 6015037"/>
              <a:gd name="connsiteY54" fmla="*/ 642937 h 2657475"/>
              <a:gd name="connsiteX55" fmla="*/ 1685925 w 6015037"/>
              <a:gd name="connsiteY55" fmla="*/ 595312 h 2657475"/>
              <a:gd name="connsiteX56" fmla="*/ 1933575 w 6015037"/>
              <a:gd name="connsiteY56" fmla="*/ 590550 h 2657475"/>
              <a:gd name="connsiteX57" fmla="*/ 1943100 w 6015037"/>
              <a:gd name="connsiteY57" fmla="*/ 538162 h 2657475"/>
              <a:gd name="connsiteX58" fmla="*/ 2057400 w 6015037"/>
              <a:gd name="connsiteY58" fmla="*/ 533400 h 2657475"/>
              <a:gd name="connsiteX59" fmla="*/ 2066925 w 6015037"/>
              <a:gd name="connsiteY59" fmla="*/ 428625 h 2657475"/>
              <a:gd name="connsiteX60" fmla="*/ 2428875 w 6015037"/>
              <a:gd name="connsiteY60" fmla="*/ 428625 h 2657475"/>
              <a:gd name="connsiteX61" fmla="*/ 2428875 w 6015037"/>
              <a:gd name="connsiteY61" fmla="*/ 342900 h 2657475"/>
              <a:gd name="connsiteX62" fmla="*/ 2728912 w 6015037"/>
              <a:gd name="connsiteY62" fmla="*/ 323850 h 2657475"/>
              <a:gd name="connsiteX63" fmla="*/ 2738437 w 6015037"/>
              <a:gd name="connsiteY63" fmla="*/ 280987 h 2657475"/>
              <a:gd name="connsiteX64" fmla="*/ 2776537 w 6015037"/>
              <a:gd name="connsiteY64" fmla="*/ 276225 h 2657475"/>
              <a:gd name="connsiteX65" fmla="*/ 2767012 w 6015037"/>
              <a:gd name="connsiteY65" fmla="*/ 233362 h 2657475"/>
              <a:gd name="connsiteX66" fmla="*/ 3333750 w 6015037"/>
              <a:gd name="connsiteY66" fmla="*/ 233362 h 2657475"/>
              <a:gd name="connsiteX67" fmla="*/ 3338512 w 6015037"/>
              <a:gd name="connsiteY67" fmla="*/ 180975 h 2657475"/>
              <a:gd name="connsiteX68" fmla="*/ 3705225 w 6015037"/>
              <a:gd name="connsiteY68" fmla="*/ 166687 h 2657475"/>
              <a:gd name="connsiteX69" fmla="*/ 3709987 w 6015037"/>
              <a:gd name="connsiteY69" fmla="*/ 119062 h 2657475"/>
              <a:gd name="connsiteX70" fmla="*/ 4557712 w 6015037"/>
              <a:gd name="connsiteY70" fmla="*/ 100012 h 2657475"/>
              <a:gd name="connsiteX71" fmla="*/ 4595812 w 6015037"/>
              <a:gd name="connsiteY71" fmla="*/ 4762 h 2657475"/>
              <a:gd name="connsiteX72" fmla="*/ 6015037 w 6015037"/>
              <a:gd name="connsiteY72" fmla="*/ 0 h 2657475"/>
              <a:gd name="connsiteX0" fmla="*/ 0 w 6015037"/>
              <a:gd name="connsiteY0" fmla="*/ 2657475 h 2657475"/>
              <a:gd name="connsiteX1" fmla="*/ 76200 w 6015037"/>
              <a:gd name="connsiteY1" fmla="*/ 2647950 h 2657475"/>
              <a:gd name="connsiteX2" fmla="*/ 66675 w 6015037"/>
              <a:gd name="connsiteY2" fmla="*/ 2524125 h 2657475"/>
              <a:gd name="connsiteX3" fmla="*/ 85725 w 6015037"/>
              <a:gd name="connsiteY3" fmla="*/ 2524125 h 2657475"/>
              <a:gd name="connsiteX4" fmla="*/ 80962 w 6015037"/>
              <a:gd name="connsiteY4" fmla="*/ 2390775 h 2657475"/>
              <a:gd name="connsiteX5" fmla="*/ 109537 w 6015037"/>
              <a:gd name="connsiteY5" fmla="*/ 2395537 h 2657475"/>
              <a:gd name="connsiteX6" fmla="*/ 109537 w 6015037"/>
              <a:gd name="connsiteY6" fmla="*/ 2276475 h 2657475"/>
              <a:gd name="connsiteX7" fmla="*/ 133350 w 6015037"/>
              <a:gd name="connsiteY7" fmla="*/ 2286000 h 2657475"/>
              <a:gd name="connsiteX8" fmla="*/ 133350 w 6015037"/>
              <a:gd name="connsiteY8" fmla="*/ 2247900 h 2657475"/>
              <a:gd name="connsiteX9" fmla="*/ 185737 w 6015037"/>
              <a:gd name="connsiteY9" fmla="*/ 2228850 h 2657475"/>
              <a:gd name="connsiteX10" fmla="*/ 190500 w 6015037"/>
              <a:gd name="connsiteY10" fmla="*/ 2047875 h 2657475"/>
              <a:gd name="connsiteX11" fmla="*/ 190500 w 6015037"/>
              <a:gd name="connsiteY11" fmla="*/ 2047875 h 2657475"/>
              <a:gd name="connsiteX12" fmla="*/ 219075 w 6015037"/>
              <a:gd name="connsiteY12" fmla="*/ 1938337 h 2657475"/>
              <a:gd name="connsiteX13" fmla="*/ 257175 w 6015037"/>
              <a:gd name="connsiteY13" fmla="*/ 1928812 h 2657475"/>
              <a:gd name="connsiteX14" fmla="*/ 266700 w 6015037"/>
              <a:gd name="connsiteY14" fmla="*/ 1819275 h 2657475"/>
              <a:gd name="connsiteX15" fmla="*/ 314325 w 6015037"/>
              <a:gd name="connsiteY15" fmla="*/ 1819275 h 2657475"/>
              <a:gd name="connsiteX16" fmla="*/ 319087 w 6015037"/>
              <a:gd name="connsiteY16" fmla="*/ 1766887 h 2657475"/>
              <a:gd name="connsiteX17" fmla="*/ 338137 w 6015037"/>
              <a:gd name="connsiteY17" fmla="*/ 1743075 h 2657475"/>
              <a:gd name="connsiteX18" fmla="*/ 338137 w 6015037"/>
              <a:gd name="connsiteY18" fmla="*/ 1743075 h 2657475"/>
              <a:gd name="connsiteX19" fmla="*/ 371475 w 6015037"/>
              <a:gd name="connsiteY19" fmla="*/ 1685925 h 2657475"/>
              <a:gd name="connsiteX20" fmla="*/ 404812 w 6015037"/>
              <a:gd name="connsiteY20" fmla="*/ 1681162 h 2657475"/>
              <a:gd name="connsiteX21" fmla="*/ 409575 w 6015037"/>
              <a:gd name="connsiteY21" fmla="*/ 1624012 h 2657475"/>
              <a:gd name="connsiteX22" fmla="*/ 481012 w 6015037"/>
              <a:gd name="connsiteY22" fmla="*/ 1619250 h 2657475"/>
              <a:gd name="connsiteX23" fmla="*/ 490537 w 6015037"/>
              <a:gd name="connsiteY23" fmla="*/ 1471612 h 2657475"/>
              <a:gd name="connsiteX24" fmla="*/ 514350 w 6015037"/>
              <a:gd name="connsiteY24" fmla="*/ 1447800 h 2657475"/>
              <a:gd name="connsiteX25" fmla="*/ 509587 w 6015037"/>
              <a:gd name="connsiteY25" fmla="*/ 1419225 h 2657475"/>
              <a:gd name="connsiteX26" fmla="*/ 523875 w 6015037"/>
              <a:gd name="connsiteY26" fmla="*/ 1419225 h 2657475"/>
              <a:gd name="connsiteX27" fmla="*/ 523875 w 6015037"/>
              <a:gd name="connsiteY27" fmla="*/ 1376362 h 2657475"/>
              <a:gd name="connsiteX28" fmla="*/ 561975 w 6015037"/>
              <a:gd name="connsiteY28" fmla="*/ 1376362 h 2657475"/>
              <a:gd name="connsiteX29" fmla="*/ 561975 w 6015037"/>
              <a:gd name="connsiteY29" fmla="*/ 1309687 h 2657475"/>
              <a:gd name="connsiteX30" fmla="*/ 619125 w 6015037"/>
              <a:gd name="connsiteY30" fmla="*/ 1309687 h 2657475"/>
              <a:gd name="connsiteX31" fmla="*/ 642937 w 6015037"/>
              <a:gd name="connsiteY31" fmla="*/ 1281112 h 2657475"/>
              <a:gd name="connsiteX32" fmla="*/ 647700 w 6015037"/>
              <a:gd name="connsiteY32" fmla="*/ 1266825 h 2657475"/>
              <a:gd name="connsiteX33" fmla="*/ 685800 w 6015037"/>
              <a:gd name="connsiteY33" fmla="*/ 1266825 h 2657475"/>
              <a:gd name="connsiteX34" fmla="*/ 685800 w 6015037"/>
              <a:gd name="connsiteY34" fmla="*/ 1219200 h 2657475"/>
              <a:gd name="connsiteX35" fmla="*/ 738187 w 6015037"/>
              <a:gd name="connsiteY35" fmla="*/ 1209675 h 2657475"/>
              <a:gd name="connsiteX36" fmla="*/ 752475 w 6015037"/>
              <a:gd name="connsiteY36" fmla="*/ 1166812 h 2657475"/>
              <a:gd name="connsiteX37" fmla="*/ 809625 w 6015037"/>
              <a:gd name="connsiteY37" fmla="*/ 1166812 h 2657475"/>
              <a:gd name="connsiteX38" fmla="*/ 847725 w 6015037"/>
              <a:gd name="connsiteY38" fmla="*/ 1119187 h 2657475"/>
              <a:gd name="connsiteX39" fmla="*/ 866775 w 6015037"/>
              <a:gd name="connsiteY39" fmla="*/ 1109662 h 2657475"/>
              <a:gd name="connsiteX40" fmla="*/ 885825 w 6015037"/>
              <a:gd name="connsiteY40" fmla="*/ 1066800 h 2657475"/>
              <a:gd name="connsiteX41" fmla="*/ 1071562 w 6015037"/>
              <a:gd name="connsiteY41" fmla="*/ 1066800 h 2657475"/>
              <a:gd name="connsiteX42" fmla="*/ 1095375 w 6015037"/>
              <a:gd name="connsiteY42" fmla="*/ 1014412 h 2657475"/>
              <a:gd name="connsiteX43" fmla="*/ 1200150 w 6015037"/>
              <a:gd name="connsiteY43" fmla="*/ 1009650 h 2657475"/>
              <a:gd name="connsiteX44" fmla="*/ 1238250 w 6015037"/>
              <a:gd name="connsiteY44" fmla="*/ 957262 h 2657475"/>
              <a:gd name="connsiteX45" fmla="*/ 1243012 w 6015037"/>
              <a:gd name="connsiteY45" fmla="*/ 895350 h 2657475"/>
              <a:gd name="connsiteX46" fmla="*/ 1533525 w 6015037"/>
              <a:gd name="connsiteY46" fmla="*/ 890587 h 2657475"/>
              <a:gd name="connsiteX47" fmla="*/ 1533525 w 6015037"/>
              <a:gd name="connsiteY47" fmla="*/ 890587 h 2657475"/>
              <a:gd name="connsiteX48" fmla="*/ 1547812 w 6015037"/>
              <a:gd name="connsiteY48" fmla="*/ 833437 h 2657475"/>
              <a:gd name="connsiteX49" fmla="*/ 1547812 w 6015037"/>
              <a:gd name="connsiteY49" fmla="*/ 762000 h 2657475"/>
              <a:gd name="connsiteX50" fmla="*/ 1581150 w 6015037"/>
              <a:gd name="connsiteY50" fmla="*/ 738187 h 2657475"/>
              <a:gd name="connsiteX51" fmla="*/ 1585912 w 6015037"/>
              <a:gd name="connsiteY51" fmla="*/ 700087 h 2657475"/>
              <a:gd name="connsiteX52" fmla="*/ 1647825 w 6015037"/>
              <a:gd name="connsiteY52" fmla="*/ 685800 h 2657475"/>
              <a:gd name="connsiteX53" fmla="*/ 1652587 w 6015037"/>
              <a:gd name="connsiteY53" fmla="*/ 647700 h 2657475"/>
              <a:gd name="connsiteX54" fmla="*/ 1681162 w 6015037"/>
              <a:gd name="connsiteY54" fmla="*/ 642937 h 2657475"/>
              <a:gd name="connsiteX55" fmla="*/ 1685925 w 6015037"/>
              <a:gd name="connsiteY55" fmla="*/ 595312 h 2657475"/>
              <a:gd name="connsiteX56" fmla="*/ 1933575 w 6015037"/>
              <a:gd name="connsiteY56" fmla="*/ 590550 h 2657475"/>
              <a:gd name="connsiteX57" fmla="*/ 1943100 w 6015037"/>
              <a:gd name="connsiteY57" fmla="*/ 538162 h 2657475"/>
              <a:gd name="connsiteX58" fmla="*/ 2057400 w 6015037"/>
              <a:gd name="connsiteY58" fmla="*/ 533400 h 2657475"/>
              <a:gd name="connsiteX59" fmla="*/ 2066925 w 6015037"/>
              <a:gd name="connsiteY59" fmla="*/ 428625 h 2657475"/>
              <a:gd name="connsiteX60" fmla="*/ 2428875 w 6015037"/>
              <a:gd name="connsiteY60" fmla="*/ 428625 h 2657475"/>
              <a:gd name="connsiteX61" fmla="*/ 2428875 w 6015037"/>
              <a:gd name="connsiteY61" fmla="*/ 342900 h 2657475"/>
              <a:gd name="connsiteX62" fmla="*/ 2728912 w 6015037"/>
              <a:gd name="connsiteY62" fmla="*/ 323850 h 2657475"/>
              <a:gd name="connsiteX63" fmla="*/ 2738437 w 6015037"/>
              <a:gd name="connsiteY63" fmla="*/ 280987 h 2657475"/>
              <a:gd name="connsiteX64" fmla="*/ 2776537 w 6015037"/>
              <a:gd name="connsiteY64" fmla="*/ 276225 h 2657475"/>
              <a:gd name="connsiteX65" fmla="*/ 2767012 w 6015037"/>
              <a:gd name="connsiteY65" fmla="*/ 233362 h 2657475"/>
              <a:gd name="connsiteX66" fmla="*/ 3333750 w 6015037"/>
              <a:gd name="connsiteY66" fmla="*/ 233362 h 2657475"/>
              <a:gd name="connsiteX67" fmla="*/ 3338512 w 6015037"/>
              <a:gd name="connsiteY67" fmla="*/ 180975 h 2657475"/>
              <a:gd name="connsiteX68" fmla="*/ 3705225 w 6015037"/>
              <a:gd name="connsiteY68" fmla="*/ 166687 h 2657475"/>
              <a:gd name="connsiteX69" fmla="*/ 3709987 w 6015037"/>
              <a:gd name="connsiteY69" fmla="*/ 119062 h 2657475"/>
              <a:gd name="connsiteX70" fmla="*/ 4557712 w 6015037"/>
              <a:gd name="connsiteY70" fmla="*/ 100012 h 2657475"/>
              <a:gd name="connsiteX71" fmla="*/ 4595812 w 6015037"/>
              <a:gd name="connsiteY71" fmla="*/ 4762 h 2657475"/>
              <a:gd name="connsiteX72" fmla="*/ 6015037 w 6015037"/>
              <a:gd name="connsiteY72" fmla="*/ 0 h 2657475"/>
              <a:gd name="connsiteX0" fmla="*/ 0 w 6015037"/>
              <a:gd name="connsiteY0" fmla="*/ 2657475 h 2657475"/>
              <a:gd name="connsiteX1" fmla="*/ 76200 w 6015037"/>
              <a:gd name="connsiteY1" fmla="*/ 2647950 h 2657475"/>
              <a:gd name="connsiteX2" fmla="*/ 66675 w 6015037"/>
              <a:gd name="connsiteY2" fmla="*/ 2524125 h 2657475"/>
              <a:gd name="connsiteX3" fmla="*/ 85725 w 6015037"/>
              <a:gd name="connsiteY3" fmla="*/ 2524125 h 2657475"/>
              <a:gd name="connsiteX4" fmla="*/ 80962 w 6015037"/>
              <a:gd name="connsiteY4" fmla="*/ 2390775 h 2657475"/>
              <a:gd name="connsiteX5" fmla="*/ 109537 w 6015037"/>
              <a:gd name="connsiteY5" fmla="*/ 2395537 h 2657475"/>
              <a:gd name="connsiteX6" fmla="*/ 109537 w 6015037"/>
              <a:gd name="connsiteY6" fmla="*/ 2288381 h 2657475"/>
              <a:gd name="connsiteX7" fmla="*/ 133350 w 6015037"/>
              <a:gd name="connsiteY7" fmla="*/ 2286000 h 2657475"/>
              <a:gd name="connsiteX8" fmla="*/ 133350 w 6015037"/>
              <a:gd name="connsiteY8" fmla="*/ 2247900 h 2657475"/>
              <a:gd name="connsiteX9" fmla="*/ 185737 w 6015037"/>
              <a:gd name="connsiteY9" fmla="*/ 2228850 h 2657475"/>
              <a:gd name="connsiteX10" fmla="*/ 190500 w 6015037"/>
              <a:gd name="connsiteY10" fmla="*/ 2047875 h 2657475"/>
              <a:gd name="connsiteX11" fmla="*/ 190500 w 6015037"/>
              <a:gd name="connsiteY11" fmla="*/ 2047875 h 2657475"/>
              <a:gd name="connsiteX12" fmla="*/ 219075 w 6015037"/>
              <a:gd name="connsiteY12" fmla="*/ 1938337 h 2657475"/>
              <a:gd name="connsiteX13" fmla="*/ 257175 w 6015037"/>
              <a:gd name="connsiteY13" fmla="*/ 1928812 h 2657475"/>
              <a:gd name="connsiteX14" fmla="*/ 266700 w 6015037"/>
              <a:gd name="connsiteY14" fmla="*/ 1819275 h 2657475"/>
              <a:gd name="connsiteX15" fmla="*/ 314325 w 6015037"/>
              <a:gd name="connsiteY15" fmla="*/ 1819275 h 2657475"/>
              <a:gd name="connsiteX16" fmla="*/ 319087 w 6015037"/>
              <a:gd name="connsiteY16" fmla="*/ 1766887 h 2657475"/>
              <a:gd name="connsiteX17" fmla="*/ 338137 w 6015037"/>
              <a:gd name="connsiteY17" fmla="*/ 1743075 h 2657475"/>
              <a:gd name="connsiteX18" fmla="*/ 338137 w 6015037"/>
              <a:gd name="connsiteY18" fmla="*/ 1743075 h 2657475"/>
              <a:gd name="connsiteX19" fmla="*/ 371475 w 6015037"/>
              <a:gd name="connsiteY19" fmla="*/ 1685925 h 2657475"/>
              <a:gd name="connsiteX20" fmla="*/ 404812 w 6015037"/>
              <a:gd name="connsiteY20" fmla="*/ 1681162 h 2657475"/>
              <a:gd name="connsiteX21" fmla="*/ 409575 w 6015037"/>
              <a:gd name="connsiteY21" fmla="*/ 1624012 h 2657475"/>
              <a:gd name="connsiteX22" fmla="*/ 481012 w 6015037"/>
              <a:gd name="connsiteY22" fmla="*/ 1619250 h 2657475"/>
              <a:gd name="connsiteX23" fmla="*/ 490537 w 6015037"/>
              <a:gd name="connsiteY23" fmla="*/ 1471612 h 2657475"/>
              <a:gd name="connsiteX24" fmla="*/ 514350 w 6015037"/>
              <a:gd name="connsiteY24" fmla="*/ 1447800 h 2657475"/>
              <a:gd name="connsiteX25" fmla="*/ 509587 w 6015037"/>
              <a:gd name="connsiteY25" fmla="*/ 1419225 h 2657475"/>
              <a:gd name="connsiteX26" fmla="*/ 523875 w 6015037"/>
              <a:gd name="connsiteY26" fmla="*/ 1419225 h 2657475"/>
              <a:gd name="connsiteX27" fmla="*/ 523875 w 6015037"/>
              <a:gd name="connsiteY27" fmla="*/ 1376362 h 2657475"/>
              <a:gd name="connsiteX28" fmla="*/ 561975 w 6015037"/>
              <a:gd name="connsiteY28" fmla="*/ 1376362 h 2657475"/>
              <a:gd name="connsiteX29" fmla="*/ 561975 w 6015037"/>
              <a:gd name="connsiteY29" fmla="*/ 1309687 h 2657475"/>
              <a:gd name="connsiteX30" fmla="*/ 619125 w 6015037"/>
              <a:gd name="connsiteY30" fmla="*/ 1309687 h 2657475"/>
              <a:gd name="connsiteX31" fmla="*/ 642937 w 6015037"/>
              <a:gd name="connsiteY31" fmla="*/ 1281112 h 2657475"/>
              <a:gd name="connsiteX32" fmla="*/ 647700 w 6015037"/>
              <a:gd name="connsiteY32" fmla="*/ 1266825 h 2657475"/>
              <a:gd name="connsiteX33" fmla="*/ 685800 w 6015037"/>
              <a:gd name="connsiteY33" fmla="*/ 1266825 h 2657475"/>
              <a:gd name="connsiteX34" fmla="*/ 685800 w 6015037"/>
              <a:gd name="connsiteY34" fmla="*/ 1219200 h 2657475"/>
              <a:gd name="connsiteX35" fmla="*/ 738187 w 6015037"/>
              <a:gd name="connsiteY35" fmla="*/ 1209675 h 2657475"/>
              <a:gd name="connsiteX36" fmla="*/ 752475 w 6015037"/>
              <a:gd name="connsiteY36" fmla="*/ 1166812 h 2657475"/>
              <a:gd name="connsiteX37" fmla="*/ 809625 w 6015037"/>
              <a:gd name="connsiteY37" fmla="*/ 1166812 h 2657475"/>
              <a:gd name="connsiteX38" fmla="*/ 847725 w 6015037"/>
              <a:gd name="connsiteY38" fmla="*/ 1119187 h 2657475"/>
              <a:gd name="connsiteX39" fmla="*/ 866775 w 6015037"/>
              <a:gd name="connsiteY39" fmla="*/ 1109662 h 2657475"/>
              <a:gd name="connsiteX40" fmla="*/ 885825 w 6015037"/>
              <a:gd name="connsiteY40" fmla="*/ 1066800 h 2657475"/>
              <a:gd name="connsiteX41" fmla="*/ 1071562 w 6015037"/>
              <a:gd name="connsiteY41" fmla="*/ 1066800 h 2657475"/>
              <a:gd name="connsiteX42" fmla="*/ 1095375 w 6015037"/>
              <a:gd name="connsiteY42" fmla="*/ 1014412 h 2657475"/>
              <a:gd name="connsiteX43" fmla="*/ 1200150 w 6015037"/>
              <a:gd name="connsiteY43" fmla="*/ 1009650 h 2657475"/>
              <a:gd name="connsiteX44" fmla="*/ 1238250 w 6015037"/>
              <a:gd name="connsiteY44" fmla="*/ 957262 h 2657475"/>
              <a:gd name="connsiteX45" fmla="*/ 1243012 w 6015037"/>
              <a:gd name="connsiteY45" fmla="*/ 895350 h 2657475"/>
              <a:gd name="connsiteX46" fmla="*/ 1533525 w 6015037"/>
              <a:gd name="connsiteY46" fmla="*/ 890587 h 2657475"/>
              <a:gd name="connsiteX47" fmla="*/ 1533525 w 6015037"/>
              <a:gd name="connsiteY47" fmla="*/ 890587 h 2657475"/>
              <a:gd name="connsiteX48" fmla="*/ 1547812 w 6015037"/>
              <a:gd name="connsiteY48" fmla="*/ 833437 h 2657475"/>
              <a:gd name="connsiteX49" fmla="*/ 1547812 w 6015037"/>
              <a:gd name="connsiteY49" fmla="*/ 762000 h 2657475"/>
              <a:gd name="connsiteX50" fmla="*/ 1581150 w 6015037"/>
              <a:gd name="connsiteY50" fmla="*/ 738187 h 2657475"/>
              <a:gd name="connsiteX51" fmla="*/ 1585912 w 6015037"/>
              <a:gd name="connsiteY51" fmla="*/ 700087 h 2657475"/>
              <a:gd name="connsiteX52" fmla="*/ 1647825 w 6015037"/>
              <a:gd name="connsiteY52" fmla="*/ 685800 h 2657475"/>
              <a:gd name="connsiteX53" fmla="*/ 1652587 w 6015037"/>
              <a:gd name="connsiteY53" fmla="*/ 647700 h 2657475"/>
              <a:gd name="connsiteX54" fmla="*/ 1681162 w 6015037"/>
              <a:gd name="connsiteY54" fmla="*/ 642937 h 2657475"/>
              <a:gd name="connsiteX55" fmla="*/ 1685925 w 6015037"/>
              <a:gd name="connsiteY55" fmla="*/ 595312 h 2657475"/>
              <a:gd name="connsiteX56" fmla="*/ 1933575 w 6015037"/>
              <a:gd name="connsiteY56" fmla="*/ 590550 h 2657475"/>
              <a:gd name="connsiteX57" fmla="*/ 1943100 w 6015037"/>
              <a:gd name="connsiteY57" fmla="*/ 538162 h 2657475"/>
              <a:gd name="connsiteX58" fmla="*/ 2057400 w 6015037"/>
              <a:gd name="connsiteY58" fmla="*/ 533400 h 2657475"/>
              <a:gd name="connsiteX59" fmla="*/ 2066925 w 6015037"/>
              <a:gd name="connsiteY59" fmla="*/ 428625 h 2657475"/>
              <a:gd name="connsiteX60" fmla="*/ 2428875 w 6015037"/>
              <a:gd name="connsiteY60" fmla="*/ 428625 h 2657475"/>
              <a:gd name="connsiteX61" fmla="*/ 2428875 w 6015037"/>
              <a:gd name="connsiteY61" fmla="*/ 342900 h 2657475"/>
              <a:gd name="connsiteX62" fmla="*/ 2728912 w 6015037"/>
              <a:gd name="connsiteY62" fmla="*/ 323850 h 2657475"/>
              <a:gd name="connsiteX63" fmla="*/ 2738437 w 6015037"/>
              <a:gd name="connsiteY63" fmla="*/ 280987 h 2657475"/>
              <a:gd name="connsiteX64" fmla="*/ 2776537 w 6015037"/>
              <a:gd name="connsiteY64" fmla="*/ 276225 h 2657475"/>
              <a:gd name="connsiteX65" fmla="*/ 2767012 w 6015037"/>
              <a:gd name="connsiteY65" fmla="*/ 233362 h 2657475"/>
              <a:gd name="connsiteX66" fmla="*/ 3333750 w 6015037"/>
              <a:gd name="connsiteY66" fmla="*/ 233362 h 2657475"/>
              <a:gd name="connsiteX67" fmla="*/ 3338512 w 6015037"/>
              <a:gd name="connsiteY67" fmla="*/ 180975 h 2657475"/>
              <a:gd name="connsiteX68" fmla="*/ 3705225 w 6015037"/>
              <a:gd name="connsiteY68" fmla="*/ 166687 h 2657475"/>
              <a:gd name="connsiteX69" fmla="*/ 3709987 w 6015037"/>
              <a:gd name="connsiteY69" fmla="*/ 119062 h 2657475"/>
              <a:gd name="connsiteX70" fmla="*/ 4557712 w 6015037"/>
              <a:gd name="connsiteY70" fmla="*/ 100012 h 2657475"/>
              <a:gd name="connsiteX71" fmla="*/ 4595812 w 6015037"/>
              <a:gd name="connsiteY71" fmla="*/ 4762 h 2657475"/>
              <a:gd name="connsiteX72" fmla="*/ 6015037 w 6015037"/>
              <a:gd name="connsiteY72" fmla="*/ 0 h 2657475"/>
              <a:gd name="connsiteX0" fmla="*/ 0 w 6015037"/>
              <a:gd name="connsiteY0" fmla="*/ 2657475 h 2657475"/>
              <a:gd name="connsiteX1" fmla="*/ 76200 w 6015037"/>
              <a:gd name="connsiteY1" fmla="*/ 2647950 h 2657475"/>
              <a:gd name="connsiteX2" fmla="*/ 66675 w 6015037"/>
              <a:gd name="connsiteY2" fmla="*/ 2524125 h 2657475"/>
              <a:gd name="connsiteX3" fmla="*/ 85725 w 6015037"/>
              <a:gd name="connsiteY3" fmla="*/ 2524125 h 2657475"/>
              <a:gd name="connsiteX4" fmla="*/ 80962 w 6015037"/>
              <a:gd name="connsiteY4" fmla="*/ 2390775 h 2657475"/>
              <a:gd name="connsiteX5" fmla="*/ 109537 w 6015037"/>
              <a:gd name="connsiteY5" fmla="*/ 2395537 h 2657475"/>
              <a:gd name="connsiteX6" fmla="*/ 109537 w 6015037"/>
              <a:gd name="connsiteY6" fmla="*/ 2288381 h 2657475"/>
              <a:gd name="connsiteX7" fmla="*/ 145256 w 6015037"/>
              <a:gd name="connsiteY7" fmla="*/ 2283618 h 2657475"/>
              <a:gd name="connsiteX8" fmla="*/ 133350 w 6015037"/>
              <a:gd name="connsiteY8" fmla="*/ 2247900 h 2657475"/>
              <a:gd name="connsiteX9" fmla="*/ 185737 w 6015037"/>
              <a:gd name="connsiteY9" fmla="*/ 2228850 h 2657475"/>
              <a:gd name="connsiteX10" fmla="*/ 190500 w 6015037"/>
              <a:gd name="connsiteY10" fmla="*/ 2047875 h 2657475"/>
              <a:gd name="connsiteX11" fmla="*/ 190500 w 6015037"/>
              <a:gd name="connsiteY11" fmla="*/ 2047875 h 2657475"/>
              <a:gd name="connsiteX12" fmla="*/ 219075 w 6015037"/>
              <a:gd name="connsiteY12" fmla="*/ 1938337 h 2657475"/>
              <a:gd name="connsiteX13" fmla="*/ 257175 w 6015037"/>
              <a:gd name="connsiteY13" fmla="*/ 1928812 h 2657475"/>
              <a:gd name="connsiteX14" fmla="*/ 266700 w 6015037"/>
              <a:gd name="connsiteY14" fmla="*/ 1819275 h 2657475"/>
              <a:gd name="connsiteX15" fmla="*/ 314325 w 6015037"/>
              <a:gd name="connsiteY15" fmla="*/ 1819275 h 2657475"/>
              <a:gd name="connsiteX16" fmla="*/ 319087 w 6015037"/>
              <a:gd name="connsiteY16" fmla="*/ 1766887 h 2657475"/>
              <a:gd name="connsiteX17" fmla="*/ 338137 w 6015037"/>
              <a:gd name="connsiteY17" fmla="*/ 1743075 h 2657475"/>
              <a:gd name="connsiteX18" fmla="*/ 338137 w 6015037"/>
              <a:gd name="connsiteY18" fmla="*/ 1743075 h 2657475"/>
              <a:gd name="connsiteX19" fmla="*/ 371475 w 6015037"/>
              <a:gd name="connsiteY19" fmla="*/ 1685925 h 2657475"/>
              <a:gd name="connsiteX20" fmla="*/ 404812 w 6015037"/>
              <a:gd name="connsiteY20" fmla="*/ 1681162 h 2657475"/>
              <a:gd name="connsiteX21" fmla="*/ 409575 w 6015037"/>
              <a:gd name="connsiteY21" fmla="*/ 1624012 h 2657475"/>
              <a:gd name="connsiteX22" fmla="*/ 481012 w 6015037"/>
              <a:gd name="connsiteY22" fmla="*/ 1619250 h 2657475"/>
              <a:gd name="connsiteX23" fmla="*/ 490537 w 6015037"/>
              <a:gd name="connsiteY23" fmla="*/ 1471612 h 2657475"/>
              <a:gd name="connsiteX24" fmla="*/ 514350 w 6015037"/>
              <a:gd name="connsiteY24" fmla="*/ 1447800 h 2657475"/>
              <a:gd name="connsiteX25" fmla="*/ 509587 w 6015037"/>
              <a:gd name="connsiteY25" fmla="*/ 1419225 h 2657475"/>
              <a:gd name="connsiteX26" fmla="*/ 523875 w 6015037"/>
              <a:gd name="connsiteY26" fmla="*/ 1419225 h 2657475"/>
              <a:gd name="connsiteX27" fmla="*/ 523875 w 6015037"/>
              <a:gd name="connsiteY27" fmla="*/ 1376362 h 2657475"/>
              <a:gd name="connsiteX28" fmla="*/ 561975 w 6015037"/>
              <a:gd name="connsiteY28" fmla="*/ 1376362 h 2657475"/>
              <a:gd name="connsiteX29" fmla="*/ 561975 w 6015037"/>
              <a:gd name="connsiteY29" fmla="*/ 1309687 h 2657475"/>
              <a:gd name="connsiteX30" fmla="*/ 619125 w 6015037"/>
              <a:gd name="connsiteY30" fmla="*/ 1309687 h 2657475"/>
              <a:gd name="connsiteX31" fmla="*/ 642937 w 6015037"/>
              <a:gd name="connsiteY31" fmla="*/ 1281112 h 2657475"/>
              <a:gd name="connsiteX32" fmla="*/ 647700 w 6015037"/>
              <a:gd name="connsiteY32" fmla="*/ 1266825 h 2657475"/>
              <a:gd name="connsiteX33" fmla="*/ 685800 w 6015037"/>
              <a:gd name="connsiteY33" fmla="*/ 1266825 h 2657475"/>
              <a:gd name="connsiteX34" fmla="*/ 685800 w 6015037"/>
              <a:gd name="connsiteY34" fmla="*/ 1219200 h 2657475"/>
              <a:gd name="connsiteX35" fmla="*/ 738187 w 6015037"/>
              <a:gd name="connsiteY35" fmla="*/ 1209675 h 2657475"/>
              <a:gd name="connsiteX36" fmla="*/ 752475 w 6015037"/>
              <a:gd name="connsiteY36" fmla="*/ 1166812 h 2657475"/>
              <a:gd name="connsiteX37" fmla="*/ 809625 w 6015037"/>
              <a:gd name="connsiteY37" fmla="*/ 1166812 h 2657475"/>
              <a:gd name="connsiteX38" fmla="*/ 847725 w 6015037"/>
              <a:gd name="connsiteY38" fmla="*/ 1119187 h 2657475"/>
              <a:gd name="connsiteX39" fmla="*/ 866775 w 6015037"/>
              <a:gd name="connsiteY39" fmla="*/ 1109662 h 2657475"/>
              <a:gd name="connsiteX40" fmla="*/ 885825 w 6015037"/>
              <a:gd name="connsiteY40" fmla="*/ 1066800 h 2657475"/>
              <a:gd name="connsiteX41" fmla="*/ 1071562 w 6015037"/>
              <a:gd name="connsiteY41" fmla="*/ 1066800 h 2657475"/>
              <a:gd name="connsiteX42" fmla="*/ 1095375 w 6015037"/>
              <a:gd name="connsiteY42" fmla="*/ 1014412 h 2657475"/>
              <a:gd name="connsiteX43" fmla="*/ 1200150 w 6015037"/>
              <a:gd name="connsiteY43" fmla="*/ 1009650 h 2657475"/>
              <a:gd name="connsiteX44" fmla="*/ 1238250 w 6015037"/>
              <a:gd name="connsiteY44" fmla="*/ 957262 h 2657475"/>
              <a:gd name="connsiteX45" fmla="*/ 1243012 w 6015037"/>
              <a:gd name="connsiteY45" fmla="*/ 895350 h 2657475"/>
              <a:gd name="connsiteX46" fmla="*/ 1533525 w 6015037"/>
              <a:gd name="connsiteY46" fmla="*/ 890587 h 2657475"/>
              <a:gd name="connsiteX47" fmla="*/ 1533525 w 6015037"/>
              <a:gd name="connsiteY47" fmla="*/ 890587 h 2657475"/>
              <a:gd name="connsiteX48" fmla="*/ 1547812 w 6015037"/>
              <a:gd name="connsiteY48" fmla="*/ 833437 h 2657475"/>
              <a:gd name="connsiteX49" fmla="*/ 1547812 w 6015037"/>
              <a:gd name="connsiteY49" fmla="*/ 762000 h 2657475"/>
              <a:gd name="connsiteX50" fmla="*/ 1581150 w 6015037"/>
              <a:gd name="connsiteY50" fmla="*/ 738187 h 2657475"/>
              <a:gd name="connsiteX51" fmla="*/ 1585912 w 6015037"/>
              <a:gd name="connsiteY51" fmla="*/ 700087 h 2657475"/>
              <a:gd name="connsiteX52" fmla="*/ 1647825 w 6015037"/>
              <a:gd name="connsiteY52" fmla="*/ 685800 h 2657475"/>
              <a:gd name="connsiteX53" fmla="*/ 1652587 w 6015037"/>
              <a:gd name="connsiteY53" fmla="*/ 647700 h 2657475"/>
              <a:gd name="connsiteX54" fmla="*/ 1681162 w 6015037"/>
              <a:gd name="connsiteY54" fmla="*/ 642937 h 2657475"/>
              <a:gd name="connsiteX55" fmla="*/ 1685925 w 6015037"/>
              <a:gd name="connsiteY55" fmla="*/ 595312 h 2657475"/>
              <a:gd name="connsiteX56" fmla="*/ 1933575 w 6015037"/>
              <a:gd name="connsiteY56" fmla="*/ 590550 h 2657475"/>
              <a:gd name="connsiteX57" fmla="*/ 1943100 w 6015037"/>
              <a:gd name="connsiteY57" fmla="*/ 538162 h 2657475"/>
              <a:gd name="connsiteX58" fmla="*/ 2057400 w 6015037"/>
              <a:gd name="connsiteY58" fmla="*/ 533400 h 2657475"/>
              <a:gd name="connsiteX59" fmla="*/ 2066925 w 6015037"/>
              <a:gd name="connsiteY59" fmla="*/ 428625 h 2657475"/>
              <a:gd name="connsiteX60" fmla="*/ 2428875 w 6015037"/>
              <a:gd name="connsiteY60" fmla="*/ 428625 h 2657475"/>
              <a:gd name="connsiteX61" fmla="*/ 2428875 w 6015037"/>
              <a:gd name="connsiteY61" fmla="*/ 342900 h 2657475"/>
              <a:gd name="connsiteX62" fmla="*/ 2728912 w 6015037"/>
              <a:gd name="connsiteY62" fmla="*/ 323850 h 2657475"/>
              <a:gd name="connsiteX63" fmla="*/ 2738437 w 6015037"/>
              <a:gd name="connsiteY63" fmla="*/ 280987 h 2657475"/>
              <a:gd name="connsiteX64" fmla="*/ 2776537 w 6015037"/>
              <a:gd name="connsiteY64" fmla="*/ 276225 h 2657475"/>
              <a:gd name="connsiteX65" fmla="*/ 2767012 w 6015037"/>
              <a:gd name="connsiteY65" fmla="*/ 233362 h 2657475"/>
              <a:gd name="connsiteX66" fmla="*/ 3333750 w 6015037"/>
              <a:gd name="connsiteY66" fmla="*/ 233362 h 2657475"/>
              <a:gd name="connsiteX67" fmla="*/ 3338512 w 6015037"/>
              <a:gd name="connsiteY67" fmla="*/ 180975 h 2657475"/>
              <a:gd name="connsiteX68" fmla="*/ 3705225 w 6015037"/>
              <a:gd name="connsiteY68" fmla="*/ 166687 h 2657475"/>
              <a:gd name="connsiteX69" fmla="*/ 3709987 w 6015037"/>
              <a:gd name="connsiteY69" fmla="*/ 119062 h 2657475"/>
              <a:gd name="connsiteX70" fmla="*/ 4557712 w 6015037"/>
              <a:gd name="connsiteY70" fmla="*/ 100012 h 2657475"/>
              <a:gd name="connsiteX71" fmla="*/ 4595812 w 6015037"/>
              <a:gd name="connsiteY71" fmla="*/ 4762 h 2657475"/>
              <a:gd name="connsiteX72" fmla="*/ 6015037 w 6015037"/>
              <a:gd name="connsiteY72" fmla="*/ 0 h 2657475"/>
              <a:gd name="connsiteX0" fmla="*/ 0 w 6015037"/>
              <a:gd name="connsiteY0" fmla="*/ 2657475 h 2657475"/>
              <a:gd name="connsiteX1" fmla="*/ 76200 w 6015037"/>
              <a:gd name="connsiteY1" fmla="*/ 2647950 h 2657475"/>
              <a:gd name="connsiteX2" fmla="*/ 66675 w 6015037"/>
              <a:gd name="connsiteY2" fmla="*/ 2524125 h 2657475"/>
              <a:gd name="connsiteX3" fmla="*/ 85725 w 6015037"/>
              <a:gd name="connsiteY3" fmla="*/ 2524125 h 2657475"/>
              <a:gd name="connsiteX4" fmla="*/ 80962 w 6015037"/>
              <a:gd name="connsiteY4" fmla="*/ 2390775 h 2657475"/>
              <a:gd name="connsiteX5" fmla="*/ 109537 w 6015037"/>
              <a:gd name="connsiteY5" fmla="*/ 2395537 h 2657475"/>
              <a:gd name="connsiteX6" fmla="*/ 109537 w 6015037"/>
              <a:gd name="connsiteY6" fmla="*/ 2288381 h 2657475"/>
              <a:gd name="connsiteX7" fmla="*/ 145256 w 6015037"/>
              <a:gd name="connsiteY7" fmla="*/ 2283618 h 2657475"/>
              <a:gd name="connsiteX8" fmla="*/ 133350 w 6015037"/>
              <a:gd name="connsiteY8" fmla="*/ 2247900 h 2657475"/>
              <a:gd name="connsiteX9" fmla="*/ 185737 w 6015037"/>
              <a:gd name="connsiteY9" fmla="*/ 2228850 h 2657475"/>
              <a:gd name="connsiteX10" fmla="*/ 190500 w 6015037"/>
              <a:gd name="connsiteY10" fmla="*/ 2047875 h 2657475"/>
              <a:gd name="connsiteX11" fmla="*/ 190500 w 6015037"/>
              <a:gd name="connsiteY11" fmla="*/ 2047875 h 2657475"/>
              <a:gd name="connsiteX12" fmla="*/ 216693 w 6015037"/>
              <a:gd name="connsiteY12" fmla="*/ 2021681 h 2657475"/>
              <a:gd name="connsiteX13" fmla="*/ 219075 w 6015037"/>
              <a:gd name="connsiteY13" fmla="*/ 1938337 h 2657475"/>
              <a:gd name="connsiteX14" fmla="*/ 257175 w 6015037"/>
              <a:gd name="connsiteY14" fmla="*/ 1928812 h 2657475"/>
              <a:gd name="connsiteX15" fmla="*/ 266700 w 6015037"/>
              <a:gd name="connsiteY15" fmla="*/ 1819275 h 2657475"/>
              <a:gd name="connsiteX16" fmla="*/ 314325 w 6015037"/>
              <a:gd name="connsiteY16" fmla="*/ 1819275 h 2657475"/>
              <a:gd name="connsiteX17" fmla="*/ 319087 w 6015037"/>
              <a:gd name="connsiteY17" fmla="*/ 1766887 h 2657475"/>
              <a:gd name="connsiteX18" fmla="*/ 338137 w 6015037"/>
              <a:gd name="connsiteY18" fmla="*/ 1743075 h 2657475"/>
              <a:gd name="connsiteX19" fmla="*/ 338137 w 6015037"/>
              <a:gd name="connsiteY19" fmla="*/ 1743075 h 2657475"/>
              <a:gd name="connsiteX20" fmla="*/ 371475 w 6015037"/>
              <a:gd name="connsiteY20" fmla="*/ 1685925 h 2657475"/>
              <a:gd name="connsiteX21" fmla="*/ 404812 w 6015037"/>
              <a:gd name="connsiteY21" fmla="*/ 1681162 h 2657475"/>
              <a:gd name="connsiteX22" fmla="*/ 409575 w 6015037"/>
              <a:gd name="connsiteY22" fmla="*/ 1624012 h 2657475"/>
              <a:gd name="connsiteX23" fmla="*/ 481012 w 6015037"/>
              <a:gd name="connsiteY23" fmla="*/ 1619250 h 2657475"/>
              <a:gd name="connsiteX24" fmla="*/ 490537 w 6015037"/>
              <a:gd name="connsiteY24" fmla="*/ 1471612 h 2657475"/>
              <a:gd name="connsiteX25" fmla="*/ 514350 w 6015037"/>
              <a:gd name="connsiteY25" fmla="*/ 1447800 h 2657475"/>
              <a:gd name="connsiteX26" fmla="*/ 509587 w 6015037"/>
              <a:gd name="connsiteY26" fmla="*/ 1419225 h 2657475"/>
              <a:gd name="connsiteX27" fmla="*/ 523875 w 6015037"/>
              <a:gd name="connsiteY27" fmla="*/ 1419225 h 2657475"/>
              <a:gd name="connsiteX28" fmla="*/ 523875 w 6015037"/>
              <a:gd name="connsiteY28" fmla="*/ 1376362 h 2657475"/>
              <a:gd name="connsiteX29" fmla="*/ 561975 w 6015037"/>
              <a:gd name="connsiteY29" fmla="*/ 1376362 h 2657475"/>
              <a:gd name="connsiteX30" fmla="*/ 561975 w 6015037"/>
              <a:gd name="connsiteY30" fmla="*/ 1309687 h 2657475"/>
              <a:gd name="connsiteX31" fmla="*/ 619125 w 6015037"/>
              <a:gd name="connsiteY31" fmla="*/ 1309687 h 2657475"/>
              <a:gd name="connsiteX32" fmla="*/ 642937 w 6015037"/>
              <a:gd name="connsiteY32" fmla="*/ 1281112 h 2657475"/>
              <a:gd name="connsiteX33" fmla="*/ 647700 w 6015037"/>
              <a:gd name="connsiteY33" fmla="*/ 1266825 h 2657475"/>
              <a:gd name="connsiteX34" fmla="*/ 685800 w 6015037"/>
              <a:gd name="connsiteY34" fmla="*/ 1266825 h 2657475"/>
              <a:gd name="connsiteX35" fmla="*/ 685800 w 6015037"/>
              <a:gd name="connsiteY35" fmla="*/ 1219200 h 2657475"/>
              <a:gd name="connsiteX36" fmla="*/ 738187 w 6015037"/>
              <a:gd name="connsiteY36" fmla="*/ 1209675 h 2657475"/>
              <a:gd name="connsiteX37" fmla="*/ 752475 w 6015037"/>
              <a:gd name="connsiteY37" fmla="*/ 1166812 h 2657475"/>
              <a:gd name="connsiteX38" fmla="*/ 809625 w 6015037"/>
              <a:gd name="connsiteY38" fmla="*/ 1166812 h 2657475"/>
              <a:gd name="connsiteX39" fmla="*/ 847725 w 6015037"/>
              <a:gd name="connsiteY39" fmla="*/ 1119187 h 2657475"/>
              <a:gd name="connsiteX40" fmla="*/ 866775 w 6015037"/>
              <a:gd name="connsiteY40" fmla="*/ 1109662 h 2657475"/>
              <a:gd name="connsiteX41" fmla="*/ 885825 w 6015037"/>
              <a:gd name="connsiteY41" fmla="*/ 1066800 h 2657475"/>
              <a:gd name="connsiteX42" fmla="*/ 1071562 w 6015037"/>
              <a:gd name="connsiteY42" fmla="*/ 1066800 h 2657475"/>
              <a:gd name="connsiteX43" fmla="*/ 1095375 w 6015037"/>
              <a:gd name="connsiteY43" fmla="*/ 1014412 h 2657475"/>
              <a:gd name="connsiteX44" fmla="*/ 1200150 w 6015037"/>
              <a:gd name="connsiteY44" fmla="*/ 1009650 h 2657475"/>
              <a:gd name="connsiteX45" fmla="*/ 1238250 w 6015037"/>
              <a:gd name="connsiteY45" fmla="*/ 957262 h 2657475"/>
              <a:gd name="connsiteX46" fmla="*/ 1243012 w 6015037"/>
              <a:gd name="connsiteY46" fmla="*/ 895350 h 2657475"/>
              <a:gd name="connsiteX47" fmla="*/ 1533525 w 6015037"/>
              <a:gd name="connsiteY47" fmla="*/ 890587 h 2657475"/>
              <a:gd name="connsiteX48" fmla="*/ 1533525 w 6015037"/>
              <a:gd name="connsiteY48" fmla="*/ 890587 h 2657475"/>
              <a:gd name="connsiteX49" fmla="*/ 1547812 w 6015037"/>
              <a:gd name="connsiteY49" fmla="*/ 833437 h 2657475"/>
              <a:gd name="connsiteX50" fmla="*/ 1547812 w 6015037"/>
              <a:gd name="connsiteY50" fmla="*/ 762000 h 2657475"/>
              <a:gd name="connsiteX51" fmla="*/ 1581150 w 6015037"/>
              <a:gd name="connsiteY51" fmla="*/ 738187 h 2657475"/>
              <a:gd name="connsiteX52" fmla="*/ 1585912 w 6015037"/>
              <a:gd name="connsiteY52" fmla="*/ 700087 h 2657475"/>
              <a:gd name="connsiteX53" fmla="*/ 1647825 w 6015037"/>
              <a:gd name="connsiteY53" fmla="*/ 685800 h 2657475"/>
              <a:gd name="connsiteX54" fmla="*/ 1652587 w 6015037"/>
              <a:gd name="connsiteY54" fmla="*/ 647700 h 2657475"/>
              <a:gd name="connsiteX55" fmla="*/ 1681162 w 6015037"/>
              <a:gd name="connsiteY55" fmla="*/ 642937 h 2657475"/>
              <a:gd name="connsiteX56" fmla="*/ 1685925 w 6015037"/>
              <a:gd name="connsiteY56" fmla="*/ 595312 h 2657475"/>
              <a:gd name="connsiteX57" fmla="*/ 1933575 w 6015037"/>
              <a:gd name="connsiteY57" fmla="*/ 590550 h 2657475"/>
              <a:gd name="connsiteX58" fmla="*/ 1943100 w 6015037"/>
              <a:gd name="connsiteY58" fmla="*/ 538162 h 2657475"/>
              <a:gd name="connsiteX59" fmla="*/ 2057400 w 6015037"/>
              <a:gd name="connsiteY59" fmla="*/ 533400 h 2657475"/>
              <a:gd name="connsiteX60" fmla="*/ 2066925 w 6015037"/>
              <a:gd name="connsiteY60" fmla="*/ 428625 h 2657475"/>
              <a:gd name="connsiteX61" fmla="*/ 2428875 w 6015037"/>
              <a:gd name="connsiteY61" fmla="*/ 428625 h 2657475"/>
              <a:gd name="connsiteX62" fmla="*/ 2428875 w 6015037"/>
              <a:gd name="connsiteY62" fmla="*/ 342900 h 2657475"/>
              <a:gd name="connsiteX63" fmla="*/ 2728912 w 6015037"/>
              <a:gd name="connsiteY63" fmla="*/ 323850 h 2657475"/>
              <a:gd name="connsiteX64" fmla="*/ 2738437 w 6015037"/>
              <a:gd name="connsiteY64" fmla="*/ 280987 h 2657475"/>
              <a:gd name="connsiteX65" fmla="*/ 2776537 w 6015037"/>
              <a:gd name="connsiteY65" fmla="*/ 276225 h 2657475"/>
              <a:gd name="connsiteX66" fmla="*/ 2767012 w 6015037"/>
              <a:gd name="connsiteY66" fmla="*/ 233362 h 2657475"/>
              <a:gd name="connsiteX67" fmla="*/ 3333750 w 6015037"/>
              <a:gd name="connsiteY67" fmla="*/ 233362 h 2657475"/>
              <a:gd name="connsiteX68" fmla="*/ 3338512 w 6015037"/>
              <a:gd name="connsiteY68" fmla="*/ 180975 h 2657475"/>
              <a:gd name="connsiteX69" fmla="*/ 3705225 w 6015037"/>
              <a:gd name="connsiteY69" fmla="*/ 166687 h 2657475"/>
              <a:gd name="connsiteX70" fmla="*/ 3709987 w 6015037"/>
              <a:gd name="connsiteY70" fmla="*/ 119062 h 2657475"/>
              <a:gd name="connsiteX71" fmla="*/ 4557712 w 6015037"/>
              <a:gd name="connsiteY71" fmla="*/ 100012 h 2657475"/>
              <a:gd name="connsiteX72" fmla="*/ 4595812 w 6015037"/>
              <a:gd name="connsiteY72" fmla="*/ 4762 h 2657475"/>
              <a:gd name="connsiteX73" fmla="*/ 6015037 w 6015037"/>
              <a:gd name="connsiteY73" fmla="*/ 0 h 2657475"/>
              <a:gd name="connsiteX0" fmla="*/ 0 w 6015037"/>
              <a:gd name="connsiteY0" fmla="*/ 2657475 h 2657475"/>
              <a:gd name="connsiteX1" fmla="*/ 76200 w 6015037"/>
              <a:gd name="connsiteY1" fmla="*/ 2647950 h 2657475"/>
              <a:gd name="connsiteX2" fmla="*/ 66675 w 6015037"/>
              <a:gd name="connsiteY2" fmla="*/ 2524125 h 2657475"/>
              <a:gd name="connsiteX3" fmla="*/ 85725 w 6015037"/>
              <a:gd name="connsiteY3" fmla="*/ 2524125 h 2657475"/>
              <a:gd name="connsiteX4" fmla="*/ 80962 w 6015037"/>
              <a:gd name="connsiteY4" fmla="*/ 2390775 h 2657475"/>
              <a:gd name="connsiteX5" fmla="*/ 109537 w 6015037"/>
              <a:gd name="connsiteY5" fmla="*/ 2395537 h 2657475"/>
              <a:gd name="connsiteX6" fmla="*/ 109537 w 6015037"/>
              <a:gd name="connsiteY6" fmla="*/ 2288381 h 2657475"/>
              <a:gd name="connsiteX7" fmla="*/ 145256 w 6015037"/>
              <a:gd name="connsiteY7" fmla="*/ 2283618 h 2657475"/>
              <a:gd name="connsiteX8" fmla="*/ 133350 w 6015037"/>
              <a:gd name="connsiteY8" fmla="*/ 2247900 h 2657475"/>
              <a:gd name="connsiteX9" fmla="*/ 185737 w 6015037"/>
              <a:gd name="connsiteY9" fmla="*/ 2228850 h 2657475"/>
              <a:gd name="connsiteX10" fmla="*/ 190500 w 6015037"/>
              <a:gd name="connsiteY10" fmla="*/ 2047875 h 2657475"/>
              <a:gd name="connsiteX11" fmla="*/ 190500 w 6015037"/>
              <a:gd name="connsiteY11" fmla="*/ 2047875 h 2657475"/>
              <a:gd name="connsiteX12" fmla="*/ 216693 w 6015037"/>
              <a:gd name="connsiteY12" fmla="*/ 2021681 h 2657475"/>
              <a:gd name="connsiteX13" fmla="*/ 216694 w 6015037"/>
              <a:gd name="connsiteY13" fmla="*/ 1924050 h 2657475"/>
              <a:gd name="connsiteX14" fmla="*/ 257175 w 6015037"/>
              <a:gd name="connsiteY14" fmla="*/ 1928812 h 2657475"/>
              <a:gd name="connsiteX15" fmla="*/ 266700 w 6015037"/>
              <a:gd name="connsiteY15" fmla="*/ 1819275 h 2657475"/>
              <a:gd name="connsiteX16" fmla="*/ 314325 w 6015037"/>
              <a:gd name="connsiteY16" fmla="*/ 1819275 h 2657475"/>
              <a:gd name="connsiteX17" fmla="*/ 319087 w 6015037"/>
              <a:gd name="connsiteY17" fmla="*/ 1766887 h 2657475"/>
              <a:gd name="connsiteX18" fmla="*/ 338137 w 6015037"/>
              <a:gd name="connsiteY18" fmla="*/ 1743075 h 2657475"/>
              <a:gd name="connsiteX19" fmla="*/ 338137 w 6015037"/>
              <a:gd name="connsiteY19" fmla="*/ 1743075 h 2657475"/>
              <a:gd name="connsiteX20" fmla="*/ 371475 w 6015037"/>
              <a:gd name="connsiteY20" fmla="*/ 1685925 h 2657475"/>
              <a:gd name="connsiteX21" fmla="*/ 404812 w 6015037"/>
              <a:gd name="connsiteY21" fmla="*/ 1681162 h 2657475"/>
              <a:gd name="connsiteX22" fmla="*/ 409575 w 6015037"/>
              <a:gd name="connsiteY22" fmla="*/ 1624012 h 2657475"/>
              <a:gd name="connsiteX23" fmla="*/ 481012 w 6015037"/>
              <a:gd name="connsiteY23" fmla="*/ 1619250 h 2657475"/>
              <a:gd name="connsiteX24" fmla="*/ 490537 w 6015037"/>
              <a:gd name="connsiteY24" fmla="*/ 1471612 h 2657475"/>
              <a:gd name="connsiteX25" fmla="*/ 514350 w 6015037"/>
              <a:gd name="connsiteY25" fmla="*/ 1447800 h 2657475"/>
              <a:gd name="connsiteX26" fmla="*/ 509587 w 6015037"/>
              <a:gd name="connsiteY26" fmla="*/ 1419225 h 2657475"/>
              <a:gd name="connsiteX27" fmla="*/ 523875 w 6015037"/>
              <a:gd name="connsiteY27" fmla="*/ 1419225 h 2657475"/>
              <a:gd name="connsiteX28" fmla="*/ 523875 w 6015037"/>
              <a:gd name="connsiteY28" fmla="*/ 1376362 h 2657475"/>
              <a:gd name="connsiteX29" fmla="*/ 561975 w 6015037"/>
              <a:gd name="connsiteY29" fmla="*/ 1376362 h 2657475"/>
              <a:gd name="connsiteX30" fmla="*/ 561975 w 6015037"/>
              <a:gd name="connsiteY30" fmla="*/ 1309687 h 2657475"/>
              <a:gd name="connsiteX31" fmla="*/ 619125 w 6015037"/>
              <a:gd name="connsiteY31" fmla="*/ 1309687 h 2657475"/>
              <a:gd name="connsiteX32" fmla="*/ 642937 w 6015037"/>
              <a:gd name="connsiteY32" fmla="*/ 1281112 h 2657475"/>
              <a:gd name="connsiteX33" fmla="*/ 647700 w 6015037"/>
              <a:gd name="connsiteY33" fmla="*/ 1266825 h 2657475"/>
              <a:gd name="connsiteX34" fmla="*/ 685800 w 6015037"/>
              <a:gd name="connsiteY34" fmla="*/ 1266825 h 2657475"/>
              <a:gd name="connsiteX35" fmla="*/ 685800 w 6015037"/>
              <a:gd name="connsiteY35" fmla="*/ 1219200 h 2657475"/>
              <a:gd name="connsiteX36" fmla="*/ 738187 w 6015037"/>
              <a:gd name="connsiteY36" fmla="*/ 1209675 h 2657475"/>
              <a:gd name="connsiteX37" fmla="*/ 752475 w 6015037"/>
              <a:gd name="connsiteY37" fmla="*/ 1166812 h 2657475"/>
              <a:gd name="connsiteX38" fmla="*/ 809625 w 6015037"/>
              <a:gd name="connsiteY38" fmla="*/ 1166812 h 2657475"/>
              <a:gd name="connsiteX39" fmla="*/ 847725 w 6015037"/>
              <a:gd name="connsiteY39" fmla="*/ 1119187 h 2657475"/>
              <a:gd name="connsiteX40" fmla="*/ 866775 w 6015037"/>
              <a:gd name="connsiteY40" fmla="*/ 1109662 h 2657475"/>
              <a:gd name="connsiteX41" fmla="*/ 885825 w 6015037"/>
              <a:gd name="connsiteY41" fmla="*/ 1066800 h 2657475"/>
              <a:gd name="connsiteX42" fmla="*/ 1071562 w 6015037"/>
              <a:gd name="connsiteY42" fmla="*/ 1066800 h 2657475"/>
              <a:gd name="connsiteX43" fmla="*/ 1095375 w 6015037"/>
              <a:gd name="connsiteY43" fmla="*/ 1014412 h 2657475"/>
              <a:gd name="connsiteX44" fmla="*/ 1200150 w 6015037"/>
              <a:gd name="connsiteY44" fmla="*/ 1009650 h 2657475"/>
              <a:gd name="connsiteX45" fmla="*/ 1238250 w 6015037"/>
              <a:gd name="connsiteY45" fmla="*/ 957262 h 2657475"/>
              <a:gd name="connsiteX46" fmla="*/ 1243012 w 6015037"/>
              <a:gd name="connsiteY46" fmla="*/ 895350 h 2657475"/>
              <a:gd name="connsiteX47" fmla="*/ 1533525 w 6015037"/>
              <a:gd name="connsiteY47" fmla="*/ 890587 h 2657475"/>
              <a:gd name="connsiteX48" fmla="*/ 1533525 w 6015037"/>
              <a:gd name="connsiteY48" fmla="*/ 890587 h 2657475"/>
              <a:gd name="connsiteX49" fmla="*/ 1547812 w 6015037"/>
              <a:gd name="connsiteY49" fmla="*/ 833437 h 2657475"/>
              <a:gd name="connsiteX50" fmla="*/ 1547812 w 6015037"/>
              <a:gd name="connsiteY50" fmla="*/ 762000 h 2657475"/>
              <a:gd name="connsiteX51" fmla="*/ 1581150 w 6015037"/>
              <a:gd name="connsiteY51" fmla="*/ 738187 h 2657475"/>
              <a:gd name="connsiteX52" fmla="*/ 1585912 w 6015037"/>
              <a:gd name="connsiteY52" fmla="*/ 700087 h 2657475"/>
              <a:gd name="connsiteX53" fmla="*/ 1647825 w 6015037"/>
              <a:gd name="connsiteY53" fmla="*/ 685800 h 2657475"/>
              <a:gd name="connsiteX54" fmla="*/ 1652587 w 6015037"/>
              <a:gd name="connsiteY54" fmla="*/ 647700 h 2657475"/>
              <a:gd name="connsiteX55" fmla="*/ 1681162 w 6015037"/>
              <a:gd name="connsiteY55" fmla="*/ 642937 h 2657475"/>
              <a:gd name="connsiteX56" fmla="*/ 1685925 w 6015037"/>
              <a:gd name="connsiteY56" fmla="*/ 595312 h 2657475"/>
              <a:gd name="connsiteX57" fmla="*/ 1933575 w 6015037"/>
              <a:gd name="connsiteY57" fmla="*/ 590550 h 2657475"/>
              <a:gd name="connsiteX58" fmla="*/ 1943100 w 6015037"/>
              <a:gd name="connsiteY58" fmla="*/ 538162 h 2657475"/>
              <a:gd name="connsiteX59" fmla="*/ 2057400 w 6015037"/>
              <a:gd name="connsiteY59" fmla="*/ 533400 h 2657475"/>
              <a:gd name="connsiteX60" fmla="*/ 2066925 w 6015037"/>
              <a:gd name="connsiteY60" fmla="*/ 428625 h 2657475"/>
              <a:gd name="connsiteX61" fmla="*/ 2428875 w 6015037"/>
              <a:gd name="connsiteY61" fmla="*/ 428625 h 2657475"/>
              <a:gd name="connsiteX62" fmla="*/ 2428875 w 6015037"/>
              <a:gd name="connsiteY62" fmla="*/ 342900 h 2657475"/>
              <a:gd name="connsiteX63" fmla="*/ 2728912 w 6015037"/>
              <a:gd name="connsiteY63" fmla="*/ 323850 h 2657475"/>
              <a:gd name="connsiteX64" fmla="*/ 2738437 w 6015037"/>
              <a:gd name="connsiteY64" fmla="*/ 280987 h 2657475"/>
              <a:gd name="connsiteX65" fmla="*/ 2776537 w 6015037"/>
              <a:gd name="connsiteY65" fmla="*/ 276225 h 2657475"/>
              <a:gd name="connsiteX66" fmla="*/ 2767012 w 6015037"/>
              <a:gd name="connsiteY66" fmla="*/ 233362 h 2657475"/>
              <a:gd name="connsiteX67" fmla="*/ 3333750 w 6015037"/>
              <a:gd name="connsiteY67" fmla="*/ 233362 h 2657475"/>
              <a:gd name="connsiteX68" fmla="*/ 3338512 w 6015037"/>
              <a:gd name="connsiteY68" fmla="*/ 180975 h 2657475"/>
              <a:gd name="connsiteX69" fmla="*/ 3705225 w 6015037"/>
              <a:gd name="connsiteY69" fmla="*/ 166687 h 2657475"/>
              <a:gd name="connsiteX70" fmla="*/ 3709987 w 6015037"/>
              <a:gd name="connsiteY70" fmla="*/ 119062 h 2657475"/>
              <a:gd name="connsiteX71" fmla="*/ 4557712 w 6015037"/>
              <a:gd name="connsiteY71" fmla="*/ 100012 h 2657475"/>
              <a:gd name="connsiteX72" fmla="*/ 4595812 w 6015037"/>
              <a:gd name="connsiteY72" fmla="*/ 4762 h 2657475"/>
              <a:gd name="connsiteX73" fmla="*/ 6015037 w 6015037"/>
              <a:gd name="connsiteY73" fmla="*/ 0 h 2657475"/>
              <a:gd name="connsiteX0" fmla="*/ 0 w 6015037"/>
              <a:gd name="connsiteY0" fmla="*/ 2657475 h 2657475"/>
              <a:gd name="connsiteX1" fmla="*/ 76200 w 6015037"/>
              <a:gd name="connsiteY1" fmla="*/ 2647950 h 2657475"/>
              <a:gd name="connsiteX2" fmla="*/ 66675 w 6015037"/>
              <a:gd name="connsiteY2" fmla="*/ 2524125 h 2657475"/>
              <a:gd name="connsiteX3" fmla="*/ 85725 w 6015037"/>
              <a:gd name="connsiteY3" fmla="*/ 2524125 h 2657475"/>
              <a:gd name="connsiteX4" fmla="*/ 80962 w 6015037"/>
              <a:gd name="connsiteY4" fmla="*/ 2390775 h 2657475"/>
              <a:gd name="connsiteX5" fmla="*/ 109537 w 6015037"/>
              <a:gd name="connsiteY5" fmla="*/ 2395537 h 2657475"/>
              <a:gd name="connsiteX6" fmla="*/ 109537 w 6015037"/>
              <a:gd name="connsiteY6" fmla="*/ 2288381 h 2657475"/>
              <a:gd name="connsiteX7" fmla="*/ 145256 w 6015037"/>
              <a:gd name="connsiteY7" fmla="*/ 2283618 h 2657475"/>
              <a:gd name="connsiteX8" fmla="*/ 133350 w 6015037"/>
              <a:gd name="connsiteY8" fmla="*/ 2247900 h 2657475"/>
              <a:gd name="connsiteX9" fmla="*/ 185737 w 6015037"/>
              <a:gd name="connsiteY9" fmla="*/ 2228850 h 2657475"/>
              <a:gd name="connsiteX10" fmla="*/ 190500 w 6015037"/>
              <a:gd name="connsiteY10" fmla="*/ 2047875 h 2657475"/>
              <a:gd name="connsiteX11" fmla="*/ 190500 w 6015037"/>
              <a:gd name="connsiteY11" fmla="*/ 2047875 h 2657475"/>
              <a:gd name="connsiteX12" fmla="*/ 216693 w 6015037"/>
              <a:gd name="connsiteY12" fmla="*/ 2021681 h 2657475"/>
              <a:gd name="connsiteX13" fmla="*/ 216694 w 6015037"/>
              <a:gd name="connsiteY13" fmla="*/ 1924050 h 2657475"/>
              <a:gd name="connsiteX14" fmla="*/ 257175 w 6015037"/>
              <a:gd name="connsiteY14" fmla="*/ 1928812 h 2657475"/>
              <a:gd name="connsiteX15" fmla="*/ 266700 w 6015037"/>
              <a:gd name="connsiteY15" fmla="*/ 1819275 h 2657475"/>
              <a:gd name="connsiteX16" fmla="*/ 314325 w 6015037"/>
              <a:gd name="connsiteY16" fmla="*/ 1819275 h 2657475"/>
              <a:gd name="connsiteX17" fmla="*/ 319087 w 6015037"/>
              <a:gd name="connsiteY17" fmla="*/ 1766887 h 2657475"/>
              <a:gd name="connsiteX18" fmla="*/ 338137 w 6015037"/>
              <a:gd name="connsiteY18" fmla="*/ 1743075 h 2657475"/>
              <a:gd name="connsiteX19" fmla="*/ 338137 w 6015037"/>
              <a:gd name="connsiteY19" fmla="*/ 1743075 h 2657475"/>
              <a:gd name="connsiteX20" fmla="*/ 371475 w 6015037"/>
              <a:gd name="connsiteY20" fmla="*/ 1685925 h 2657475"/>
              <a:gd name="connsiteX21" fmla="*/ 404812 w 6015037"/>
              <a:gd name="connsiteY21" fmla="*/ 1681162 h 2657475"/>
              <a:gd name="connsiteX22" fmla="*/ 409575 w 6015037"/>
              <a:gd name="connsiteY22" fmla="*/ 1624012 h 2657475"/>
              <a:gd name="connsiteX23" fmla="*/ 481012 w 6015037"/>
              <a:gd name="connsiteY23" fmla="*/ 1619250 h 2657475"/>
              <a:gd name="connsiteX24" fmla="*/ 490537 w 6015037"/>
              <a:gd name="connsiteY24" fmla="*/ 1471612 h 2657475"/>
              <a:gd name="connsiteX25" fmla="*/ 514350 w 6015037"/>
              <a:gd name="connsiteY25" fmla="*/ 1447800 h 2657475"/>
              <a:gd name="connsiteX26" fmla="*/ 509587 w 6015037"/>
              <a:gd name="connsiteY26" fmla="*/ 1419225 h 2657475"/>
              <a:gd name="connsiteX27" fmla="*/ 523875 w 6015037"/>
              <a:gd name="connsiteY27" fmla="*/ 1419225 h 2657475"/>
              <a:gd name="connsiteX28" fmla="*/ 523875 w 6015037"/>
              <a:gd name="connsiteY28" fmla="*/ 1376362 h 2657475"/>
              <a:gd name="connsiteX29" fmla="*/ 561975 w 6015037"/>
              <a:gd name="connsiteY29" fmla="*/ 1376362 h 2657475"/>
              <a:gd name="connsiteX30" fmla="*/ 561975 w 6015037"/>
              <a:gd name="connsiteY30" fmla="*/ 1309687 h 2657475"/>
              <a:gd name="connsiteX31" fmla="*/ 619125 w 6015037"/>
              <a:gd name="connsiteY31" fmla="*/ 1309687 h 2657475"/>
              <a:gd name="connsiteX32" fmla="*/ 642937 w 6015037"/>
              <a:gd name="connsiteY32" fmla="*/ 1281112 h 2657475"/>
              <a:gd name="connsiteX33" fmla="*/ 647700 w 6015037"/>
              <a:gd name="connsiteY33" fmla="*/ 1266825 h 2657475"/>
              <a:gd name="connsiteX34" fmla="*/ 685800 w 6015037"/>
              <a:gd name="connsiteY34" fmla="*/ 1266825 h 2657475"/>
              <a:gd name="connsiteX35" fmla="*/ 685800 w 6015037"/>
              <a:gd name="connsiteY35" fmla="*/ 1219200 h 2657475"/>
              <a:gd name="connsiteX36" fmla="*/ 738187 w 6015037"/>
              <a:gd name="connsiteY36" fmla="*/ 1209675 h 2657475"/>
              <a:gd name="connsiteX37" fmla="*/ 752475 w 6015037"/>
              <a:gd name="connsiteY37" fmla="*/ 1166812 h 2657475"/>
              <a:gd name="connsiteX38" fmla="*/ 809625 w 6015037"/>
              <a:gd name="connsiteY38" fmla="*/ 1166812 h 2657475"/>
              <a:gd name="connsiteX39" fmla="*/ 847725 w 6015037"/>
              <a:gd name="connsiteY39" fmla="*/ 1119187 h 2657475"/>
              <a:gd name="connsiteX40" fmla="*/ 866775 w 6015037"/>
              <a:gd name="connsiteY40" fmla="*/ 1109662 h 2657475"/>
              <a:gd name="connsiteX41" fmla="*/ 885825 w 6015037"/>
              <a:gd name="connsiteY41" fmla="*/ 1066800 h 2657475"/>
              <a:gd name="connsiteX42" fmla="*/ 1071562 w 6015037"/>
              <a:gd name="connsiteY42" fmla="*/ 1066800 h 2657475"/>
              <a:gd name="connsiteX43" fmla="*/ 1095375 w 6015037"/>
              <a:gd name="connsiteY43" fmla="*/ 1014412 h 2657475"/>
              <a:gd name="connsiteX44" fmla="*/ 1200150 w 6015037"/>
              <a:gd name="connsiteY44" fmla="*/ 1009650 h 2657475"/>
              <a:gd name="connsiteX45" fmla="*/ 1238250 w 6015037"/>
              <a:gd name="connsiteY45" fmla="*/ 957262 h 2657475"/>
              <a:gd name="connsiteX46" fmla="*/ 1243012 w 6015037"/>
              <a:gd name="connsiteY46" fmla="*/ 895350 h 2657475"/>
              <a:gd name="connsiteX47" fmla="*/ 1533525 w 6015037"/>
              <a:gd name="connsiteY47" fmla="*/ 890587 h 2657475"/>
              <a:gd name="connsiteX48" fmla="*/ 1533525 w 6015037"/>
              <a:gd name="connsiteY48" fmla="*/ 890587 h 2657475"/>
              <a:gd name="connsiteX49" fmla="*/ 1547812 w 6015037"/>
              <a:gd name="connsiteY49" fmla="*/ 833437 h 2657475"/>
              <a:gd name="connsiteX50" fmla="*/ 1547812 w 6015037"/>
              <a:gd name="connsiteY50" fmla="*/ 762000 h 2657475"/>
              <a:gd name="connsiteX51" fmla="*/ 1581150 w 6015037"/>
              <a:gd name="connsiteY51" fmla="*/ 738187 h 2657475"/>
              <a:gd name="connsiteX52" fmla="*/ 1585912 w 6015037"/>
              <a:gd name="connsiteY52" fmla="*/ 700087 h 2657475"/>
              <a:gd name="connsiteX53" fmla="*/ 1647825 w 6015037"/>
              <a:gd name="connsiteY53" fmla="*/ 685800 h 2657475"/>
              <a:gd name="connsiteX54" fmla="*/ 1652587 w 6015037"/>
              <a:gd name="connsiteY54" fmla="*/ 647700 h 2657475"/>
              <a:gd name="connsiteX55" fmla="*/ 1681162 w 6015037"/>
              <a:gd name="connsiteY55" fmla="*/ 642937 h 2657475"/>
              <a:gd name="connsiteX56" fmla="*/ 1685925 w 6015037"/>
              <a:gd name="connsiteY56" fmla="*/ 595312 h 2657475"/>
              <a:gd name="connsiteX57" fmla="*/ 1933575 w 6015037"/>
              <a:gd name="connsiteY57" fmla="*/ 590550 h 2657475"/>
              <a:gd name="connsiteX58" fmla="*/ 1943100 w 6015037"/>
              <a:gd name="connsiteY58" fmla="*/ 538162 h 2657475"/>
              <a:gd name="connsiteX59" fmla="*/ 2057400 w 6015037"/>
              <a:gd name="connsiteY59" fmla="*/ 533400 h 2657475"/>
              <a:gd name="connsiteX60" fmla="*/ 2066925 w 6015037"/>
              <a:gd name="connsiteY60" fmla="*/ 428625 h 2657475"/>
              <a:gd name="connsiteX61" fmla="*/ 2428875 w 6015037"/>
              <a:gd name="connsiteY61" fmla="*/ 428625 h 2657475"/>
              <a:gd name="connsiteX62" fmla="*/ 2428875 w 6015037"/>
              <a:gd name="connsiteY62" fmla="*/ 342900 h 2657475"/>
              <a:gd name="connsiteX63" fmla="*/ 2728912 w 6015037"/>
              <a:gd name="connsiteY63" fmla="*/ 323850 h 2657475"/>
              <a:gd name="connsiteX64" fmla="*/ 2738437 w 6015037"/>
              <a:gd name="connsiteY64" fmla="*/ 280987 h 2657475"/>
              <a:gd name="connsiteX65" fmla="*/ 2776537 w 6015037"/>
              <a:gd name="connsiteY65" fmla="*/ 276225 h 2657475"/>
              <a:gd name="connsiteX66" fmla="*/ 2767012 w 6015037"/>
              <a:gd name="connsiteY66" fmla="*/ 233362 h 2657475"/>
              <a:gd name="connsiteX67" fmla="*/ 3333750 w 6015037"/>
              <a:gd name="connsiteY67" fmla="*/ 233362 h 2657475"/>
              <a:gd name="connsiteX68" fmla="*/ 3338512 w 6015037"/>
              <a:gd name="connsiteY68" fmla="*/ 180975 h 2657475"/>
              <a:gd name="connsiteX69" fmla="*/ 3705225 w 6015037"/>
              <a:gd name="connsiteY69" fmla="*/ 166687 h 2657475"/>
              <a:gd name="connsiteX70" fmla="*/ 3709987 w 6015037"/>
              <a:gd name="connsiteY70" fmla="*/ 119062 h 2657475"/>
              <a:gd name="connsiteX71" fmla="*/ 4557712 w 6015037"/>
              <a:gd name="connsiteY71" fmla="*/ 100012 h 2657475"/>
              <a:gd name="connsiteX72" fmla="*/ 4595812 w 6015037"/>
              <a:gd name="connsiteY72" fmla="*/ 4762 h 2657475"/>
              <a:gd name="connsiteX73" fmla="*/ 6015037 w 6015037"/>
              <a:gd name="connsiteY73" fmla="*/ 0 h 2657475"/>
              <a:gd name="connsiteX0" fmla="*/ 0 w 6015037"/>
              <a:gd name="connsiteY0" fmla="*/ 2657475 h 2657475"/>
              <a:gd name="connsiteX1" fmla="*/ 76200 w 6015037"/>
              <a:gd name="connsiteY1" fmla="*/ 2647950 h 2657475"/>
              <a:gd name="connsiteX2" fmla="*/ 66675 w 6015037"/>
              <a:gd name="connsiteY2" fmla="*/ 2524125 h 2657475"/>
              <a:gd name="connsiteX3" fmla="*/ 85725 w 6015037"/>
              <a:gd name="connsiteY3" fmla="*/ 2524125 h 2657475"/>
              <a:gd name="connsiteX4" fmla="*/ 80962 w 6015037"/>
              <a:gd name="connsiteY4" fmla="*/ 2390775 h 2657475"/>
              <a:gd name="connsiteX5" fmla="*/ 109537 w 6015037"/>
              <a:gd name="connsiteY5" fmla="*/ 2395537 h 2657475"/>
              <a:gd name="connsiteX6" fmla="*/ 109537 w 6015037"/>
              <a:gd name="connsiteY6" fmla="*/ 2288381 h 2657475"/>
              <a:gd name="connsiteX7" fmla="*/ 145256 w 6015037"/>
              <a:gd name="connsiteY7" fmla="*/ 2283618 h 2657475"/>
              <a:gd name="connsiteX8" fmla="*/ 133350 w 6015037"/>
              <a:gd name="connsiteY8" fmla="*/ 2247900 h 2657475"/>
              <a:gd name="connsiteX9" fmla="*/ 185737 w 6015037"/>
              <a:gd name="connsiteY9" fmla="*/ 2228850 h 2657475"/>
              <a:gd name="connsiteX10" fmla="*/ 190500 w 6015037"/>
              <a:gd name="connsiteY10" fmla="*/ 2047875 h 2657475"/>
              <a:gd name="connsiteX11" fmla="*/ 190500 w 6015037"/>
              <a:gd name="connsiteY11" fmla="*/ 2047875 h 2657475"/>
              <a:gd name="connsiteX12" fmla="*/ 216693 w 6015037"/>
              <a:gd name="connsiteY12" fmla="*/ 2021681 h 2657475"/>
              <a:gd name="connsiteX13" fmla="*/ 216694 w 6015037"/>
              <a:gd name="connsiteY13" fmla="*/ 1924050 h 2657475"/>
              <a:gd name="connsiteX14" fmla="*/ 257175 w 6015037"/>
              <a:gd name="connsiteY14" fmla="*/ 1928812 h 2657475"/>
              <a:gd name="connsiteX15" fmla="*/ 266700 w 6015037"/>
              <a:gd name="connsiteY15" fmla="*/ 1819275 h 2657475"/>
              <a:gd name="connsiteX16" fmla="*/ 314325 w 6015037"/>
              <a:gd name="connsiteY16" fmla="*/ 1819275 h 2657475"/>
              <a:gd name="connsiteX17" fmla="*/ 319087 w 6015037"/>
              <a:gd name="connsiteY17" fmla="*/ 1766887 h 2657475"/>
              <a:gd name="connsiteX18" fmla="*/ 338137 w 6015037"/>
              <a:gd name="connsiteY18" fmla="*/ 1743075 h 2657475"/>
              <a:gd name="connsiteX19" fmla="*/ 338137 w 6015037"/>
              <a:gd name="connsiteY19" fmla="*/ 1743075 h 2657475"/>
              <a:gd name="connsiteX20" fmla="*/ 369093 w 6015037"/>
              <a:gd name="connsiteY20" fmla="*/ 1726406 h 2657475"/>
              <a:gd name="connsiteX21" fmla="*/ 371475 w 6015037"/>
              <a:gd name="connsiteY21" fmla="*/ 1685925 h 2657475"/>
              <a:gd name="connsiteX22" fmla="*/ 404812 w 6015037"/>
              <a:gd name="connsiteY22" fmla="*/ 1681162 h 2657475"/>
              <a:gd name="connsiteX23" fmla="*/ 409575 w 6015037"/>
              <a:gd name="connsiteY23" fmla="*/ 1624012 h 2657475"/>
              <a:gd name="connsiteX24" fmla="*/ 481012 w 6015037"/>
              <a:gd name="connsiteY24" fmla="*/ 1619250 h 2657475"/>
              <a:gd name="connsiteX25" fmla="*/ 490537 w 6015037"/>
              <a:gd name="connsiteY25" fmla="*/ 1471612 h 2657475"/>
              <a:gd name="connsiteX26" fmla="*/ 514350 w 6015037"/>
              <a:gd name="connsiteY26" fmla="*/ 1447800 h 2657475"/>
              <a:gd name="connsiteX27" fmla="*/ 509587 w 6015037"/>
              <a:gd name="connsiteY27" fmla="*/ 1419225 h 2657475"/>
              <a:gd name="connsiteX28" fmla="*/ 523875 w 6015037"/>
              <a:gd name="connsiteY28" fmla="*/ 1419225 h 2657475"/>
              <a:gd name="connsiteX29" fmla="*/ 523875 w 6015037"/>
              <a:gd name="connsiteY29" fmla="*/ 1376362 h 2657475"/>
              <a:gd name="connsiteX30" fmla="*/ 561975 w 6015037"/>
              <a:gd name="connsiteY30" fmla="*/ 1376362 h 2657475"/>
              <a:gd name="connsiteX31" fmla="*/ 561975 w 6015037"/>
              <a:gd name="connsiteY31" fmla="*/ 1309687 h 2657475"/>
              <a:gd name="connsiteX32" fmla="*/ 619125 w 6015037"/>
              <a:gd name="connsiteY32" fmla="*/ 1309687 h 2657475"/>
              <a:gd name="connsiteX33" fmla="*/ 642937 w 6015037"/>
              <a:gd name="connsiteY33" fmla="*/ 1281112 h 2657475"/>
              <a:gd name="connsiteX34" fmla="*/ 647700 w 6015037"/>
              <a:gd name="connsiteY34" fmla="*/ 1266825 h 2657475"/>
              <a:gd name="connsiteX35" fmla="*/ 685800 w 6015037"/>
              <a:gd name="connsiteY35" fmla="*/ 1266825 h 2657475"/>
              <a:gd name="connsiteX36" fmla="*/ 685800 w 6015037"/>
              <a:gd name="connsiteY36" fmla="*/ 1219200 h 2657475"/>
              <a:gd name="connsiteX37" fmla="*/ 738187 w 6015037"/>
              <a:gd name="connsiteY37" fmla="*/ 1209675 h 2657475"/>
              <a:gd name="connsiteX38" fmla="*/ 752475 w 6015037"/>
              <a:gd name="connsiteY38" fmla="*/ 1166812 h 2657475"/>
              <a:gd name="connsiteX39" fmla="*/ 809625 w 6015037"/>
              <a:gd name="connsiteY39" fmla="*/ 1166812 h 2657475"/>
              <a:gd name="connsiteX40" fmla="*/ 847725 w 6015037"/>
              <a:gd name="connsiteY40" fmla="*/ 1119187 h 2657475"/>
              <a:gd name="connsiteX41" fmla="*/ 866775 w 6015037"/>
              <a:gd name="connsiteY41" fmla="*/ 1109662 h 2657475"/>
              <a:gd name="connsiteX42" fmla="*/ 885825 w 6015037"/>
              <a:gd name="connsiteY42" fmla="*/ 1066800 h 2657475"/>
              <a:gd name="connsiteX43" fmla="*/ 1071562 w 6015037"/>
              <a:gd name="connsiteY43" fmla="*/ 1066800 h 2657475"/>
              <a:gd name="connsiteX44" fmla="*/ 1095375 w 6015037"/>
              <a:gd name="connsiteY44" fmla="*/ 1014412 h 2657475"/>
              <a:gd name="connsiteX45" fmla="*/ 1200150 w 6015037"/>
              <a:gd name="connsiteY45" fmla="*/ 1009650 h 2657475"/>
              <a:gd name="connsiteX46" fmla="*/ 1238250 w 6015037"/>
              <a:gd name="connsiteY46" fmla="*/ 957262 h 2657475"/>
              <a:gd name="connsiteX47" fmla="*/ 1243012 w 6015037"/>
              <a:gd name="connsiteY47" fmla="*/ 895350 h 2657475"/>
              <a:gd name="connsiteX48" fmla="*/ 1533525 w 6015037"/>
              <a:gd name="connsiteY48" fmla="*/ 890587 h 2657475"/>
              <a:gd name="connsiteX49" fmla="*/ 1533525 w 6015037"/>
              <a:gd name="connsiteY49" fmla="*/ 890587 h 2657475"/>
              <a:gd name="connsiteX50" fmla="*/ 1547812 w 6015037"/>
              <a:gd name="connsiteY50" fmla="*/ 833437 h 2657475"/>
              <a:gd name="connsiteX51" fmla="*/ 1547812 w 6015037"/>
              <a:gd name="connsiteY51" fmla="*/ 762000 h 2657475"/>
              <a:gd name="connsiteX52" fmla="*/ 1581150 w 6015037"/>
              <a:gd name="connsiteY52" fmla="*/ 738187 h 2657475"/>
              <a:gd name="connsiteX53" fmla="*/ 1585912 w 6015037"/>
              <a:gd name="connsiteY53" fmla="*/ 700087 h 2657475"/>
              <a:gd name="connsiteX54" fmla="*/ 1647825 w 6015037"/>
              <a:gd name="connsiteY54" fmla="*/ 685800 h 2657475"/>
              <a:gd name="connsiteX55" fmla="*/ 1652587 w 6015037"/>
              <a:gd name="connsiteY55" fmla="*/ 647700 h 2657475"/>
              <a:gd name="connsiteX56" fmla="*/ 1681162 w 6015037"/>
              <a:gd name="connsiteY56" fmla="*/ 642937 h 2657475"/>
              <a:gd name="connsiteX57" fmla="*/ 1685925 w 6015037"/>
              <a:gd name="connsiteY57" fmla="*/ 595312 h 2657475"/>
              <a:gd name="connsiteX58" fmla="*/ 1933575 w 6015037"/>
              <a:gd name="connsiteY58" fmla="*/ 590550 h 2657475"/>
              <a:gd name="connsiteX59" fmla="*/ 1943100 w 6015037"/>
              <a:gd name="connsiteY59" fmla="*/ 538162 h 2657475"/>
              <a:gd name="connsiteX60" fmla="*/ 2057400 w 6015037"/>
              <a:gd name="connsiteY60" fmla="*/ 533400 h 2657475"/>
              <a:gd name="connsiteX61" fmla="*/ 2066925 w 6015037"/>
              <a:gd name="connsiteY61" fmla="*/ 428625 h 2657475"/>
              <a:gd name="connsiteX62" fmla="*/ 2428875 w 6015037"/>
              <a:gd name="connsiteY62" fmla="*/ 428625 h 2657475"/>
              <a:gd name="connsiteX63" fmla="*/ 2428875 w 6015037"/>
              <a:gd name="connsiteY63" fmla="*/ 342900 h 2657475"/>
              <a:gd name="connsiteX64" fmla="*/ 2728912 w 6015037"/>
              <a:gd name="connsiteY64" fmla="*/ 323850 h 2657475"/>
              <a:gd name="connsiteX65" fmla="*/ 2738437 w 6015037"/>
              <a:gd name="connsiteY65" fmla="*/ 280987 h 2657475"/>
              <a:gd name="connsiteX66" fmla="*/ 2776537 w 6015037"/>
              <a:gd name="connsiteY66" fmla="*/ 276225 h 2657475"/>
              <a:gd name="connsiteX67" fmla="*/ 2767012 w 6015037"/>
              <a:gd name="connsiteY67" fmla="*/ 233362 h 2657475"/>
              <a:gd name="connsiteX68" fmla="*/ 3333750 w 6015037"/>
              <a:gd name="connsiteY68" fmla="*/ 233362 h 2657475"/>
              <a:gd name="connsiteX69" fmla="*/ 3338512 w 6015037"/>
              <a:gd name="connsiteY69" fmla="*/ 180975 h 2657475"/>
              <a:gd name="connsiteX70" fmla="*/ 3705225 w 6015037"/>
              <a:gd name="connsiteY70" fmla="*/ 166687 h 2657475"/>
              <a:gd name="connsiteX71" fmla="*/ 3709987 w 6015037"/>
              <a:gd name="connsiteY71" fmla="*/ 119062 h 2657475"/>
              <a:gd name="connsiteX72" fmla="*/ 4557712 w 6015037"/>
              <a:gd name="connsiteY72" fmla="*/ 100012 h 2657475"/>
              <a:gd name="connsiteX73" fmla="*/ 4595812 w 6015037"/>
              <a:gd name="connsiteY73" fmla="*/ 4762 h 2657475"/>
              <a:gd name="connsiteX74" fmla="*/ 6015037 w 6015037"/>
              <a:gd name="connsiteY74" fmla="*/ 0 h 2657475"/>
              <a:gd name="connsiteX0" fmla="*/ 0 w 6015037"/>
              <a:gd name="connsiteY0" fmla="*/ 2657475 h 2657475"/>
              <a:gd name="connsiteX1" fmla="*/ 76200 w 6015037"/>
              <a:gd name="connsiteY1" fmla="*/ 2647950 h 2657475"/>
              <a:gd name="connsiteX2" fmla="*/ 66675 w 6015037"/>
              <a:gd name="connsiteY2" fmla="*/ 2524125 h 2657475"/>
              <a:gd name="connsiteX3" fmla="*/ 85725 w 6015037"/>
              <a:gd name="connsiteY3" fmla="*/ 2524125 h 2657475"/>
              <a:gd name="connsiteX4" fmla="*/ 80962 w 6015037"/>
              <a:gd name="connsiteY4" fmla="*/ 2390775 h 2657475"/>
              <a:gd name="connsiteX5" fmla="*/ 109537 w 6015037"/>
              <a:gd name="connsiteY5" fmla="*/ 2395537 h 2657475"/>
              <a:gd name="connsiteX6" fmla="*/ 109537 w 6015037"/>
              <a:gd name="connsiteY6" fmla="*/ 2288381 h 2657475"/>
              <a:gd name="connsiteX7" fmla="*/ 145256 w 6015037"/>
              <a:gd name="connsiteY7" fmla="*/ 2283618 h 2657475"/>
              <a:gd name="connsiteX8" fmla="*/ 133350 w 6015037"/>
              <a:gd name="connsiteY8" fmla="*/ 2247900 h 2657475"/>
              <a:gd name="connsiteX9" fmla="*/ 185737 w 6015037"/>
              <a:gd name="connsiteY9" fmla="*/ 2228850 h 2657475"/>
              <a:gd name="connsiteX10" fmla="*/ 190500 w 6015037"/>
              <a:gd name="connsiteY10" fmla="*/ 2047875 h 2657475"/>
              <a:gd name="connsiteX11" fmla="*/ 190500 w 6015037"/>
              <a:gd name="connsiteY11" fmla="*/ 2047875 h 2657475"/>
              <a:gd name="connsiteX12" fmla="*/ 216693 w 6015037"/>
              <a:gd name="connsiteY12" fmla="*/ 2021681 h 2657475"/>
              <a:gd name="connsiteX13" fmla="*/ 216694 w 6015037"/>
              <a:gd name="connsiteY13" fmla="*/ 1924050 h 2657475"/>
              <a:gd name="connsiteX14" fmla="*/ 257175 w 6015037"/>
              <a:gd name="connsiteY14" fmla="*/ 1928812 h 2657475"/>
              <a:gd name="connsiteX15" fmla="*/ 266700 w 6015037"/>
              <a:gd name="connsiteY15" fmla="*/ 1819275 h 2657475"/>
              <a:gd name="connsiteX16" fmla="*/ 314325 w 6015037"/>
              <a:gd name="connsiteY16" fmla="*/ 1819275 h 2657475"/>
              <a:gd name="connsiteX17" fmla="*/ 319087 w 6015037"/>
              <a:gd name="connsiteY17" fmla="*/ 1766887 h 2657475"/>
              <a:gd name="connsiteX18" fmla="*/ 338137 w 6015037"/>
              <a:gd name="connsiteY18" fmla="*/ 1743075 h 2657475"/>
              <a:gd name="connsiteX19" fmla="*/ 328612 w 6015037"/>
              <a:gd name="connsiteY19" fmla="*/ 1726406 h 2657475"/>
              <a:gd name="connsiteX20" fmla="*/ 369093 w 6015037"/>
              <a:gd name="connsiteY20" fmla="*/ 1726406 h 2657475"/>
              <a:gd name="connsiteX21" fmla="*/ 371475 w 6015037"/>
              <a:gd name="connsiteY21" fmla="*/ 1685925 h 2657475"/>
              <a:gd name="connsiteX22" fmla="*/ 404812 w 6015037"/>
              <a:gd name="connsiteY22" fmla="*/ 1681162 h 2657475"/>
              <a:gd name="connsiteX23" fmla="*/ 409575 w 6015037"/>
              <a:gd name="connsiteY23" fmla="*/ 1624012 h 2657475"/>
              <a:gd name="connsiteX24" fmla="*/ 481012 w 6015037"/>
              <a:gd name="connsiteY24" fmla="*/ 1619250 h 2657475"/>
              <a:gd name="connsiteX25" fmla="*/ 490537 w 6015037"/>
              <a:gd name="connsiteY25" fmla="*/ 1471612 h 2657475"/>
              <a:gd name="connsiteX26" fmla="*/ 514350 w 6015037"/>
              <a:gd name="connsiteY26" fmla="*/ 1447800 h 2657475"/>
              <a:gd name="connsiteX27" fmla="*/ 509587 w 6015037"/>
              <a:gd name="connsiteY27" fmla="*/ 1419225 h 2657475"/>
              <a:gd name="connsiteX28" fmla="*/ 523875 w 6015037"/>
              <a:gd name="connsiteY28" fmla="*/ 1419225 h 2657475"/>
              <a:gd name="connsiteX29" fmla="*/ 523875 w 6015037"/>
              <a:gd name="connsiteY29" fmla="*/ 1376362 h 2657475"/>
              <a:gd name="connsiteX30" fmla="*/ 561975 w 6015037"/>
              <a:gd name="connsiteY30" fmla="*/ 1376362 h 2657475"/>
              <a:gd name="connsiteX31" fmla="*/ 561975 w 6015037"/>
              <a:gd name="connsiteY31" fmla="*/ 1309687 h 2657475"/>
              <a:gd name="connsiteX32" fmla="*/ 619125 w 6015037"/>
              <a:gd name="connsiteY32" fmla="*/ 1309687 h 2657475"/>
              <a:gd name="connsiteX33" fmla="*/ 642937 w 6015037"/>
              <a:gd name="connsiteY33" fmla="*/ 1281112 h 2657475"/>
              <a:gd name="connsiteX34" fmla="*/ 647700 w 6015037"/>
              <a:gd name="connsiteY34" fmla="*/ 1266825 h 2657475"/>
              <a:gd name="connsiteX35" fmla="*/ 685800 w 6015037"/>
              <a:gd name="connsiteY35" fmla="*/ 1266825 h 2657475"/>
              <a:gd name="connsiteX36" fmla="*/ 685800 w 6015037"/>
              <a:gd name="connsiteY36" fmla="*/ 1219200 h 2657475"/>
              <a:gd name="connsiteX37" fmla="*/ 738187 w 6015037"/>
              <a:gd name="connsiteY37" fmla="*/ 1209675 h 2657475"/>
              <a:gd name="connsiteX38" fmla="*/ 752475 w 6015037"/>
              <a:gd name="connsiteY38" fmla="*/ 1166812 h 2657475"/>
              <a:gd name="connsiteX39" fmla="*/ 809625 w 6015037"/>
              <a:gd name="connsiteY39" fmla="*/ 1166812 h 2657475"/>
              <a:gd name="connsiteX40" fmla="*/ 847725 w 6015037"/>
              <a:gd name="connsiteY40" fmla="*/ 1119187 h 2657475"/>
              <a:gd name="connsiteX41" fmla="*/ 866775 w 6015037"/>
              <a:gd name="connsiteY41" fmla="*/ 1109662 h 2657475"/>
              <a:gd name="connsiteX42" fmla="*/ 885825 w 6015037"/>
              <a:gd name="connsiteY42" fmla="*/ 1066800 h 2657475"/>
              <a:gd name="connsiteX43" fmla="*/ 1071562 w 6015037"/>
              <a:gd name="connsiteY43" fmla="*/ 1066800 h 2657475"/>
              <a:gd name="connsiteX44" fmla="*/ 1095375 w 6015037"/>
              <a:gd name="connsiteY44" fmla="*/ 1014412 h 2657475"/>
              <a:gd name="connsiteX45" fmla="*/ 1200150 w 6015037"/>
              <a:gd name="connsiteY45" fmla="*/ 1009650 h 2657475"/>
              <a:gd name="connsiteX46" fmla="*/ 1238250 w 6015037"/>
              <a:gd name="connsiteY46" fmla="*/ 957262 h 2657475"/>
              <a:gd name="connsiteX47" fmla="*/ 1243012 w 6015037"/>
              <a:gd name="connsiteY47" fmla="*/ 895350 h 2657475"/>
              <a:gd name="connsiteX48" fmla="*/ 1533525 w 6015037"/>
              <a:gd name="connsiteY48" fmla="*/ 890587 h 2657475"/>
              <a:gd name="connsiteX49" fmla="*/ 1533525 w 6015037"/>
              <a:gd name="connsiteY49" fmla="*/ 890587 h 2657475"/>
              <a:gd name="connsiteX50" fmla="*/ 1547812 w 6015037"/>
              <a:gd name="connsiteY50" fmla="*/ 833437 h 2657475"/>
              <a:gd name="connsiteX51" fmla="*/ 1547812 w 6015037"/>
              <a:gd name="connsiteY51" fmla="*/ 762000 h 2657475"/>
              <a:gd name="connsiteX52" fmla="*/ 1581150 w 6015037"/>
              <a:gd name="connsiteY52" fmla="*/ 738187 h 2657475"/>
              <a:gd name="connsiteX53" fmla="*/ 1585912 w 6015037"/>
              <a:gd name="connsiteY53" fmla="*/ 700087 h 2657475"/>
              <a:gd name="connsiteX54" fmla="*/ 1647825 w 6015037"/>
              <a:gd name="connsiteY54" fmla="*/ 685800 h 2657475"/>
              <a:gd name="connsiteX55" fmla="*/ 1652587 w 6015037"/>
              <a:gd name="connsiteY55" fmla="*/ 647700 h 2657475"/>
              <a:gd name="connsiteX56" fmla="*/ 1681162 w 6015037"/>
              <a:gd name="connsiteY56" fmla="*/ 642937 h 2657475"/>
              <a:gd name="connsiteX57" fmla="*/ 1685925 w 6015037"/>
              <a:gd name="connsiteY57" fmla="*/ 595312 h 2657475"/>
              <a:gd name="connsiteX58" fmla="*/ 1933575 w 6015037"/>
              <a:gd name="connsiteY58" fmla="*/ 590550 h 2657475"/>
              <a:gd name="connsiteX59" fmla="*/ 1943100 w 6015037"/>
              <a:gd name="connsiteY59" fmla="*/ 538162 h 2657475"/>
              <a:gd name="connsiteX60" fmla="*/ 2057400 w 6015037"/>
              <a:gd name="connsiteY60" fmla="*/ 533400 h 2657475"/>
              <a:gd name="connsiteX61" fmla="*/ 2066925 w 6015037"/>
              <a:gd name="connsiteY61" fmla="*/ 428625 h 2657475"/>
              <a:gd name="connsiteX62" fmla="*/ 2428875 w 6015037"/>
              <a:gd name="connsiteY62" fmla="*/ 428625 h 2657475"/>
              <a:gd name="connsiteX63" fmla="*/ 2428875 w 6015037"/>
              <a:gd name="connsiteY63" fmla="*/ 342900 h 2657475"/>
              <a:gd name="connsiteX64" fmla="*/ 2728912 w 6015037"/>
              <a:gd name="connsiteY64" fmla="*/ 323850 h 2657475"/>
              <a:gd name="connsiteX65" fmla="*/ 2738437 w 6015037"/>
              <a:gd name="connsiteY65" fmla="*/ 280987 h 2657475"/>
              <a:gd name="connsiteX66" fmla="*/ 2776537 w 6015037"/>
              <a:gd name="connsiteY66" fmla="*/ 276225 h 2657475"/>
              <a:gd name="connsiteX67" fmla="*/ 2767012 w 6015037"/>
              <a:gd name="connsiteY67" fmla="*/ 233362 h 2657475"/>
              <a:gd name="connsiteX68" fmla="*/ 3333750 w 6015037"/>
              <a:gd name="connsiteY68" fmla="*/ 233362 h 2657475"/>
              <a:gd name="connsiteX69" fmla="*/ 3338512 w 6015037"/>
              <a:gd name="connsiteY69" fmla="*/ 180975 h 2657475"/>
              <a:gd name="connsiteX70" fmla="*/ 3705225 w 6015037"/>
              <a:gd name="connsiteY70" fmla="*/ 166687 h 2657475"/>
              <a:gd name="connsiteX71" fmla="*/ 3709987 w 6015037"/>
              <a:gd name="connsiteY71" fmla="*/ 119062 h 2657475"/>
              <a:gd name="connsiteX72" fmla="*/ 4557712 w 6015037"/>
              <a:gd name="connsiteY72" fmla="*/ 100012 h 2657475"/>
              <a:gd name="connsiteX73" fmla="*/ 4595812 w 6015037"/>
              <a:gd name="connsiteY73" fmla="*/ 4762 h 2657475"/>
              <a:gd name="connsiteX74" fmla="*/ 6015037 w 6015037"/>
              <a:gd name="connsiteY74" fmla="*/ 0 h 2657475"/>
              <a:gd name="connsiteX0" fmla="*/ 0 w 6015037"/>
              <a:gd name="connsiteY0" fmla="*/ 2657475 h 2657475"/>
              <a:gd name="connsiteX1" fmla="*/ 76200 w 6015037"/>
              <a:gd name="connsiteY1" fmla="*/ 2647950 h 2657475"/>
              <a:gd name="connsiteX2" fmla="*/ 66675 w 6015037"/>
              <a:gd name="connsiteY2" fmla="*/ 2524125 h 2657475"/>
              <a:gd name="connsiteX3" fmla="*/ 85725 w 6015037"/>
              <a:gd name="connsiteY3" fmla="*/ 2524125 h 2657475"/>
              <a:gd name="connsiteX4" fmla="*/ 80962 w 6015037"/>
              <a:gd name="connsiteY4" fmla="*/ 2390775 h 2657475"/>
              <a:gd name="connsiteX5" fmla="*/ 109537 w 6015037"/>
              <a:gd name="connsiteY5" fmla="*/ 2395537 h 2657475"/>
              <a:gd name="connsiteX6" fmla="*/ 109537 w 6015037"/>
              <a:gd name="connsiteY6" fmla="*/ 2288381 h 2657475"/>
              <a:gd name="connsiteX7" fmla="*/ 145256 w 6015037"/>
              <a:gd name="connsiteY7" fmla="*/ 2283618 h 2657475"/>
              <a:gd name="connsiteX8" fmla="*/ 133350 w 6015037"/>
              <a:gd name="connsiteY8" fmla="*/ 2247900 h 2657475"/>
              <a:gd name="connsiteX9" fmla="*/ 185737 w 6015037"/>
              <a:gd name="connsiteY9" fmla="*/ 2228850 h 2657475"/>
              <a:gd name="connsiteX10" fmla="*/ 190500 w 6015037"/>
              <a:gd name="connsiteY10" fmla="*/ 2047875 h 2657475"/>
              <a:gd name="connsiteX11" fmla="*/ 190500 w 6015037"/>
              <a:gd name="connsiteY11" fmla="*/ 2047875 h 2657475"/>
              <a:gd name="connsiteX12" fmla="*/ 216693 w 6015037"/>
              <a:gd name="connsiteY12" fmla="*/ 2021681 h 2657475"/>
              <a:gd name="connsiteX13" fmla="*/ 216694 w 6015037"/>
              <a:gd name="connsiteY13" fmla="*/ 1924050 h 2657475"/>
              <a:gd name="connsiteX14" fmla="*/ 257175 w 6015037"/>
              <a:gd name="connsiteY14" fmla="*/ 1928812 h 2657475"/>
              <a:gd name="connsiteX15" fmla="*/ 266700 w 6015037"/>
              <a:gd name="connsiteY15" fmla="*/ 1819275 h 2657475"/>
              <a:gd name="connsiteX16" fmla="*/ 314325 w 6015037"/>
              <a:gd name="connsiteY16" fmla="*/ 1819275 h 2657475"/>
              <a:gd name="connsiteX17" fmla="*/ 319087 w 6015037"/>
              <a:gd name="connsiteY17" fmla="*/ 1766887 h 2657475"/>
              <a:gd name="connsiteX18" fmla="*/ 338137 w 6015037"/>
              <a:gd name="connsiteY18" fmla="*/ 1743075 h 2657475"/>
              <a:gd name="connsiteX19" fmla="*/ 328612 w 6015037"/>
              <a:gd name="connsiteY19" fmla="*/ 1726406 h 2657475"/>
              <a:gd name="connsiteX20" fmla="*/ 369093 w 6015037"/>
              <a:gd name="connsiteY20" fmla="*/ 1726406 h 2657475"/>
              <a:gd name="connsiteX21" fmla="*/ 371475 w 6015037"/>
              <a:gd name="connsiteY21" fmla="*/ 1685925 h 2657475"/>
              <a:gd name="connsiteX22" fmla="*/ 404812 w 6015037"/>
              <a:gd name="connsiteY22" fmla="*/ 1681162 h 2657475"/>
              <a:gd name="connsiteX23" fmla="*/ 409575 w 6015037"/>
              <a:gd name="connsiteY23" fmla="*/ 1624012 h 2657475"/>
              <a:gd name="connsiteX24" fmla="*/ 481012 w 6015037"/>
              <a:gd name="connsiteY24" fmla="*/ 1619250 h 2657475"/>
              <a:gd name="connsiteX25" fmla="*/ 490537 w 6015037"/>
              <a:gd name="connsiteY25" fmla="*/ 1471612 h 2657475"/>
              <a:gd name="connsiteX26" fmla="*/ 514350 w 6015037"/>
              <a:gd name="connsiteY26" fmla="*/ 1447800 h 2657475"/>
              <a:gd name="connsiteX27" fmla="*/ 509587 w 6015037"/>
              <a:gd name="connsiteY27" fmla="*/ 1419225 h 2657475"/>
              <a:gd name="connsiteX28" fmla="*/ 523875 w 6015037"/>
              <a:gd name="connsiteY28" fmla="*/ 1419225 h 2657475"/>
              <a:gd name="connsiteX29" fmla="*/ 523875 w 6015037"/>
              <a:gd name="connsiteY29" fmla="*/ 1362075 h 2657475"/>
              <a:gd name="connsiteX30" fmla="*/ 561975 w 6015037"/>
              <a:gd name="connsiteY30" fmla="*/ 1376362 h 2657475"/>
              <a:gd name="connsiteX31" fmla="*/ 561975 w 6015037"/>
              <a:gd name="connsiteY31" fmla="*/ 1309687 h 2657475"/>
              <a:gd name="connsiteX32" fmla="*/ 619125 w 6015037"/>
              <a:gd name="connsiteY32" fmla="*/ 1309687 h 2657475"/>
              <a:gd name="connsiteX33" fmla="*/ 642937 w 6015037"/>
              <a:gd name="connsiteY33" fmla="*/ 1281112 h 2657475"/>
              <a:gd name="connsiteX34" fmla="*/ 647700 w 6015037"/>
              <a:gd name="connsiteY34" fmla="*/ 1266825 h 2657475"/>
              <a:gd name="connsiteX35" fmla="*/ 685800 w 6015037"/>
              <a:gd name="connsiteY35" fmla="*/ 1266825 h 2657475"/>
              <a:gd name="connsiteX36" fmla="*/ 685800 w 6015037"/>
              <a:gd name="connsiteY36" fmla="*/ 1219200 h 2657475"/>
              <a:gd name="connsiteX37" fmla="*/ 738187 w 6015037"/>
              <a:gd name="connsiteY37" fmla="*/ 1209675 h 2657475"/>
              <a:gd name="connsiteX38" fmla="*/ 752475 w 6015037"/>
              <a:gd name="connsiteY38" fmla="*/ 1166812 h 2657475"/>
              <a:gd name="connsiteX39" fmla="*/ 809625 w 6015037"/>
              <a:gd name="connsiteY39" fmla="*/ 1166812 h 2657475"/>
              <a:gd name="connsiteX40" fmla="*/ 847725 w 6015037"/>
              <a:gd name="connsiteY40" fmla="*/ 1119187 h 2657475"/>
              <a:gd name="connsiteX41" fmla="*/ 866775 w 6015037"/>
              <a:gd name="connsiteY41" fmla="*/ 1109662 h 2657475"/>
              <a:gd name="connsiteX42" fmla="*/ 885825 w 6015037"/>
              <a:gd name="connsiteY42" fmla="*/ 1066800 h 2657475"/>
              <a:gd name="connsiteX43" fmla="*/ 1071562 w 6015037"/>
              <a:gd name="connsiteY43" fmla="*/ 1066800 h 2657475"/>
              <a:gd name="connsiteX44" fmla="*/ 1095375 w 6015037"/>
              <a:gd name="connsiteY44" fmla="*/ 1014412 h 2657475"/>
              <a:gd name="connsiteX45" fmla="*/ 1200150 w 6015037"/>
              <a:gd name="connsiteY45" fmla="*/ 1009650 h 2657475"/>
              <a:gd name="connsiteX46" fmla="*/ 1238250 w 6015037"/>
              <a:gd name="connsiteY46" fmla="*/ 957262 h 2657475"/>
              <a:gd name="connsiteX47" fmla="*/ 1243012 w 6015037"/>
              <a:gd name="connsiteY47" fmla="*/ 895350 h 2657475"/>
              <a:gd name="connsiteX48" fmla="*/ 1533525 w 6015037"/>
              <a:gd name="connsiteY48" fmla="*/ 890587 h 2657475"/>
              <a:gd name="connsiteX49" fmla="*/ 1533525 w 6015037"/>
              <a:gd name="connsiteY49" fmla="*/ 890587 h 2657475"/>
              <a:gd name="connsiteX50" fmla="*/ 1547812 w 6015037"/>
              <a:gd name="connsiteY50" fmla="*/ 833437 h 2657475"/>
              <a:gd name="connsiteX51" fmla="*/ 1547812 w 6015037"/>
              <a:gd name="connsiteY51" fmla="*/ 762000 h 2657475"/>
              <a:gd name="connsiteX52" fmla="*/ 1581150 w 6015037"/>
              <a:gd name="connsiteY52" fmla="*/ 738187 h 2657475"/>
              <a:gd name="connsiteX53" fmla="*/ 1585912 w 6015037"/>
              <a:gd name="connsiteY53" fmla="*/ 700087 h 2657475"/>
              <a:gd name="connsiteX54" fmla="*/ 1647825 w 6015037"/>
              <a:gd name="connsiteY54" fmla="*/ 685800 h 2657475"/>
              <a:gd name="connsiteX55" fmla="*/ 1652587 w 6015037"/>
              <a:gd name="connsiteY55" fmla="*/ 647700 h 2657475"/>
              <a:gd name="connsiteX56" fmla="*/ 1681162 w 6015037"/>
              <a:gd name="connsiteY56" fmla="*/ 642937 h 2657475"/>
              <a:gd name="connsiteX57" fmla="*/ 1685925 w 6015037"/>
              <a:gd name="connsiteY57" fmla="*/ 595312 h 2657475"/>
              <a:gd name="connsiteX58" fmla="*/ 1933575 w 6015037"/>
              <a:gd name="connsiteY58" fmla="*/ 590550 h 2657475"/>
              <a:gd name="connsiteX59" fmla="*/ 1943100 w 6015037"/>
              <a:gd name="connsiteY59" fmla="*/ 538162 h 2657475"/>
              <a:gd name="connsiteX60" fmla="*/ 2057400 w 6015037"/>
              <a:gd name="connsiteY60" fmla="*/ 533400 h 2657475"/>
              <a:gd name="connsiteX61" fmla="*/ 2066925 w 6015037"/>
              <a:gd name="connsiteY61" fmla="*/ 428625 h 2657475"/>
              <a:gd name="connsiteX62" fmla="*/ 2428875 w 6015037"/>
              <a:gd name="connsiteY62" fmla="*/ 428625 h 2657475"/>
              <a:gd name="connsiteX63" fmla="*/ 2428875 w 6015037"/>
              <a:gd name="connsiteY63" fmla="*/ 342900 h 2657475"/>
              <a:gd name="connsiteX64" fmla="*/ 2728912 w 6015037"/>
              <a:gd name="connsiteY64" fmla="*/ 323850 h 2657475"/>
              <a:gd name="connsiteX65" fmla="*/ 2738437 w 6015037"/>
              <a:gd name="connsiteY65" fmla="*/ 280987 h 2657475"/>
              <a:gd name="connsiteX66" fmla="*/ 2776537 w 6015037"/>
              <a:gd name="connsiteY66" fmla="*/ 276225 h 2657475"/>
              <a:gd name="connsiteX67" fmla="*/ 2767012 w 6015037"/>
              <a:gd name="connsiteY67" fmla="*/ 233362 h 2657475"/>
              <a:gd name="connsiteX68" fmla="*/ 3333750 w 6015037"/>
              <a:gd name="connsiteY68" fmla="*/ 233362 h 2657475"/>
              <a:gd name="connsiteX69" fmla="*/ 3338512 w 6015037"/>
              <a:gd name="connsiteY69" fmla="*/ 180975 h 2657475"/>
              <a:gd name="connsiteX70" fmla="*/ 3705225 w 6015037"/>
              <a:gd name="connsiteY70" fmla="*/ 166687 h 2657475"/>
              <a:gd name="connsiteX71" fmla="*/ 3709987 w 6015037"/>
              <a:gd name="connsiteY71" fmla="*/ 119062 h 2657475"/>
              <a:gd name="connsiteX72" fmla="*/ 4557712 w 6015037"/>
              <a:gd name="connsiteY72" fmla="*/ 100012 h 2657475"/>
              <a:gd name="connsiteX73" fmla="*/ 4595812 w 6015037"/>
              <a:gd name="connsiteY73" fmla="*/ 4762 h 2657475"/>
              <a:gd name="connsiteX74" fmla="*/ 6015037 w 6015037"/>
              <a:gd name="connsiteY74" fmla="*/ 0 h 2657475"/>
              <a:gd name="connsiteX0" fmla="*/ 0 w 6015037"/>
              <a:gd name="connsiteY0" fmla="*/ 2657475 h 2657475"/>
              <a:gd name="connsiteX1" fmla="*/ 76200 w 6015037"/>
              <a:gd name="connsiteY1" fmla="*/ 2647950 h 2657475"/>
              <a:gd name="connsiteX2" fmla="*/ 66675 w 6015037"/>
              <a:gd name="connsiteY2" fmla="*/ 2524125 h 2657475"/>
              <a:gd name="connsiteX3" fmla="*/ 85725 w 6015037"/>
              <a:gd name="connsiteY3" fmla="*/ 2524125 h 2657475"/>
              <a:gd name="connsiteX4" fmla="*/ 80962 w 6015037"/>
              <a:gd name="connsiteY4" fmla="*/ 2390775 h 2657475"/>
              <a:gd name="connsiteX5" fmla="*/ 109537 w 6015037"/>
              <a:gd name="connsiteY5" fmla="*/ 2395537 h 2657475"/>
              <a:gd name="connsiteX6" fmla="*/ 109537 w 6015037"/>
              <a:gd name="connsiteY6" fmla="*/ 2288381 h 2657475"/>
              <a:gd name="connsiteX7" fmla="*/ 145256 w 6015037"/>
              <a:gd name="connsiteY7" fmla="*/ 2283618 h 2657475"/>
              <a:gd name="connsiteX8" fmla="*/ 133350 w 6015037"/>
              <a:gd name="connsiteY8" fmla="*/ 2247900 h 2657475"/>
              <a:gd name="connsiteX9" fmla="*/ 185737 w 6015037"/>
              <a:gd name="connsiteY9" fmla="*/ 2228850 h 2657475"/>
              <a:gd name="connsiteX10" fmla="*/ 190500 w 6015037"/>
              <a:gd name="connsiteY10" fmla="*/ 2047875 h 2657475"/>
              <a:gd name="connsiteX11" fmla="*/ 190500 w 6015037"/>
              <a:gd name="connsiteY11" fmla="*/ 2047875 h 2657475"/>
              <a:gd name="connsiteX12" fmla="*/ 216693 w 6015037"/>
              <a:gd name="connsiteY12" fmla="*/ 2021681 h 2657475"/>
              <a:gd name="connsiteX13" fmla="*/ 216694 w 6015037"/>
              <a:gd name="connsiteY13" fmla="*/ 1924050 h 2657475"/>
              <a:gd name="connsiteX14" fmla="*/ 257175 w 6015037"/>
              <a:gd name="connsiteY14" fmla="*/ 1928812 h 2657475"/>
              <a:gd name="connsiteX15" fmla="*/ 266700 w 6015037"/>
              <a:gd name="connsiteY15" fmla="*/ 1819275 h 2657475"/>
              <a:gd name="connsiteX16" fmla="*/ 314325 w 6015037"/>
              <a:gd name="connsiteY16" fmla="*/ 1819275 h 2657475"/>
              <a:gd name="connsiteX17" fmla="*/ 319087 w 6015037"/>
              <a:gd name="connsiteY17" fmla="*/ 1766887 h 2657475"/>
              <a:gd name="connsiteX18" fmla="*/ 338137 w 6015037"/>
              <a:gd name="connsiteY18" fmla="*/ 1743075 h 2657475"/>
              <a:gd name="connsiteX19" fmla="*/ 328612 w 6015037"/>
              <a:gd name="connsiteY19" fmla="*/ 1726406 h 2657475"/>
              <a:gd name="connsiteX20" fmla="*/ 369093 w 6015037"/>
              <a:gd name="connsiteY20" fmla="*/ 1726406 h 2657475"/>
              <a:gd name="connsiteX21" fmla="*/ 371475 w 6015037"/>
              <a:gd name="connsiteY21" fmla="*/ 1685925 h 2657475"/>
              <a:gd name="connsiteX22" fmla="*/ 404812 w 6015037"/>
              <a:gd name="connsiteY22" fmla="*/ 1681162 h 2657475"/>
              <a:gd name="connsiteX23" fmla="*/ 409575 w 6015037"/>
              <a:gd name="connsiteY23" fmla="*/ 1624012 h 2657475"/>
              <a:gd name="connsiteX24" fmla="*/ 481012 w 6015037"/>
              <a:gd name="connsiteY24" fmla="*/ 1619250 h 2657475"/>
              <a:gd name="connsiteX25" fmla="*/ 490537 w 6015037"/>
              <a:gd name="connsiteY25" fmla="*/ 1471612 h 2657475"/>
              <a:gd name="connsiteX26" fmla="*/ 514350 w 6015037"/>
              <a:gd name="connsiteY26" fmla="*/ 1447800 h 2657475"/>
              <a:gd name="connsiteX27" fmla="*/ 509587 w 6015037"/>
              <a:gd name="connsiteY27" fmla="*/ 1419225 h 2657475"/>
              <a:gd name="connsiteX28" fmla="*/ 523875 w 6015037"/>
              <a:gd name="connsiteY28" fmla="*/ 1419225 h 2657475"/>
              <a:gd name="connsiteX29" fmla="*/ 523875 w 6015037"/>
              <a:gd name="connsiteY29" fmla="*/ 1362075 h 2657475"/>
              <a:gd name="connsiteX30" fmla="*/ 559594 w 6015037"/>
              <a:gd name="connsiteY30" fmla="*/ 1359693 h 2657475"/>
              <a:gd name="connsiteX31" fmla="*/ 561975 w 6015037"/>
              <a:gd name="connsiteY31" fmla="*/ 1309687 h 2657475"/>
              <a:gd name="connsiteX32" fmla="*/ 619125 w 6015037"/>
              <a:gd name="connsiteY32" fmla="*/ 1309687 h 2657475"/>
              <a:gd name="connsiteX33" fmla="*/ 642937 w 6015037"/>
              <a:gd name="connsiteY33" fmla="*/ 1281112 h 2657475"/>
              <a:gd name="connsiteX34" fmla="*/ 647700 w 6015037"/>
              <a:gd name="connsiteY34" fmla="*/ 1266825 h 2657475"/>
              <a:gd name="connsiteX35" fmla="*/ 685800 w 6015037"/>
              <a:gd name="connsiteY35" fmla="*/ 1266825 h 2657475"/>
              <a:gd name="connsiteX36" fmla="*/ 685800 w 6015037"/>
              <a:gd name="connsiteY36" fmla="*/ 1219200 h 2657475"/>
              <a:gd name="connsiteX37" fmla="*/ 738187 w 6015037"/>
              <a:gd name="connsiteY37" fmla="*/ 1209675 h 2657475"/>
              <a:gd name="connsiteX38" fmla="*/ 752475 w 6015037"/>
              <a:gd name="connsiteY38" fmla="*/ 1166812 h 2657475"/>
              <a:gd name="connsiteX39" fmla="*/ 809625 w 6015037"/>
              <a:gd name="connsiteY39" fmla="*/ 1166812 h 2657475"/>
              <a:gd name="connsiteX40" fmla="*/ 847725 w 6015037"/>
              <a:gd name="connsiteY40" fmla="*/ 1119187 h 2657475"/>
              <a:gd name="connsiteX41" fmla="*/ 866775 w 6015037"/>
              <a:gd name="connsiteY41" fmla="*/ 1109662 h 2657475"/>
              <a:gd name="connsiteX42" fmla="*/ 885825 w 6015037"/>
              <a:gd name="connsiteY42" fmla="*/ 1066800 h 2657475"/>
              <a:gd name="connsiteX43" fmla="*/ 1071562 w 6015037"/>
              <a:gd name="connsiteY43" fmla="*/ 1066800 h 2657475"/>
              <a:gd name="connsiteX44" fmla="*/ 1095375 w 6015037"/>
              <a:gd name="connsiteY44" fmla="*/ 1014412 h 2657475"/>
              <a:gd name="connsiteX45" fmla="*/ 1200150 w 6015037"/>
              <a:gd name="connsiteY45" fmla="*/ 1009650 h 2657475"/>
              <a:gd name="connsiteX46" fmla="*/ 1238250 w 6015037"/>
              <a:gd name="connsiteY46" fmla="*/ 957262 h 2657475"/>
              <a:gd name="connsiteX47" fmla="*/ 1243012 w 6015037"/>
              <a:gd name="connsiteY47" fmla="*/ 895350 h 2657475"/>
              <a:gd name="connsiteX48" fmla="*/ 1533525 w 6015037"/>
              <a:gd name="connsiteY48" fmla="*/ 890587 h 2657475"/>
              <a:gd name="connsiteX49" fmla="*/ 1533525 w 6015037"/>
              <a:gd name="connsiteY49" fmla="*/ 890587 h 2657475"/>
              <a:gd name="connsiteX50" fmla="*/ 1547812 w 6015037"/>
              <a:gd name="connsiteY50" fmla="*/ 833437 h 2657475"/>
              <a:gd name="connsiteX51" fmla="*/ 1547812 w 6015037"/>
              <a:gd name="connsiteY51" fmla="*/ 762000 h 2657475"/>
              <a:gd name="connsiteX52" fmla="*/ 1581150 w 6015037"/>
              <a:gd name="connsiteY52" fmla="*/ 738187 h 2657475"/>
              <a:gd name="connsiteX53" fmla="*/ 1585912 w 6015037"/>
              <a:gd name="connsiteY53" fmla="*/ 700087 h 2657475"/>
              <a:gd name="connsiteX54" fmla="*/ 1647825 w 6015037"/>
              <a:gd name="connsiteY54" fmla="*/ 685800 h 2657475"/>
              <a:gd name="connsiteX55" fmla="*/ 1652587 w 6015037"/>
              <a:gd name="connsiteY55" fmla="*/ 647700 h 2657475"/>
              <a:gd name="connsiteX56" fmla="*/ 1681162 w 6015037"/>
              <a:gd name="connsiteY56" fmla="*/ 642937 h 2657475"/>
              <a:gd name="connsiteX57" fmla="*/ 1685925 w 6015037"/>
              <a:gd name="connsiteY57" fmla="*/ 595312 h 2657475"/>
              <a:gd name="connsiteX58" fmla="*/ 1933575 w 6015037"/>
              <a:gd name="connsiteY58" fmla="*/ 590550 h 2657475"/>
              <a:gd name="connsiteX59" fmla="*/ 1943100 w 6015037"/>
              <a:gd name="connsiteY59" fmla="*/ 538162 h 2657475"/>
              <a:gd name="connsiteX60" fmla="*/ 2057400 w 6015037"/>
              <a:gd name="connsiteY60" fmla="*/ 533400 h 2657475"/>
              <a:gd name="connsiteX61" fmla="*/ 2066925 w 6015037"/>
              <a:gd name="connsiteY61" fmla="*/ 428625 h 2657475"/>
              <a:gd name="connsiteX62" fmla="*/ 2428875 w 6015037"/>
              <a:gd name="connsiteY62" fmla="*/ 428625 h 2657475"/>
              <a:gd name="connsiteX63" fmla="*/ 2428875 w 6015037"/>
              <a:gd name="connsiteY63" fmla="*/ 342900 h 2657475"/>
              <a:gd name="connsiteX64" fmla="*/ 2728912 w 6015037"/>
              <a:gd name="connsiteY64" fmla="*/ 323850 h 2657475"/>
              <a:gd name="connsiteX65" fmla="*/ 2738437 w 6015037"/>
              <a:gd name="connsiteY65" fmla="*/ 280987 h 2657475"/>
              <a:gd name="connsiteX66" fmla="*/ 2776537 w 6015037"/>
              <a:gd name="connsiteY66" fmla="*/ 276225 h 2657475"/>
              <a:gd name="connsiteX67" fmla="*/ 2767012 w 6015037"/>
              <a:gd name="connsiteY67" fmla="*/ 233362 h 2657475"/>
              <a:gd name="connsiteX68" fmla="*/ 3333750 w 6015037"/>
              <a:gd name="connsiteY68" fmla="*/ 233362 h 2657475"/>
              <a:gd name="connsiteX69" fmla="*/ 3338512 w 6015037"/>
              <a:gd name="connsiteY69" fmla="*/ 180975 h 2657475"/>
              <a:gd name="connsiteX70" fmla="*/ 3705225 w 6015037"/>
              <a:gd name="connsiteY70" fmla="*/ 166687 h 2657475"/>
              <a:gd name="connsiteX71" fmla="*/ 3709987 w 6015037"/>
              <a:gd name="connsiteY71" fmla="*/ 119062 h 2657475"/>
              <a:gd name="connsiteX72" fmla="*/ 4557712 w 6015037"/>
              <a:gd name="connsiteY72" fmla="*/ 100012 h 2657475"/>
              <a:gd name="connsiteX73" fmla="*/ 4595812 w 6015037"/>
              <a:gd name="connsiteY73" fmla="*/ 4762 h 2657475"/>
              <a:gd name="connsiteX74" fmla="*/ 6015037 w 6015037"/>
              <a:gd name="connsiteY74" fmla="*/ 0 h 2657475"/>
              <a:gd name="connsiteX0" fmla="*/ 0 w 6015037"/>
              <a:gd name="connsiteY0" fmla="*/ 2657475 h 2657475"/>
              <a:gd name="connsiteX1" fmla="*/ 76200 w 6015037"/>
              <a:gd name="connsiteY1" fmla="*/ 2647950 h 2657475"/>
              <a:gd name="connsiteX2" fmla="*/ 66675 w 6015037"/>
              <a:gd name="connsiteY2" fmla="*/ 2524125 h 2657475"/>
              <a:gd name="connsiteX3" fmla="*/ 85725 w 6015037"/>
              <a:gd name="connsiteY3" fmla="*/ 2524125 h 2657475"/>
              <a:gd name="connsiteX4" fmla="*/ 80962 w 6015037"/>
              <a:gd name="connsiteY4" fmla="*/ 2390775 h 2657475"/>
              <a:gd name="connsiteX5" fmla="*/ 109537 w 6015037"/>
              <a:gd name="connsiteY5" fmla="*/ 2395537 h 2657475"/>
              <a:gd name="connsiteX6" fmla="*/ 109537 w 6015037"/>
              <a:gd name="connsiteY6" fmla="*/ 2288381 h 2657475"/>
              <a:gd name="connsiteX7" fmla="*/ 145256 w 6015037"/>
              <a:gd name="connsiteY7" fmla="*/ 2283618 h 2657475"/>
              <a:gd name="connsiteX8" fmla="*/ 133350 w 6015037"/>
              <a:gd name="connsiteY8" fmla="*/ 2247900 h 2657475"/>
              <a:gd name="connsiteX9" fmla="*/ 185737 w 6015037"/>
              <a:gd name="connsiteY9" fmla="*/ 2228850 h 2657475"/>
              <a:gd name="connsiteX10" fmla="*/ 190500 w 6015037"/>
              <a:gd name="connsiteY10" fmla="*/ 2047875 h 2657475"/>
              <a:gd name="connsiteX11" fmla="*/ 190500 w 6015037"/>
              <a:gd name="connsiteY11" fmla="*/ 2047875 h 2657475"/>
              <a:gd name="connsiteX12" fmla="*/ 216693 w 6015037"/>
              <a:gd name="connsiteY12" fmla="*/ 2021681 h 2657475"/>
              <a:gd name="connsiteX13" fmla="*/ 216694 w 6015037"/>
              <a:gd name="connsiteY13" fmla="*/ 1924050 h 2657475"/>
              <a:gd name="connsiteX14" fmla="*/ 257175 w 6015037"/>
              <a:gd name="connsiteY14" fmla="*/ 1928812 h 2657475"/>
              <a:gd name="connsiteX15" fmla="*/ 266700 w 6015037"/>
              <a:gd name="connsiteY15" fmla="*/ 1819275 h 2657475"/>
              <a:gd name="connsiteX16" fmla="*/ 314325 w 6015037"/>
              <a:gd name="connsiteY16" fmla="*/ 1819275 h 2657475"/>
              <a:gd name="connsiteX17" fmla="*/ 319087 w 6015037"/>
              <a:gd name="connsiteY17" fmla="*/ 1766887 h 2657475"/>
              <a:gd name="connsiteX18" fmla="*/ 338137 w 6015037"/>
              <a:gd name="connsiteY18" fmla="*/ 1743075 h 2657475"/>
              <a:gd name="connsiteX19" fmla="*/ 328612 w 6015037"/>
              <a:gd name="connsiteY19" fmla="*/ 1726406 h 2657475"/>
              <a:gd name="connsiteX20" fmla="*/ 369093 w 6015037"/>
              <a:gd name="connsiteY20" fmla="*/ 1726406 h 2657475"/>
              <a:gd name="connsiteX21" fmla="*/ 371475 w 6015037"/>
              <a:gd name="connsiteY21" fmla="*/ 1685925 h 2657475"/>
              <a:gd name="connsiteX22" fmla="*/ 404812 w 6015037"/>
              <a:gd name="connsiteY22" fmla="*/ 1681162 h 2657475"/>
              <a:gd name="connsiteX23" fmla="*/ 409575 w 6015037"/>
              <a:gd name="connsiteY23" fmla="*/ 1624012 h 2657475"/>
              <a:gd name="connsiteX24" fmla="*/ 481012 w 6015037"/>
              <a:gd name="connsiteY24" fmla="*/ 1619250 h 2657475"/>
              <a:gd name="connsiteX25" fmla="*/ 490537 w 6015037"/>
              <a:gd name="connsiteY25" fmla="*/ 1471612 h 2657475"/>
              <a:gd name="connsiteX26" fmla="*/ 514350 w 6015037"/>
              <a:gd name="connsiteY26" fmla="*/ 1447800 h 2657475"/>
              <a:gd name="connsiteX27" fmla="*/ 509587 w 6015037"/>
              <a:gd name="connsiteY27" fmla="*/ 1419225 h 2657475"/>
              <a:gd name="connsiteX28" fmla="*/ 523875 w 6015037"/>
              <a:gd name="connsiteY28" fmla="*/ 1419225 h 2657475"/>
              <a:gd name="connsiteX29" fmla="*/ 523875 w 6015037"/>
              <a:gd name="connsiteY29" fmla="*/ 1362075 h 2657475"/>
              <a:gd name="connsiteX30" fmla="*/ 559594 w 6015037"/>
              <a:gd name="connsiteY30" fmla="*/ 1359693 h 2657475"/>
              <a:gd name="connsiteX31" fmla="*/ 561975 w 6015037"/>
              <a:gd name="connsiteY31" fmla="*/ 1309687 h 2657475"/>
              <a:gd name="connsiteX32" fmla="*/ 619125 w 6015037"/>
              <a:gd name="connsiteY32" fmla="*/ 1309687 h 2657475"/>
              <a:gd name="connsiteX33" fmla="*/ 642937 w 6015037"/>
              <a:gd name="connsiteY33" fmla="*/ 1281112 h 2657475"/>
              <a:gd name="connsiteX34" fmla="*/ 647700 w 6015037"/>
              <a:gd name="connsiteY34" fmla="*/ 1266825 h 2657475"/>
              <a:gd name="connsiteX35" fmla="*/ 685800 w 6015037"/>
              <a:gd name="connsiteY35" fmla="*/ 1266825 h 2657475"/>
              <a:gd name="connsiteX36" fmla="*/ 688181 w 6015037"/>
              <a:gd name="connsiteY36" fmla="*/ 1202532 h 2657475"/>
              <a:gd name="connsiteX37" fmla="*/ 738187 w 6015037"/>
              <a:gd name="connsiteY37" fmla="*/ 1209675 h 2657475"/>
              <a:gd name="connsiteX38" fmla="*/ 752475 w 6015037"/>
              <a:gd name="connsiteY38" fmla="*/ 1166812 h 2657475"/>
              <a:gd name="connsiteX39" fmla="*/ 809625 w 6015037"/>
              <a:gd name="connsiteY39" fmla="*/ 1166812 h 2657475"/>
              <a:gd name="connsiteX40" fmla="*/ 847725 w 6015037"/>
              <a:gd name="connsiteY40" fmla="*/ 1119187 h 2657475"/>
              <a:gd name="connsiteX41" fmla="*/ 866775 w 6015037"/>
              <a:gd name="connsiteY41" fmla="*/ 1109662 h 2657475"/>
              <a:gd name="connsiteX42" fmla="*/ 885825 w 6015037"/>
              <a:gd name="connsiteY42" fmla="*/ 1066800 h 2657475"/>
              <a:gd name="connsiteX43" fmla="*/ 1071562 w 6015037"/>
              <a:gd name="connsiteY43" fmla="*/ 1066800 h 2657475"/>
              <a:gd name="connsiteX44" fmla="*/ 1095375 w 6015037"/>
              <a:gd name="connsiteY44" fmla="*/ 1014412 h 2657475"/>
              <a:gd name="connsiteX45" fmla="*/ 1200150 w 6015037"/>
              <a:gd name="connsiteY45" fmla="*/ 1009650 h 2657475"/>
              <a:gd name="connsiteX46" fmla="*/ 1238250 w 6015037"/>
              <a:gd name="connsiteY46" fmla="*/ 957262 h 2657475"/>
              <a:gd name="connsiteX47" fmla="*/ 1243012 w 6015037"/>
              <a:gd name="connsiteY47" fmla="*/ 895350 h 2657475"/>
              <a:gd name="connsiteX48" fmla="*/ 1533525 w 6015037"/>
              <a:gd name="connsiteY48" fmla="*/ 890587 h 2657475"/>
              <a:gd name="connsiteX49" fmla="*/ 1533525 w 6015037"/>
              <a:gd name="connsiteY49" fmla="*/ 890587 h 2657475"/>
              <a:gd name="connsiteX50" fmla="*/ 1547812 w 6015037"/>
              <a:gd name="connsiteY50" fmla="*/ 833437 h 2657475"/>
              <a:gd name="connsiteX51" fmla="*/ 1547812 w 6015037"/>
              <a:gd name="connsiteY51" fmla="*/ 762000 h 2657475"/>
              <a:gd name="connsiteX52" fmla="*/ 1581150 w 6015037"/>
              <a:gd name="connsiteY52" fmla="*/ 738187 h 2657475"/>
              <a:gd name="connsiteX53" fmla="*/ 1585912 w 6015037"/>
              <a:gd name="connsiteY53" fmla="*/ 700087 h 2657475"/>
              <a:gd name="connsiteX54" fmla="*/ 1647825 w 6015037"/>
              <a:gd name="connsiteY54" fmla="*/ 685800 h 2657475"/>
              <a:gd name="connsiteX55" fmla="*/ 1652587 w 6015037"/>
              <a:gd name="connsiteY55" fmla="*/ 647700 h 2657475"/>
              <a:gd name="connsiteX56" fmla="*/ 1681162 w 6015037"/>
              <a:gd name="connsiteY56" fmla="*/ 642937 h 2657475"/>
              <a:gd name="connsiteX57" fmla="*/ 1685925 w 6015037"/>
              <a:gd name="connsiteY57" fmla="*/ 595312 h 2657475"/>
              <a:gd name="connsiteX58" fmla="*/ 1933575 w 6015037"/>
              <a:gd name="connsiteY58" fmla="*/ 590550 h 2657475"/>
              <a:gd name="connsiteX59" fmla="*/ 1943100 w 6015037"/>
              <a:gd name="connsiteY59" fmla="*/ 538162 h 2657475"/>
              <a:gd name="connsiteX60" fmla="*/ 2057400 w 6015037"/>
              <a:gd name="connsiteY60" fmla="*/ 533400 h 2657475"/>
              <a:gd name="connsiteX61" fmla="*/ 2066925 w 6015037"/>
              <a:gd name="connsiteY61" fmla="*/ 428625 h 2657475"/>
              <a:gd name="connsiteX62" fmla="*/ 2428875 w 6015037"/>
              <a:gd name="connsiteY62" fmla="*/ 428625 h 2657475"/>
              <a:gd name="connsiteX63" fmla="*/ 2428875 w 6015037"/>
              <a:gd name="connsiteY63" fmla="*/ 342900 h 2657475"/>
              <a:gd name="connsiteX64" fmla="*/ 2728912 w 6015037"/>
              <a:gd name="connsiteY64" fmla="*/ 323850 h 2657475"/>
              <a:gd name="connsiteX65" fmla="*/ 2738437 w 6015037"/>
              <a:gd name="connsiteY65" fmla="*/ 280987 h 2657475"/>
              <a:gd name="connsiteX66" fmla="*/ 2776537 w 6015037"/>
              <a:gd name="connsiteY66" fmla="*/ 276225 h 2657475"/>
              <a:gd name="connsiteX67" fmla="*/ 2767012 w 6015037"/>
              <a:gd name="connsiteY67" fmla="*/ 233362 h 2657475"/>
              <a:gd name="connsiteX68" fmla="*/ 3333750 w 6015037"/>
              <a:gd name="connsiteY68" fmla="*/ 233362 h 2657475"/>
              <a:gd name="connsiteX69" fmla="*/ 3338512 w 6015037"/>
              <a:gd name="connsiteY69" fmla="*/ 180975 h 2657475"/>
              <a:gd name="connsiteX70" fmla="*/ 3705225 w 6015037"/>
              <a:gd name="connsiteY70" fmla="*/ 166687 h 2657475"/>
              <a:gd name="connsiteX71" fmla="*/ 3709987 w 6015037"/>
              <a:gd name="connsiteY71" fmla="*/ 119062 h 2657475"/>
              <a:gd name="connsiteX72" fmla="*/ 4557712 w 6015037"/>
              <a:gd name="connsiteY72" fmla="*/ 100012 h 2657475"/>
              <a:gd name="connsiteX73" fmla="*/ 4595812 w 6015037"/>
              <a:gd name="connsiteY73" fmla="*/ 4762 h 2657475"/>
              <a:gd name="connsiteX74" fmla="*/ 6015037 w 6015037"/>
              <a:gd name="connsiteY74" fmla="*/ 0 h 2657475"/>
              <a:gd name="connsiteX0" fmla="*/ 0 w 6015037"/>
              <a:gd name="connsiteY0" fmla="*/ 2657475 h 2657475"/>
              <a:gd name="connsiteX1" fmla="*/ 76200 w 6015037"/>
              <a:gd name="connsiteY1" fmla="*/ 2647950 h 2657475"/>
              <a:gd name="connsiteX2" fmla="*/ 66675 w 6015037"/>
              <a:gd name="connsiteY2" fmla="*/ 2524125 h 2657475"/>
              <a:gd name="connsiteX3" fmla="*/ 85725 w 6015037"/>
              <a:gd name="connsiteY3" fmla="*/ 2524125 h 2657475"/>
              <a:gd name="connsiteX4" fmla="*/ 80962 w 6015037"/>
              <a:gd name="connsiteY4" fmla="*/ 2390775 h 2657475"/>
              <a:gd name="connsiteX5" fmla="*/ 109537 w 6015037"/>
              <a:gd name="connsiteY5" fmla="*/ 2395537 h 2657475"/>
              <a:gd name="connsiteX6" fmla="*/ 109537 w 6015037"/>
              <a:gd name="connsiteY6" fmla="*/ 2288381 h 2657475"/>
              <a:gd name="connsiteX7" fmla="*/ 145256 w 6015037"/>
              <a:gd name="connsiteY7" fmla="*/ 2283618 h 2657475"/>
              <a:gd name="connsiteX8" fmla="*/ 133350 w 6015037"/>
              <a:gd name="connsiteY8" fmla="*/ 2247900 h 2657475"/>
              <a:gd name="connsiteX9" fmla="*/ 185737 w 6015037"/>
              <a:gd name="connsiteY9" fmla="*/ 2228850 h 2657475"/>
              <a:gd name="connsiteX10" fmla="*/ 190500 w 6015037"/>
              <a:gd name="connsiteY10" fmla="*/ 2047875 h 2657475"/>
              <a:gd name="connsiteX11" fmla="*/ 190500 w 6015037"/>
              <a:gd name="connsiteY11" fmla="*/ 2047875 h 2657475"/>
              <a:gd name="connsiteX12" fmla="*/ 216693 w 6015037"/>
              <a:gd name="connsiteY12" fmla="*/ 2021681 h 2657475"/>
              <a:gd name="connsiteX13" fmla="*/ 216694 w 6015037"/>
              <a:gd name="connsiteY13" fmla="*/ 1924050 h 2657475"/>
              <a:gd name="connsiteX14" fmla="*/ 257175 w 6015037"/>
              <a:gd name="connsiteY14" fmla="*/ 1928812 h 2657475"/>
              <a:gd name="connsiteX15" fmla="*/ 266700 w 6015037"/>
              <a:gd name="connsiteY15" fmla="*/ 1819275 h 2657475"/>
              <a:gd name="connsiteX16" fmla="*/ 314325 w 6015037"/>
              <a:gd name="connsiteY16" fmla="*/ 1819275 h 2657475"/>
              <a:gd name="connsiteX17" fmla="*/ 319087 w 6015037"/>
              <a:gd name="connsiteY17" fmla="*/ 1766887 h 2657475"/>
              <a:gd name="connsiteX18" fmla="*/ 338137 w 6015037"/>
              <a:gd name="connsiteY18" fmla="*/ 1743075 h 2657475"/>
              <a:gd name="connsiteX19" fmla="*/ 328612 w 6015037"/>
              <a:gd name="connsiteY19" fmla="*/ 1726406 h 2657475"/>
              <a:gd name="connsiteX20" fmla="*/ 369093 w 6015037"/>
              <a:gd name="connsiteY20" fmla="*/ 1726406 h 2657475"/>
              <a:gd name="connsiteX21" fmla="*/ 371475 w 6015037"/>
              <a:gd name="connsiteY21" fmla="*/ 1685925 h 2657475"/>
              <a:gd name="connsiteX22" fmla="*/ 404812 w 6015037"/>
              <a:gd name="connsiteY22" fmla="*/ 1681162 h 2657475"/>
              <a:gd name="connsiteX23" fmla="*/ 409575 w 6015037"/>
              <a:gd name="connsiteY23" fmla="*/ 1624012 h 2657475"/>
              <a:gd name="connsiteX24" fmla="*/ 481012 w 6015037"/>
              <a:gd name="connsiteY24" fmla="*/ 1619250 h 2657475"/>
              <a:gd name="connsiteX25" fmla="*/ 490537 w 6015037"/>
              <a:gd name="connsiteY25" fmla="*/ 1471612 h 2657475"/>
              <a:gd name="connsiteX26" fmla="*/ 514350 w 6015037"/>
              <a:gd name="connsiteY26" fmla="*/ 1447800 h 2657475"/>
              <a:gd name="connsiteX27" fmla="*/ 509587 w 6015037"/>
              <a:gd name="connsiteY27" fmla="*/ 1419225 h 2657475"/>
              <a:gd name="connsiteX28" fmla="*/ 523875 w 6015037"/>
              <a:gd name="connsiteY28" fmla="*/ 1419225 h 2657475"/>
              <a:gd name="connsiteX29" fmla="*/ 523875 w 6015037"/>
              <a:gd name="connsiteY29" fmla="*/ 1362075 h 2657475"/>
              <a:gd name="connsiteX30" fmla="*/ 559594 w 6015037"/>
              <a:gd name="connsiteY30" fmla="*/ 1359693 h 2657475"/>
              <a:gd name="connsiteX31" fmla="*/ 561975 w 6015037"/>
              <a:gd name="connsiteY31" fmla="*/ 1309687 h 2657475"/>
              <a:gd name="connsiteX32" fmla="*/ 619125 w 6015037"/>
              <a:gd name="connsiteY32" fmla="*/ 1309687 h 2657475"/>
              <a:gd name="connsiteX33" fmla="*/ 642937 w 6015037"/>
              <a:gd name="connsiteY33" fmla="*/ 1281112 h 2657475"/>
              <a:gd name="connsiteX34" fmla="*/ 647700 w 6015037"/>
              <a:gd name="connsiteY34" fmla="*/ 1266825 h 2657475"/>
              <a:gd name="connsiteX35" fmla="*/ 685800 w 6015037"/>
              <a:gd name="connsiteY35" fmla="*/ 1266825 h 2657475"/>
              <a:gd name="connsiteX36" fmla="*/ 688181 w 6015037"/>
              <a:gd name="connsiteY36" fmla="*/ 1202532 h 2657475"/>
              <a:gd name="connsiteX37" fmla="*/ 738187 w 6015037"/>
              <a:gd name="connsiteY37" fmla="*/ 1209675 h 2657475"/>
              <a:gd name="connsiteX38" fmla="*/ 752475 w 6015037"/>
              <a:gd name="connsiteY38" fmla="*/ 1166812 h 2657475"/>
              <a:gd name="connsiteX39" fmla="*/ 809625 w 6015037"/>
              <a:gd name="connsiteY39" fmla="*/ 1166812 h 2657475"/>
              <a:gd name="connsiteX40" fmla="*/ 838200 w 6015037"/>
              <a:gd name="connsiteY40" fmla="*/ 1157287 h 2657475"/>
              <a:gd name="connsiteX41" fmla="*/ 847725 w 6015037"/>
              <a:gd name="connsiteY41" fmla="*/ 1119187 h 2657475"/>
              <a:gd name="connsiteX42" fmla="*/ 866775 w 6015037"/>
              <a:gd name="connsiteY42" fmla="*/ 1109662 h 2657475"/>
              <a:gd name="connsiteX43" fmla="*/ 885825 w 6015037"/>
              <a:gd name="connsiteY43" fmla="*/ 1066800 h 2657475"/>
              <a:gd name="connsiteX44" fmla="*/ 1071562 w 6015037"/>
              <a:gd name="connsiteY44" fmla="*/ 1066800 h 2657475"/>
              <a:gd name="connsiteX45" fmla="*/ 1095375 w 6015037"/>
              <a:gd name="connsiteY45" fmla="*/ 1014412 h 2657475"/>
              <a:gd name="connsiteX46" fmla="*/ 1200150 w 6015037"/>
              <a:gd name="connsiteY46" fmla="*/ 1009650 h 2657475"/>
              <a:gd name="connsiteX47" fmla="*/ 1238250 w 6015037"/>
              <a:gd name="connsiteY47" fmla="*/ 957262 h 2657475"/>
              <a:gd name="connsiteX48" fmla="*/ 1243012 w 6015037"/>
              <a:gd name="connsiteY48" fmla="*/ 895350 h 2657475"/>
              <a:gd name="connsiteX49" fmla="*/ 1533525 w 6015037"/>
              <a:gd name="connsiteY49" fmla="*/ 890587 h 2657475"/>
              <a:gd name="connsiteX50" fmla="*/ 1533525 w 6015037"/>
              <a:gd name="connsiteY50" fmla="*/ 890587 h 2657475"/>
              <a:gd name="connsiteX51" fmla="*/ 1547812 w 6015037"/>
              <a:gd name="connsiteY51" fmla="*/ 833437 h 2657475"/>
              <a:gd name="connsiteX52" fmla="*/ 1547812 w 6015037"/>
              <a:gd name="connsiteY52" fmla="*/ 762000 h 2657475"/>
              <a:gd name="connsiteX53" fmla="*/ 1581150 w 6015037"/>
              <a:gd name="connsiteY53" fmla="*/ 738187 h 2657475"/>
              <a:gd name="connsiteX54" fmla="*/ 1585912 w 6015037"/>
              <a:gd name="connsiteY54" fmla="*/ 700087 h 2657475"/>
              <a:gd name="connsiteX55" fmla="*/ 1647825 w 6015037"/>
              <a:gd name="connsiteY55" fmla="*/ 685800 h 2657475"/>
              <a:gd name="connsiteX56" fmla="*/ 1652587 w 6015037"/>
              <a:gd name="connsiteY56" fmla="*/ 647700 h 2657475"/>
              <a:gd name="connsiteX57" fmla="*/ 1681162 w 6015037"/>
              <a:gd name="connsiteY57" fmla="*/ 642937 h 2657475"/>
              <a:gd name="connsiteX58" fmla="*/ 1685925 w 6015037"/>
              <a:gd name="connsiteY58" fmla="*/ 595312 h 2657475"/>
              <a:gd name="connsiteX59" fmla="*/ 1933575 w 6015037"/>
              <a:gd name="connsiteY59" fmla="*/ 590550 h 2657475"/>
              <a:gd name="connsiteX60" fmla="*/ 1943100 w 6015037"/>
              <a:gd name="connsiteY60" fmla="*/ 538162 h 2657475"/>
              <a:gd name="connsiteX61" fmla="*/ 2057400 w 6015037"/>
              <a:gd name="connsiteY61" fmla="*/ 533400 h 2657475"/>
              <a:gd name="connsiteX62" fmla="*/ 2066925 w 6015037"/>
              <a:gd name="connsiteY62" fmla="*/ 428625 h 2657475"/>
              <a:gd name="connsiteX63" fmla="*/ 2428875 w 6015037"/>
              <a:gd name="connsiteY63" fmla="*/ 428625 h 2657475"/>
              <a:gd name="connsiteX64" fmla="*/ 2428875 w 6015037"/>
              <a:gd name="connsiteY64" fmla="*/ 342900 h 2657475"/>
              <a:gd name="connsiteX65" fmla="*/ 2728912 w 6015037"/>
              <a:gd name="connsiteY65" fmla="*/ 323850 h 2657475"/>
              <a:gd name="connsiteX66" fmla="*/ 2738437 w 6015037"/>
              <a:gd name="connsiteY66" fmla="*/ 280987 h 2657475"/>
              <a:gd name="connsiteX67" fmla="*/ 2776537 w 6015037"/>
              <a:gd name="connsiteY67" fmla="*/ 276225 h 2657475"/>
              <a:gd name="connsiteX68" fmla="*/ 2767012 w 6015037"/>
              <a:gd name="connsiteY68" fmla="*/ 233362 h 2657475"/>
              <a:gd name="connsiteX69" fmla="*/ 3333750 w 6015037"/>
              <a:gd name="connsiteY69" fmla="*/ 233362 h 2657475"/>
              <a:gd name="connsiteX70" fmla="*/ 3338512 w 6015037"/>
              <a:gd name="connsiteY70" fmla="*/ 180975 h 2657475"/>
              <a:gd name="connsiteX71" fmla="*/ 3705225 w 6015037"/>
              <a:gd name="connsiteY71" fmla="*/ 166687 h 2657475"/>
              <a:gd name="connsiteX72" fmla="*/ 3709987 w 6015037"/>
              <a:gd name="connsiteY72" fmla="*/ 119062 h 2657475"/>
              <a:gd name="connsiteX73" fmla="*/ 4557712 w 6015037"/>
              <a:gd name="connsiteY73" fmla="*/ 100012 h 2657475"/>
              <a:gd name="connsiteX74" fmla="*/ 4595812 w 6015037"/>
              <a:gd name="connsiteY74" fmla="*/ 4762 h 2657475"/>
              <a:gd name="connsiteX75" fmla="*/ 6015037 w 6015037"/>
              <a:gd name="connsiteY75" fmla="*/ 0 h 2657475"/>
              <a:gd name="connsiteX0" fmla="*/ 0 w 6015037"/>
              <a:gd name="connsiteY0" fmla="*/ 2657475 h 2657475"/>
              <a:gd name="connsiteX1" fmla="*/ 76200 w 6015037"/>
              <a:gd name="connsiteY1" fmla="*/ 2647950 h 2657475"/>
              <a:gd name="connsiteX2" fmla="*/ 66675 w 6015037"/>
              <a:gd name="connsiteY2" fmla="*/ 2524125 h 2657475"/>
              <a:gd name="connsiteX3" fmla="*/ 85725 w 6015037"/>
              <a:gd name="connsiteY3" fmla="*/ 2524125 h 2657475"/>
              <a:gd name="connsiteX4" fmla="*/ 80962 w 6015037"/>
              <a:gd name="connsiteY4" fmla="*/ 2390775 h 2657475"/>
              <a:gd name="connsiteX5" fmla="*/ 109537 w 6015037"/>
              <a:gd name="connsiteY5" fmla="*/ 2395537 h 2657475"/>
              <a:gd name="connsiteX6" fmla="*/ 109537 w 6015037"/>
              <a:gd name="connsiteY6" fmla="*/ 2288381 h 2657475"/>
              <a:gd name="connsiteX7" fmla="*/ 145256 w 6015037"/>
              <a:gd name="connsiteY7" fmla="*/ 2283618 h 2657475"/>
              <a:gd name="connsiteX8" fmla="*/ 133350 w 6015037"/>
              <a:gd name="connsiteY8" fmla="*/ 2247900 h 2657475"/>
              <a:gd name="connsiteX9" fmla="*/ 185737 w 6015037"/>
              <a:gd name="connsiteY9" fmla="*/ 2228850 h 2657475"/>
              <a:gd name="connsiteX10" fmla="*/ 190500 w 6015037"/>
              <a:gd name="connsiteY10" fmla="*/ 2047875 h 2657475"/>
              <a:gd name="connsiteX11" fmla="*/ 190500 w 6015037"/>
              <a:gd name="connsiteY11" fmla="*/ 2047875 h 2657475"/>
              <a:gd name="connsiteX12" fmla="*/ 216693 w 6015037"/>
              <a:gd name="connsiteY12" fmla="*/ 2021681 h 2657475"/>
              <a:gd name="connsiteX13" fmla="*/ 216694 w 6015037"/>
              <a:gd name="connsiteY13" fmla="*/ 1924050 h 2657475"/>
              <a:gd name="connsiteX14" fmla="*/ 257175 w 6015037"/>
              <a:gd name="connsiteY14" fmla="*/ 1928812 h 2657475"/>
              <a:gd name="connsiteX15" fmla="*/ 266700 w 6015037"/>
              <a:gd name="connsiteY15" fmla="*/ 1819275 h 2657475"/>
              <a:gd name="connsiteX16" fmla="*/ 314325 w 6015037"/>
              <a:gd name="connsiteY16" fmla="*/ 1819275 h 2657475"/>
              <a:gd name="connsiteX17" fmla="*/ 319087 w 6015037"/>
              <a:gd name="connsiteY17" fmla="*/ 1766887 h 2657475"/>
              <a:gd name="connsiteX18" fmla="*/ 338137 w 6015037"/>
              <a:gd name="connsiteY18" fmla="*/ 1743075 h 2657475"/>
              <a:gd name="connsiteX19" fmla="*/ 328612 w 6015037"/>
              <a:gd name="connsiteY19" fmla="*/ 1726406 h 2657475"/>
              <a:gd name="connsiteX20" fmla="*/ 369093 w 6015037"/>
              <a:gd name="connsiteY20" fmla="*/ 1726406 h 2657475"/>
              <a:gd name="connsiteX21" fmla="*/ 371475 w 6015037"/>
              <a:gd name="connsiteY21" fmla="*/ 1685925 h 2657475"/>
              <a:gd name="connsiteX22" fmla="*/ 404812 w 6015037"/>
              <a:gd name="connsiteY22" fmla="*/ 1681162 h 2657475"/>
              <a:gd name="connsiteX23" fmla="*/ 409575 w 6015037"/>
              <a:gd name="connsiteY23" fmla="*/ 1624012 h 2657475"/>
              <a:gd name="connsiteX24" fmla="*/ 481012 w 6015037"/>
              <a:gd name="connsiteY24" fmla="*/ 1619250 h 2657475"/>
              <a:gd name="connsiteX25" fmla="*/ 490537 w 6015037"/>
              <a:gd name="connsiteY25" fmla="*/ 1471612 h 2657475"/>
              <a:gd name="connsiteX26" fmla="*/ 514350 w 6015037"/>
              <a:gd name="connsiteY26" fmla="*/ 1447800 h 2657475"/>
              <a:gd name="connsiteX27" fmla="*/ 509587 w 6015037"/>
              <a:gd name="connsiteY27" fmla="*/ 1419225 h 2657475"/>
              <a:gd name="connsiteX28" fmla="*/ 523875 w 6015037"/>
              <a:gd name="connsiteY28" fmla="*/ 1419225 h 2657475"/>
              <a:gd name="connsiteX29" fmla="*/ 523875 w 6015037"/>
              <a:gd name="connsiteY29" fmla="*/ 1362075 h 2657475"/>
              <a:gd name="connsiteX30" fmla="*/ 559594 w 6015037"/>
              <a:gd name="connsiteY30" fmla="*/ 1359693 h 2657475"/>
              <a:gd name="connsiteX31" fmla="*/ 561975 w 6015037"/>
              <a:gd name="connsiteY31" fmla="*/ 1309687 h 2657475"/>
              <a:gd name="connsiteX32" fmla="*/ 619125 w 6015037"/>
              <a:gd name="connsiteY32" fmla="*/ 1309687 h 2657475"/>
              <a:gd name="connsiteX33" fmla="*/ 642937 w 6015037"/>
              <a:gd name="connsiteY33" fmla="*/ 1281112 h 2657475"/>
              <a:gd name="connsiteX34" fmla="*/ 647700 w 6015037"/>
              <a:gd name="connsiteY34" fmla="*/ 1266825 h 2657475"/>
              <a:gd name="connsiteX35" fmla="*/ 685800 w 6015037"/>
              <a:gd name="connsiteY35" fmla="*/ 1266825 h 2657475"/>
              <a:gd name="connsiteX36" fmla="*/ 688181 w 6015037"/>
              <a:gd name="connsiteY36" fmla="*/ 1202532 h 2657475"/>
              <a:gd name="connsiteX37" fmla="*/ 738187 w 6015037"/>
              <a:gd name="connsiteY37" fmla="*/ 1209675 h 2657475"/>
              <a:gd name="connsiteX38" fmla="*/ 752475 w 6015037"/>
              <a:gd name="connsiteY38" fmla="*/ 1166812 h 2657475"/>
              <a:gd name="connsiteX39" fmla="*/ 809625 w 6015037"/>
              <a:gd name="connsiteY39" fmla="*/ 1166812 h 2657475"/>
              <a:gd name="connsiteX40" fmla="*/ 838200 w 6015037"/>
              <a:gd name="connsiteY40" fmla="*/ 1157287 h 2657475"/>
              <a:gd name="connsiteX41" fmla="*/ 826293 w 6015037"/>
              <a:gd name="connsiteY41" fmla="*/ 1109662 h 2657475"/>
              <a:gd name="connsiteX42" fmla="*/ 866775 w 6015037"/>
              <a:gd name="connsiteY42" fmla="*/ 1109662 h 2657475"/>
              <a:gd name="connsiteX43" fmla="*/ 885825 w 6015037"/>
              <a:gd name="connsiteY43" fmla="*/ 1066800 h 2657475"/>
              <a:gd name="connsiteX44" fmla="*/ 1071562 w 6015037"/>
              <a:gd name="connsiteY44" fmla="*/ 1066800 h 2657475"/>
              <a:gd name="connsiteX45" fmla="*/ 1095375 w 6015037"/>
              <a:gd name="connsiteY45" fmla="*/ 1014412 h 2657475"/>
              <a:gd name="connsiteX46" fmla="*/ 1200150 w 6015037"/>
              <a:gd name="connsiteY46" fmla="*/ 1009650 h 2657475"/>
              <a:gd name="connsiteX47" fmla="*/ 1238250 w 6015037"/>
              <a:gd name="connsiteY47" fmla="*/ 957262 h 2657475"/>
              <a:gd name="connsiteX48" fmla="*/ 1243012 w 6015037"/>
              <a:gd name="connsiteY48" fmla="*/ 895350 h 2657475"/>
              <a:gd name="connsiteX49" fmla="*/ 1533525 w 6015037"/>
              <a:gd name="connsiteY49" fmla="*/ 890587 h 2657475"/>
              <a:gd name="connsiteX50" fmla="*/ 1533525 w 6015037"/>
              <a:gd name="connsiteY50" fmla="*/ 890587 h 2657475"/>
              <a:gd name="connsiteX51" fmla="*/ 1547812 w 6015037"/>
              <a:gd name="connsiteY51" fmla="*/ 833437 h 2657475"/>
              <a:gd name="connsiteX52" fmla="*/ 1547812 w 6015037"/>
              <a:gd name="connsiteY52" fmla="*/ 762000 h 2657475"/>
              <a:gd name="connsiteX53" fmla="*/ 1581150 w 6015037"/>
              <a:gd name="connsiteY53" fmla="*/ 738187 h 2657475"/>
              <a:gd name="connsiteX54" fmla="*/ 1585912 w 6015037"/>
              <a:gd name="connsiteY54" fmla="*/ 700087 h 2657475"/>
              <a:gd name="connsiteX55" fmla="*/ 1647825 w 6015037"/>
              <a:gd name="connsiteY55" fmla="*/ 685800 h 2657475"/>
              <a:gd name="connsiteX56" fmla="*/ 1652587 w 6015037"/>
              <a:gd name="connsiteY56" fmla="*/ 647700 h 2657475"/>
              <a:gd name="connsiteX57" fmla="*/ 1681162 w 6015037"/>
              <a:gd name="connsiteY57" fmla="*/ 642937 h 2657475"/>
              <a:gd name="connsiteX58" fmla="*/ 1685925 w 6015037"/>
              <a:gd name="connsiteY58" fmla="*/ 595312 h 2657475"/>
              <a:gd name="connsiteX59" fmla="*/ 1933575 w 6015037"/>
              <a:gd name="connsiteY59" fmla="*/ 590550 h 2657475"/>
              <a:gd name="connsiteX60" fmla="*/ 1943100 w 6015037"/>
              <a:gd name="connsiteY60" fmla="*/ 538162 h 2657475"/>
              <a:gd name="connsiteX61" fmla="*/ 2057400 w 6015037"/>
              <a:gd name="connsiteY61" fmla="*/ 533400 h 2657475"/>
              <a:gd name="connsiteX62" fmla="*/ 2066925 w 6015037"/>
              <a:gd name="connsiteY62" fmla="*/ 428625 h 2657475"/>
              <a:gd name="connsiteX63" fmla="*/ 2428875 w 6015037"/>
              <a:gd name="connsiteY63" fmla="*/ 428625 h 2657475"/>
              <a:gd name="connsiteX64" fmla="*/ 2428875 w 6015037"/>
              <a:gd name="connsiteY64" fmla="*/ 342900 h 2657475"/>
              <a:gd name="connsiteX65" fmla="*/ 2728912 w 6015037"/>
              <a:gd name="connsiteY65" fmla="*/ 323850 h 2657475"/>
              <a:gd name="connsiteX66" fmla="*/ 2738437 w 6015037"/>
              <a:gd name="connsiteY66" fmla="*/ 280987 h 2657475"/>
              <a:gd name="connsiteX67" fmla="*/ 2776537 w 6015037"/>
              <a:gd name="connsiteY67" fmla="*/ 276225 h 2657475"/>
              <a:gd name="connsiteX68" fmla="*/ 2767012 w 6015037"/>
              <a:gd name="connsiteY68" fmla="*/ 233362 h 2657475"/>
              <a:gd name="connsiteX69" fmla="*/ 3333750 w 6015037"/>
              <a:gd name="connsiteY69" fmla="*/ 233362 h 2657475"/>
              <a:gd name="connsiteX70" fmla="*/ 3338512 w 6015037"/>
              <a:gd name="connsiteY70" fmla="*/ 180975 h 2657475"/>
              <a:gd name="connsiteX71" fmla="*/ 3705225 w 6015037"/>
              <a:gd name="connsiteY71" fmla="*/ 166687 h 2657475"/>
              <a:gd name="connsiteX72" fmla="*/ 3709987 w 6015037"/>
              <a:gd name="connsiteY72" fmla="*/ 119062 h 2657475"/>
              <a:gd name="connsiteX73" fmla="*/ 4557712 w 6015037"/>
              <a:gd name="connsiteY73" fmla="*/ 100012 h 2657475"/>
              <a:gd name="connsiteX74" fmla="*/ 4595812 w 6015037"/>
              <a:gd name="connsiteY74" fmla="*/ 4762 h 2657475"/>
              <a:gd name="connsiteX75" fmla="*/ 6015037 w 6015037"/>
              <a:gd name="connsiteY75" fmla="*/ 0 h 2657475"/>
              <a:gd name="connsiteX0" fmla="*/ 0 w 6015037"/>
              <a:gd name="connsiteY0" fmla="*/ 2657475 h 2657475"/>
              <a:gd name="connsiteX1" fmla="*/ 76200 w 6015037"/>
              <a:gd name="connsiteY1" fmla="*/ 2647950 h 2657475"/>
              <a:gd name="connsiteX2" fmla="*/ 66675 w 6015037"/>
              <a:gd name="connsiteY2" fmla="*/ 2524125 h 2657475"/>
              <a:gd name="connsiteX3" fmla="*/ 85725 w 6015037"/>
              <a:gd name="connsiteY3" fmla="*/ 2524125 h 2657475"/>
              <a:gd name="connsiteX4" fmla="*/ 80962 w 6015037"/>
              <a:gd name="connsiteY4" fmla="*/ 2390775 h 2657475"/>
              <a:gd name="connsiteX5" fmla="*/ 109537 w 6015037"/>
              <a:gd name="connsiteY5" fmla="*/ 2395537 h 2657475"/>
              <a:gd name="connsiteX6" fmla="*/ 109537 w 6015037"/>
              <a:gd name="connsiteY6" fmla="*/ 2288381 h 2657475"/>
              <a:gd name="connsiteX7" fmla="*/ 145256 w 6015037"/>
              <a:gd name="connsiteY7" fmla="*/ 2283618 h 2657475"/>
              <a:gd name="connsiteX8" fmla="*/ 133350 w 6015037"/>
              <a:gd name="connsiteY8" fmla="*/ 2247900 h 2657475"/>
              <a:gd name="connsiteX9" fmla="*/ 185737 w 6015037"/>
              <a:gd name="connsiteY9" fmla="*/ 2228850 h 2657475"/>
              <a:gd name="connsiteX10" fmla="*/ 190500 w 6015037"/>
              <a:gd name="connsiteY10" fmla="*/ 2047875 h 2657475"/>
              <a:gd name="connsiteX11" fmla="*/ 190500 w 6015037"/>
              <a:gd name="connsiteY11" fmla="*/ 2047875 h 2657475"/>
              <a:gd name="connsiteX12" fmla="*/ 216693 w 6015037"/>
              <a:gd name="connsiteY12" fmla="*/ 2021681 h 2657475"/>
              <a:gd name="connsiteX13" fmla="*/ 216694 w 6015037"/>
              <a:gd name="connsiteY13" fmla="*/ 1924050 h 2657475"/>
              <a:gd name="connsiteX14" fmla="*/ 257175 w 6015037"/>
              <a:gd name="connsiteY14" fmla="*/ 1928812 h 2657475"/>
              <a:gd name="connsiteX15" fmla="*/ 266700 w 6015037"/>
              <a:gd name="connsiteY15" fmla="*/ 1819275 h 2657475"/>
              <a:gd name="connsiteX16" fmla="*/ 314325 w 6015037"/>
              <a:gd name="connsiteY16" fmla="*/ 1819275 h 2657475"/>
              <a:gd name="connsiteX17" fmla="*/ 319087 w 6015037"/>
              <a:gd name="connsiteY17" fmla="*/ 1766887 h 2657475"/>
              <a:gd name="connsiteX18" fmla="*/ 338137 w 6015037"/>
              <a:gd name="connsiteY18" fmla="*/ 1743075 h 2657475"/>
              <a:gd name="connsiteX19" fmla="*/ 328612 w 6015037"/>
              <a:gd name="connsiteY19" fmla="*/ 1726406 h 2657475"/>
              <a:gd name="connsiteX20" fmla="*/ 369093 w 6015037"/>
              <a:gd name="connsiteY20" fmla="*/ 1726406 h 2657475"/>
              <a:gd name="connsiteX21" fmla="*/ 371475 w 6015037"/>
              <a:gd name="connsiteY21" fmla="*/ 1685925 h 2657475"/>
              <a:gd name="connsiteX22" fmla="*/ 404812 w 6015037"/>
              <a:gd name="connsiteY22" fmla="*/ 1681162 h 2657475"/>
              <a:gd name="connsiteX23" fmla="*/ 409575 w 6015037"/>
              <a:gd name="connsiteY23" fmla="*/ 1624012 h 2657475"/>
              <a:gd name="connsiteX24" fmla="*/ 481012 w 6015037"/>
              <a:gd name="connsiteY24" fmla="*/ 1619250 h 2657475"/>
              <a:gd name="connsiteX25" fmla="*/ 490537 w 6015037"/>
              <a:gd name="connsiteY25" fmla="*/ 1471612 h 2657475"/>
              <a:gd name="connsiteX26" fmla="*/ 514350 w 6015037"/>
              <a:gd name="connsiteY26" fmla="*/ 1447800 h 2657475"/>
              <a:gd name="connsiteX27" fmla="*/ 509587 w 6015037"/>
              <a:gd name="connsiteY27" fmla="*/ 1419225 h 2657475"/>
              <a:gd name="connsiteX28" fmla="*/ 523875 w 6015037"/>
              <a:gd name="connsiteY28" fmla="*/ 1419225 h 2657475"/>
              <a:gd name="connsiteX29" fmla="*/ 523875 w 6015037"/>
              <a:gd name="connsiteY29" fmla="*/ 1362075 h 2657475"/>
              <a:gd name="connsiteX30" fmla="*/ 559594 w 6015037"/>
              <a:gd name="connsiteY30" fmla="*/ 1359693 h 2657475"/>
              <a:gd name="connsiteX31" fmla="*/ 561975 w 6015037"/>
              <a:gd name="connsiteY31" fmla="*/ 1309687 h 2657475"/>
              <a:gd name="connsiteX32" fmla="*/ 619125 w 6015037"/>
              <a:gd name="connsiteY32" fmla="*/ 1309687 h 2657475"/>
              <a:gd name="connsiteX33" fmla="*/ 642937 w 6015037"/>
              <a:gd name="connsiteY33" fmla="*/ 1281112 h 2657475"/>
              <a:gd name="connsiteX34" fmla="*/ 647700 w 6015037"/>
              <a:gd name="connsiteY34" fmla="*/ 1266825 h 2657475"/>
              <a:gd name="connsiteX35" fmla="*/ 685800 w 6015037"/>
              <a:gd name="connsiteY35" fmla="*/ 1266825 h 2657475"/>
              <a:gd name="connsiteX36" fmla="*/ 688181 w 6015037"/>
              <a:gd name="connsiteY36" fmla="*/ 1202532 h 2657475"/>
              <a:gd name="connsiteX37" fmla="*/ 738187 w 6015037"/>
              <a:gd name="connsiteY37" fmla="*/ 1209675 h 2657475"/>
              <a:gd name="connsiteX38" fmla="*/ 752475 w 6015037"/>
              <a:gd name="connsiteY38" fmla="*/ 1166812 h 2657475"/>
              <a:gd name="connsiteX39" fmla="*/ 809625 w 6015037"/>
              <a:gd name="connsiteY39" fmla="*/ 1166812 h 2657475"/>
              <a:gd name="connsiteX40" fmla="*/ 838200 w 6015037"/>
              <a:gd name="connsiteY40" fmla="*/ 1157287 h 2657475"/>
              <a:gd name="connsiteX41" fmla="*/ 826293 w 6015037"/>
              <a:gd name="connsiteY41" fmla="*/ 1109662 h 2657475"/>
              <a:gd name="connsiteX42" fmla="*/ 866775 w 6015037"/>
              <a:gd name="connsiteY42" fmla="*/ 1109662 h 2657475"/>
              <a:gd name="connsiteX43" fmla="*/ 885825 w 6015037"/>
              <a:gd name="connsiteY43" fmla="*/ 1066800 h 2657475"/>
              <a:gd name="connsiteX44" fmla="*/ 1071562 w 6015037"/>
              <a:gd name="connsiteY44" fmla="*/ 1066800 h 2657475"/>
              <a:gd name="connsiteX45" fmla="*/ 1095375 w 6015037"/>
              <a:gd name="connsiteY45" fmla="*/ 1014412 h 2657475"/>
              <a:gd name="connsiteX46" fmla="*/ 1200150 w 6015037"/>
              <a:gd name="connsiteY46" fmla="*/ 1009650 h 2657475"/>
              <a:gd name="connsiteX47" fmla="*/ 1238250 w 6015037"/>
              <a:gd name="connsiteY47" fmla="*/ 957262 h 2657475"/>
              <a:gd name="connsiteX48" fmla="*/ 1243012 w 6015037"/>
              <a:gd name="connsiteY48" fmla="*/ 895350 h 2657475"/>
              <a:gd name="connsiteX49" fmla="*/ 1533525 w 6015037"/>
              <a:gd name="connsiteY49" fmla="*/ 890587 h 2657475"/>
              <a:gd name="connsiteX50" fmla="*/ 1533525 w 6015037"/>
              <a:gd name="connsiteY50" fmla="*/ 890587 h 2657475"/>
              <a:gd name="connsiteX51" fmla="*/ 1547812 w 6015037"/>
              <a:gd name="connsiteY51" fmla="*/ 833437 h 2657475"/>
              <a:gd name="connsiteX52" fmla="*/ 1547812 w 6015037"/>
              <a:gd name="connsiteY52" fmla="*/ 762000 h 2657475"/>
              <a:gd name="connsiteX53" fmla="*/ 1581150 w 6015037"/>
              <a:gd name="connsiteY53" fmla="*/ 738187 h 2657475"/>
              <a:gd name="connsiteX54" fmla="*/ 1585912 w 6015037"/>
              <a:gd name="connsiteY54" fmla="*/ 700087 h 2657475"/>
              <a:gd name="connsiteX55" fmla="*/ 1647825 w 6015037"/>
              <a:gd name="connsiteY55" fmla="*/ 685800 h 2657475"/>
              <a:gd name="connsiteX56" fmla="*/ 1652587 w 6015037"/>
              <a:gd name="connsiteY56" fmla="*/ 647700 h 2657475"/>
              <a:gd name="connsiteX57" fmla="*/ 1681162 w 6015037"/>
              <a:gd name="connsiteY57" fmla="*/ 642937 h 2657475"/>
              <a:gd name="connsiteX58" fmla="*/ 1685925 w 6015037"/>
              <a:gd name="connsiteY58" fmla="*/ 595312 h 2657475"/>
              <a:gd name="connsiteX59" fmla="*/ 1933575 w 6015037"/>
              <a:gd name="connsiteY59" fmla="*/ 590550 h 2657475"/>
              <a:gd name="connsiteX60" fmla="*/ 1943100 w 6015037"/>
              <a:gd name="connsiteY60" fmla="*/ 538162 h 2657475"/>
              <a:gd name="connsiteX61" fmla="*/ 2057400 w 6015037"/>
              <a:gd name="connsiteY61" fmla="*/ 533400 h 2657475"/>
              <a:gd name="connsiteX62" fmla="*/ 2066925 w 6015037"/>
              <a:gd name="connsiteY62" fmla="*/ 428625 h 2657475"/>
              <a:gd name="connsiteX63" fmla="*/ 2428875 w 6015037"/>
              <a:gd name="connsiteY63" fmla="*/ 428625 h 2657475"/>
              <a:gd name="connsiteX64" fmla="*/ 2416969 w 6015037"/>
              <a:gd name="connsiteY64" fmla="*/ 328612 h 2657475"/>
              <a:gd name="connsiteX65" fmla="*/ 2728912 w 6015037"/>
              <a:gd name="connsiteY65" fmla="*/ 323850 h 2657475"/>
              <a:gd name="connsiteX66" fmla="*/ 2738437 w 6015037"/>
              <a:gd name="connsiteY66" fmla="*/ 280987 h 2657475"/>
              <a:gd name="connsiteX67" fmla="*/ 2776537 w 6015037"/>
              <a:gd name="connsiteY67" fmla="*/ 276225 h 2657475"/>
              <a:gd name="connsiteX68" fmla="*/ 2767012 w 6015037"/>
              <a:gd name="connsiteY68" fmla="*/ 233362 h 2657475"/>
              <a:gd name="connsiteX69" fmla="*/ 3333750 w 6015037"/>
              <a:gd name="connsiteY69" fmla="*/ 233362 h 2657475"/>
              <a:gd name="connsiteX70" fmla="*/ 3338512 w 6015037"/>
              <a:gd name="connsiteY70" fmla="*/ 180975 h 2657475"/>
              <a:gd name="connsiteX71" fmla="*/ 3705225 w 6015037"/>
              <a:gd name="connsiteY71" fmla="*/ 166687 h 2657475"/>
              <a:gd name="connsiteX72" fmla="*/ 3709987 w 6015037"/>
              <a:gd name="connsiteY72" fmla="*/ 119062 h 2657475"/>
              <a:gd name="connsiteX73" fmla="*/ 4557712 w 6015037"/>
              <a:gd name="connsiteY73" fmla="*/ 100012 h 2657475"/>
              <a:gd name="connsiteX74" fmla="*/ 4595812 w 6015037"/>
              <a:gd name="connsiteY74" fmla="*/ 4762 h 2657475"/>
              <a:gd name="connsiteX75" fmla="*/ 6015037 w 6015037"/>
              <a:gd name="connsiteY75" fmla="*/ 0 h 2657475"/>
              <a:gd name="connsiteX0" fmla="*/ 0 w 6015037"/>
              <a:gd name="connsiteY0" fmla="*/ 2657475 h 2657475"/>
              <a:gd name="connsiteX1" fmla="*/ 76200 w 6015037"/>
              <a:gd name="connsiteY1" fmla="*/ 2647950 h 2657475"/>
              <a:gd name="connsiteX2" fmla="*/ 66675 w 6015037"/>
              <a:gd name="connsiteY2" fmla="*/ 2524125 h 2657475"/>
              <a:gd name="connsiteX3" fmla="*/ 85725 w 6015037"/>
              <a:gd name="connsiteY3" fmla="*/ 2524125 h 2657475"/>
              <a:gd name="connsiteX4" fmla="*/ 80962 w 6015037"/>
              <a:gd name="connsiteY4" fmla="*/ 2390775 h 2657475"/>
              <a:gd name="connsiteX5" fmla="*/ 109537 w 6015037"/>
              <a:gd name="connsiteY5" fmla="*/ 2395537 h 2657475"/>
              <a:gd name="connsiteX6" fmla="*/ 109537 w 6015037"/>
              <a:gd name="connsiteY6" fmla="*/ 2288381 h 2657475"/>
              <a:gd name="connsiteX7" fmla="*/ 145256 w 6015037"/>
              <a:gd name="connsiteY7" fmla="*/ 2283618 h 2657475"/>
              <a:gd name="connsiteX8" fmla="*/ 133350 w 6015037"/>
              <a:gd name="connsiteY8" fmla="*/ 2247900 h 2657475"/>
              <a:gd name="connsiteX9" fmla="*/ 185737 w 6015037"/>
              <a:gd name="connsiteY9" fmla="*/ 2228850 h 2657475"/>
              <a:gd name="connsiteX10" fmla="*/ 190500 w 6015037"/>
              <a:gd name="connsiteY10" fmla="*/ 2047875 h 2657475"/>
              <a:gd name="connsiteX11" fmla="*/ 190500 w 6015037"/>
              <a:gd name="connsiteY11" fmla="*/ 2047875 h 2657475"/>
              <a:gd name="connsiteX12" fmla="*/ 216693 w 6015037"/>
              <a:gd name="connsiteY12" fmla="*/ 2021681 h 2657475"/>
              <a:gd name="connsiteX13" fmla="*/ 216694 w 6015037"/>
              <a:gd name="connsiteY13" fmla="*/ 1924050 h 2657475"/>
              <a:gd name="connsiteX14" fmla="*/ 257175 w 6015037"/>
              <a:gd name="connsiteY14" fmla="*/ 1928812 h 2657475"/>
              <a:gd name="connsiteX15" fmla="*/ 266700 w 6015037"/>
              <a:gd name="connsiteY15" fmla="*/ 1819275 h 2657475"/>
              <a:gd name="connsiteX16" fmla="*/ 314325 w 6015037"/>
              <a:gd name="connsiteY16" fmla="*/ 1819275 h 2657475"/>
              <a:gd name="connsiteX17" fmla="*/ 319087 w 6015037"/>
              <a:gd name="connsiteY17" fmla="*/ 1766887 h 2657475"/>
              <a:gd name="connsiteX18" fmla="*/ 338137 w 6015037"/>
              <a:gd name="connsiteY18" fmla="*/ 1743075 h 2657475"/>
              <a:gd name="connsiteX19" fmla="*/ 328612 w 6015037"/>
              <a:gd name="connsiteY19" fmla="*/ 1726406 h 2657475"/>
              <a:gd name="connsiteX20" fmla="*/ 369093 w 6015037"/>
              <a:gd name="connsiteY20" fmla="*/ 1726406 h 2657475"/>
              <a:gd name="connsiteX21" fmla="*/ 371475 w 6015037"/>
              <a:gd name="connsiteY21" fmla="*/ 1685925 h 2657475"/>
              <a:gd name="connsiteX22" fmla="*/ 404812 w 6015037"/>
              <a:gd name="connsiteY22" fmla="*/ 1681162 h 2657475"/>
              <a:gd name="connsiteX23" fmla="*/ 409575 w 6015037"/>
              <a:gd name="connsiteY23" fmla="*/ 1624012 h 2657475"/>
              <a:gd name="connsiteX24" fmla="*/ 481012 w 6015037"/>
              <a:gd name="connsiteY24" fmla="*/ 1619250 h 2657475"/>
              <a:gd name="connsiteX25" fmla="*/ 490537 w 6015037"/>
              <a:gd name="connsiteY25" fmla="*/ 1471612 h 2657475"/>
              <a:gd name="connsiteX26" fmla="*/ 514350 w 6015037"/>
              <a:gd name="connsiteY26" fmla="*/ 1447800 h 2657475"/>
              <a:gd name="connsiteX27" fmla="*/ 509587 w 6015037"/>
              <a:gd name="connsiteY27" fmla="*/ 1419225 h 2657475"/>
              <a:gd name="connsiteX28" fmla="*/ 523875 w 6015037"/>
              <a:gd name="connsiteY28" fmla="*/ 1419225 h 2657475"/>
              <a:gd name="connsiteX29" fmla="*/ 523875 w 6015037"/>
              <a:gd name="connsiteY29" fmla="*/ 1362075 h 2657475"/>
              <a:gd name="connsiteX30" fmla="*/ 559594 w 6015037"/>
              <a:gd name="connsiteY30" fmla="*/ 1359693 h 2657475"/>
              <a:gd name="connsiteX31" fmla="*/ 561975 w 6015037"/>
              <a:gd name="connsiteY31" fmla="*/ 1309687 h 2657475"/>
              <a:gd name="connsiteX32" fmla="*/ 619125 w 6015037"/>
              <a:gd name="connsiteY32" fmla="*/ 1309687 h 2657475"/>
              <a:gd name="connsiteX33" fmla="*/ 642937 w 6015037"/>
              <a:gd name="connsiteY33" fmla="*/ 1281112 h 2657475"/>
              <a:gd name="connsiteX34" fmla="*/ 647700 w 6015037"/>
              <a:gd name="connsiteY34" fmla="*/ 1266825 h 2657475"/>
              <a:gd name="connsiteX35" fmla="*/ 685800 w 6015037"/>
              <a:gd name="connsiteY35" fmla="*/ 1266825 h 2657475"/>
              <a:gd name="connsiteX36" fmla="*/ 688181 w 6015037"/>
              <a:gd name="connsiteY36" fmla="*/ 1202532 h 2657475"/>
              <a:gd name="connsiteX37" fmla="*/ 738187 w 6015037"/>
              <a:gd name="connsiteY37" fmla="*/ 1209675 h 2657475"/>
              <a:gd name="connsiteX38" fmla="*/ 752475 w 6015037"/>
              <a:gd name="connsiteY38" fmla="*/ 1166812 h 2657475"/>
              <a:gd name="connsiteX39" fmla="*/ 809625 w 6015037"/>
              <a:gd name="connsiteY39" fmla="*/ 1166812 h 2657475"/>
              <a:gd name="connsiteX40" fmla="*/ 838200 w 6015037"/>
              <a:gd name="connsiteY40" fmla="*/ 1157287 h 2657475"/>
              <a:gd name="connsiteX41" fmla="*/ 826293 w 6015037"/>
              <a:gd name="connsiteY41" fmla="*/ 1109662 h 2657475"/>
              <a:gd name="connsiteX42" fmla="*/ 866775 w 6015037"/>
              <a:gd name="connsiteY42" fmla="*/ 1109662 h 2657475"/>
              <a:gd name="connsiteX43" fmla="*/ 885825 w 6015037"/>
              <a:gd name="connsiteY43" fmla="*/ 1066800 h 2657475"/>
              <a:gd name="connsiteX44" fmla="*/ 1071562 w 6015037"/>
              <a:gd name="connsiteY44" fmla="*/ 1066800 h 2657475"/>
              <a:gd name="connsiteX45" fmla="*/ 1095375 w 6015037"/>
              <a:gd name="connsiteY45" fmla="*/ 1014412 h 2657475"/>
              <a:gd name="connsiteX46" fmla="*/ 1200150 w 6015037"/>
              <a:gd name="connsiteY46" fmla="*/ 1009650 h 2657475"/>
              <a:gd name="connsiteX47" fmla="*/ 1238250 w 6015037"/>
              <a:gd name="connsiteY47" fmla="*/ 957262 h 2657475"/>
              <a:gd name="connsiteX48" fmla="*/ 1243012 w 6015037"/>
              <a:gd name="connsiteY48" fmla="*/ 895350 h 2657475"/>
              <a:gd name="connsiteX49" fmla="*/ 1533525 w 6015037"/>
              <a:gd name="connsiteY49" fmla="*/ 890587 h 2657475"/>
              <a:gd name="connsiteX50" fmla="*/ 1533525 w 6015037"/>
              <a:gd name="connsiteY50" fmla="*/ 890587 h 2657475"/>
              <a:gd name="connsiteX51" fmla="*/ 1569243 w 6015037"/>
              <a:gd name="connsiteY51" fmla="*/ 842962 h 2657475"/>
              <a:gd name="connsiteX52" fmla="*/ 1547812 w 6015037"/>
              <a:gd name="connsiteY52" fmla="*/ 762000 h 2657475"/>
              <a:gd name="connsiteX53" fmla="*/ 1581150 w 6015037"/>
              <a:gd name="connsiteY53" fmla="*/ 738187 h 2657475"/>
              <a:gd name="connsiteX54" fmla="*/ 1585912 w 6015037"/>
              <a:gd name="connsiteY54" fmla="*/ 700087 h 2657475"/>
              <a:gd name="connsiteX55" fmla="*/ 1647825 w 6015037"/>
              <a:gd name="connsiteY55" fmla="*/ 685800 h 2657475"/>
              <a:gd name="connsiteX56" fmla="*/ 1652587 w 6015037"/>
              <a:gd name="connsiteY56" fmla="*/ 647700 h 2657475"/>
              <a:gd name="connsiteX57" fmla="*/ 1681162 w 6015037"/>
              <a:gd name="connsiteY57" fmla="*/ 642937 h 2657475"/>
              <a:gd name="connsiteX58" fmla="*/ 1685925 w 6015037"/>
              <a:gd name="connsiteY58" fmla="*/ 595312 h 2657475"/>
              <a:gd name="connsiteX59" fmla="*/ 1933575 w 6015037"/>
              <a:gd name="connsiteY59" fmla="*/ 590550 h 2657475"/>
              <a:gd name="connsiteX60" fmla="*/ 1943100 w 6015037"/>
              <a:gd name="connsiteY60" fmla="*/ 538162 h 2657475"/>
              <a:gd name="connsiteX61" fmla="*/ 2057400 w 6015037"/>
              <a:gd name="connsiteY61" fmla="*/ 533400 h 2657475"/>
              <a:gd name="connsiteX62" fmla="*/ 2066925 w 6015037"/>
              <a:gd name="connsiteY62" fmla="*/ 428625 h 2657475"/>
              <a:gd name="connsiteX63" fmla="*/ 2428875 w 6015037"/>
              <a:gd name="connsiteY63" fmla="*/ 428625 h 2657475"/>
              <a:gd name="connsiteX64" fmla="*/ 2416969 w 6015037"/>
              <a:gd name="connsiteY64" fmla="*/ 328612 h 2657475"/>
              <a:gd name="connsiteX65" fmla="*/ 2728912 w 6015037"/>
              <a:gd name="connsiteY65" fmla="*/ 323850 h 2657475"/>
              <a:gd name="connsiteX66" fmla="*/ 2738437 w 6015037"/>
              <a:gd name="connsiteY66" fmla="*/ 280987 h 2657475"/>
              <a:gd name="connsiteX67" fmla="*/ 2776537 w 6015037"/>
              <a:gd name="connsiteY67" fmla="*/ 276225 h 2657475"/>
              <a:gd name="connsiteX68" fmla="*/ 2767012 w 6015037"/>
              <a:gd name="connsiteY68" fmla="*/ 233362 h 2657475"/>
              <a:gd name="connsiteX69" fmla="*/ 3333750 w 6015037"/>
              <a:gd name="connsiteY69" fmla="*/ 233362 h 2657475"/>
              <a:gd name="connsiteX70" fmla="*/ 3338512 w 6015037"/>
              <a:gd name="connsiteY70" fmla="*/ 180975 h 2657475"/>
              <a:gd name="connsiteX71" fmla="*/ 3705225 w 6015037"/>
              <a:gd name="connsiteY71" fmla="*/ 166687 h 2657475"/>
              <a:gd name="connsiteX72" fmla="*/ 3709987 w 6015037"/>
              <a:gd name="connsiteY72" fmla="*/ 119062 h 2657475"/>
              <a:gd name="connsiteX73" fmla="*/ 4557712 w 6015037"/>
              <a:gd name="connsiteY73" fmla="*/ 100012 h 2657475"/>
              <a:gd name="connsiteX74" fmla="*/ 4595812 w 6015037"/>
              <a:gd name="connsiteY74" fmla="*/ 4762 h 2657475"/>
              <a:gd name="connsiteX75" fmla="*/ 6015037 w 6015037"/>
              <a:gd name="connsiteY75" fmla="*/ 0 h 2657475"/>
              <a:gd name="connsiteX0" fmla="*/ 0 w 6015037"/>
              <a:gd name="connsiteY0" fmla="*/ 2657475 h 2657475"/>
              <a:gd name="connsiteX1" fmla="*/ 76200 w 6015037"/>
              <a:gd name="connsiteY1" fmla="*/ 2647950 h 2657475"/>
              <a:gd name="connsiteX2" fmla="*/ 66675 w 6015037"/>
              <a:gd name="connsiteY2" fmla="*/ 2524125 h 2657475"/>
              <a:gd name="connsiteX3" fmla="*/ 85725 w 6015037"/>
              <a:gd name="connsiteY3" fmla="*/ 2524125 h 2657475"/>
              <a:gd name="connsiteX4" fmla="*/ 80962 w 6015037"/>
              <a:gd name="connsiteY4" fmla="*/ 2390775 h 2657475"/>
              <a:gd name="connsiteX5" fmla="*/ 109537 w 6015037"/>
              <a:gd name="connsiteY5" fmla="*/ 2395537 h 2657475"/>
              <a:gd name="connsiteX6" fmla="*/ 109537 w 6015037"/>
              <a:gd name="connsiteY6" fmla="*/ 2288381 h 2657475"/>
              <a:gd name="connsiteX7" fmla="*/ 145256 w 6015037"/>
              <a:gd name="connsiteY7" fmla="*/ 2283618 h 2657475"/>
              <a:gd name="connsiteX8" fmla="*/ 133350 w 6015037"/>
              <a:gd name="connsiteY8" fmla="*/ 2247900 h 2657475"/>
              <a:gd name="connsiteX9" fmla="*/ 185737 w 6015037"/>
              <a:gd name="connsiteY9" fmla="*/ 2228850 h 2657475"/>
              <a:gd name="connsiteX10" fmla="*/ 190500 w 6015037"/>
              <a:gd name="connsiteY10" fmla="*/ 2047875 h 2657475"/>
              <a:gd name="connsiteX11" fmla="*/ 190500 w 6015037"/>
              <a:gd name="connsiteY11" fmla="*/ 2047875 h 2657475"/>
              <a:gd name="connsiteX12" fmla="*/ 216693 w 6015037"/>
              <a:gd name="connsiteY12" fmla="*/ 2021681 h 2657475"/>
              <a:gd name="connsiteX13" fmla="*/ 216694 w 6015037"/>
              <a:gd name="connsiteY13" fmla="*/ 1924050 h 2657475"/>
              <a:gd name="connsiteX14" fmla="*/ 257175 w 6015037"/>
              <a:gd name="connsiteY14" fmla="*/ 1928812 h 2657475"/>
              <a:gd name="connsiteX15" fmla="*/ 266700 w 6015037"/>
              <a:gd name="connsiteY15" fmla="*/ 1819275 h 2657475"/>
              <a:gd name="connsiteX16" fmla="*/ 314325 w 6015037"/>
              <a:gd name="connsiteY16" fmla="*/ 1819275 h 2657475"/>
              <a:gd name="connsiteX17" fmla="*/ 319087 w 6015037"/>
              <a:gd name="connsiteY17" fmla="*/ 1766887 h 2657475"/>
              <a:gd name="connsiteX18" fmla="*/ 338137 w 6015037"/>
              <a:gd name="connsiteY18" fmla="*/ 1743075 h 2657475"/>
              <a:gd name="connsiteX19" fmla="*/ 328612 w 6015037"/>
              <a:gd name="connsiteY19" fmla="*/ 1726406 h 2657475"/>
              <a:gd name="connsiteX20" fmla="*/ 369093 w 6015037"/>
              <a:gd name="connsiteY20" fmla="*/ 1726406 h 2657475"/>
              <a:gd name="connsiteX21" fmla="*/ 371475 w 6015037"/>
              <a:gd name="connsiteY21" fmla="*/ 1685925 h 2657475"/>
              <a:gd name="connsiteX22" fmla="*/ 404812 w 6015037"/>
              <a:gd name="connsiteY22" fmla="*/ 1681162 h 2657475"/>
              <a:gd name="connsiteX23" fmla="*/ 409575 w 6015037"/>
              <a:gd name="connsiteY23" fmla="*/ 1624012 h 2657475"/>
              <a:gd name="connsiteX24" fmla="*/ 481012 w 6015037"/>
              <a:gd name="connsiteY24" fmla="*/ 1619250 h 2657475"/>
              <a:gd name="connsiteX25" fmla="*/ 490537 w 6015037"/>
              <a:gd name="connsiteY25" fmla="*/ 1471612 h 2657475"/>
              <a:gd name="connsiteX26" fmla="*/ 514350 w 6015037"/>
              <a:gd name="connsiteY26" fmla="*/ 1447800 h 2657475"/>
              <a:gd name="connsiteX27" fmla="*/ 509587 w 6015037"/>
              <a:gd name="connsiteY27" fmla="*/ 1419225 h 2657475"/>
              <a:gd name="connsiteX28" fmla="*/ 523875 w 6015037"/>
              <a:gd name="connsiteY28" fmla="*/ 1419225 h 2657475"/>
              <a:gd name="connsiteX29" fmla="*/ 523875 w 6015037"/>
              <a:gd name="connsiteY29" fmla="*/ 1362075 h 2657475"/>
              <a:gd name="connsiteX30" fmla="*/ 559594 w 6015037"/>
              <a:gd name="connsiteY30" fmla="*/ 1359693 h 2657475"/>
              <a:gd name="connsiteX31" fmla="*/ 561975 w 6015037"/>
              <a:gd name="connsiteY31" fmla="*/ 1309687 h 2657475"/>
              <a:gd name="connsiteX32" fmla="*/ 619125 w 6015037"/>
              <a:gd name="connsiteY32" fmla="*/ 1309687 h 2657475"/>
              <a:gd name="connsiteX33" fmla="*/ 642937 w 6015037"/>
              <a:gd name="connsiteY33" fmla="*/ 1281112 h 2657475"/>
              <a:gd name="connsiteX34" fmla="*/ 647700 w 6015037"/>
              <a:gd name="connsiteY34" fmla="*/ 1266825 h 2657475"/>
              <a:gd name="connsiteX35" fmla="*/ 685800 w 6015037"/>
              <a:gd name="connsiteY35" fmla="*/ 1266825 h 2657475"/>
              <a:gd name="connsiteX36" fmla="*/ 688181 w 6015037"/>
              <a:gd name="connsiteY36" fmla="*/ 1202532 h 2657475"/>
              <a:gd name="connsiteX37" fmla="*/ 738187 w 6015037"/>
              <a:gd name="connsiteY37" fmla="*/ 1209675 h 2657475"/>
              <a:gd name="connsiteX38" fmla="*/ 752475 w 6015037"/>
              <a:gd name="connsiteY38" fmla="*/ 1166812 h 2657475"/>
              <a:gd name="connsiteX39" fmla="*/ 809625 w 6015037"/>
              <a:gd name="connsiteY39" fmla="*/ 1166812 h 2657475"/>
              <a:gd name="connsiteX40" fmla="*/ 838200 w 6015037"/>
              <a:gd name="connsiteY40" fmla="*/ 1157287 h 2657475"/>
              <a:gd name="connsiteX41" fmla="*/ 826293 w 6015037"/>
              <a:gd name="connsiteY41" fmla="*/ 1109662 h 2657475"/>
              <a:gd name="connsiteX42" fmla="*/ 866775 w 6015037"/>
              <a:gd name="connsiteY42" fmla="*/ 1109662 h 2657475"/>
              <a:gd name="connsiteX43" fmla="*/ 885825 w 6015037"/>
              <a:gd name="connsiteY43" fmla="*/ 1066800 h 2657475"/>
              <a:gd name="connsiteX44" fmla="*/ 1071562 w 6015037"/>
              <a:gd name="connsiteY44" fmla="*/ 1066800 h 2657475"/>
              <a:gd name="connsiteX45" fmla="*/ 1095375 w 6015037"/>
              <a:gd name="connsiteY45" fmla="*/ 1014412 h 2657475"/>
              <a:gd name="connsiteX46" fmla="*/ 1200150 w 6015037"/>
              <a:gd name="connsiteY46" fmla="*/ 1009650 h 2657475"/>
              <a:gd name="connsiteX47" fmla="*/ 1238250 w 6015037"/>
              <a:gd name="connsiteY47" fmla="*/ 957262 h 2657475"/>
              <a:gd name="connsiteX48" fmla="*/ 1243012 w 6015037"/>
              <a:gd name="connsiteY48" fmla="*/ 895350 h 2657475"/>
              <a:gd name="connsiteX49" fmla="*/ 1533525 w 6015037"/>
              <a:gd name="connsiteY49" fmla="*/ 890587 h 2657475"/>
              <a:gd name="connsiteX50" fmla="*/ 1533525 w 6015037"/>
              <a:gd name="connsiteY50" fmla="*/ 890587 h 2657475"/>
              <a:gd name="connsiteX51" fmla="*/ 1526381 w 6015037"/>
              <a:gd name="connsiteY51" fmla="*/ 852487 h 2657475"/>
              <a:gd name="connsiteX52" fmla="*/ 1569243 w 6015037"/>
              <a:gd name="connsiteY52" fmla="*/ 842962 h 2657475"/>
              <a:gd name="connsiteX53" fmla="*/ 1547812 w 6015037"/>
              <a:gd name="connsiteY53" fmla="*/ 762000 h 2657475"/>
              <a:gd name="connsiteX54" fmla="*/ 1581150 w 6015037"/>
              <a:gd name="connsiteY54" fmla="*/ 738187 h 2657475"/>
              <a:gd name="connsiteX55" fmla="*/ 1585912 w 6015037"/>
              <a:gd name="connsiteY55" fmla="*/ 700087 h 2657475"/>
              <a:gd name="connsiteX56" fmla="*/ 1647825 w 6015037"/>
              <a:gd name="connsiteY56" fmla="*/ 685800 h 2657475"/>
              <a:gd name="connsiteX57" fmla="*/ 1652587 w 6015037"/>
              <a:gd name="connsiteY57" fmla="*/ 647700 h 2657475"/>
              <a:gd name="connsiteX58" fmla="*/ 1681162 w 6015037"/>
              <a:gd name="connsiteY58" fmla="*/ 642937 h 2657475"/>
              <a:gd name="connsiteX59" fmla="*/ 1685925 w 6015037"/>
              <a:gd name="connsiteY59" fmla="*/ 595312 h 2657475"/>
              <a:gd name="connsiteX60" fmla="*/ 1933575 w 6015037"/>
              <a:gd name="connsiteY60" fmla="*/ 590550 h 2657475"/>
              <a:gd name="connsiteX61" fmla="*/ 1943100 w 6015037"/>
              <a:gd name="connsiteY61" fmla="*/ 538162 h 2657475"/>
              <a:gd name="connsiteX62" fmla="*/ 2057400 w 6015037"/>
              <a:gd name="connsiteY62" fmla="*/ 533400 h 2657475"/>
              <a:gd name="connsiteX63" fmla="*/ 2066925 w 6015037"/>
              <a:gd name="connsiteY63" fmla="*/ 428625 h 2657475"/>
              <a:gd name="connsiteX64" fmla="*/ 2428875 w 6015037"/>
              <a:gd name="connsiteY64" fmla="*/ 428625 h 2657475"/>
              <a:gd name="connsiteX65" fmla="*/ 2416969 w 6015037"/>
              <a:gd name="connsiteY65" fmla="*/ 328612 h 2657475"/>
              <a:gd name="connsiteX66" fmla="*/ 2728912 w 6015037"/>
              <a:gd name="connsiteY66" fmla="*/ 323850 h 2657475"/>
              <a:gd name="connsiteX67" fmla="*/ 2738437 w 6015037"/>
              <a:gd name="connsiteY67" fmla="*/ 280987 h 2657475"/>
              <a:gd name="connsiteX68" fmla="*/ 2776537 w 6015037"/>
              <a:gd name="connsiteY68" fmla="*/ 276225 h 2657475"/>
              <a:gd name="connsiteX69" fmla="*/ 2767012 w 6015037"/>
              <a:gd name="connsiteY69" fmla="*/ 233362 h 2657475"/>
              <a:gd name="connsiteX70" fmla="*/ 3333750 w 6015037"/>
              <a:gd name="connsiteY70" fmla="*/ 233362 h 2657475"/>
              <a:gd name="connsiteX71" fmla="*/ 3338512 w 6015037"/>
              <a:gd name="connsiteY71" fmla="*/ 180975 h 2657475"/>
              <a:gd name="connsiteX72" fmla="*/ 3705225 w 6015037"/>
              <a:gd name="connsiteY72" fmla="*/ 166687 h 2657475"/>
              <a:gd name="connsiteX73" fmla="*/ 3709987 w 6015037"/>
              <a:gd name="connsiteY73" fmla="*/ 119062 h 2657475"/>
              <a:gd name="connsiteX74" fmla="*/ 4557712 w 6015037"/>
              <a:gd name="connsiteY74" fmla="*/ 100012 h 2657475"/>
              <a:gd name="connsiteX75" fmla="*/ 4595812 w 6015037"/>
              <a:gd name="connsiteY75" fmla="*/ 4762 h 2657475"/>
              <a:gd name="connsiteX76" fmla="*/ 6015037 w 6015037"/>
              <a:gd name="connsiteY76" fmla="*/ 0 h 2657475"/>
              <a:gd name="connsiteX0" fmla="*/ 0 w 6015037"/>
              <a:gd name="connsiteY0" fmla="*/ 2657475 h 2657475"/>
              <a:gd name="connsiteX1" fmla="*/ 76200 w 6015037"/>
              <a:gd name="connsiteY1" fmla="*/ 2647950 h 2657475"/>
              <a:gd name="connsiteX2" fmla="*/ 66675 w 6015037"/>
              <a:gd name="connsiteY2" fmla="*/ 2524125 h 2657475"/>
              <a:gd name="connsiteX3" fmla="*/ 85725 w 6015037"/>
              <a:gd name="connsiteY3" fmla="*/ 2524125 h 2657475"/>
              <a:gd name="connsiteX4" fmla="*/ 80962 w 6015037"/>
              <a:gd name="connsiteY4" fmla="*/ 2390775 h 2657475"/>
              <a:gd name="connsiteX5" fmla="*/ 109537 w 6015037"/>
              <a:gd name="connsiteY5" fmla="*/ 2395537 h 2657475"/>
              <a:gd name="connsiteX6" fmla="*/ 109537 w 6015037"/>
              <a:gd name="connsiteY6" fmla="*/ 2288381 h 2657475"/>
              <a:gd name="connsiteX7" fmla="*/ 145256 w 6015037"/>
              <a:gd name="connsiteY7" fmla="*/ 2283618 h 2657475"/>
              <a:gd name="connsiteX8" fmla="*/ 133350 w 6015037"/>
              <a:gd name="connsiteY8" fmla="*/ 2247900 h 2657475"/>
              <a:gd name="connsiteX9" fmla="*/ 185737 w 6015037"/>
              <a:gd name="connsiteY9" fmla="*/ 2228850 h 2657475"/>
              <a:gd name="connsiteX10" fmla="*/ 190500 w 6015037"/>
              <a:gd name="connsiteY10" fmla="*/ 2047875 h 2657475"/>
              <a:gd name="connsiteX11" fmla="*/ 190500 w 6015037"/>
              <a:gd name="connsiteY11" fmla="*/ 2047875 h 2657475"/>
              <a:gd name="connsiteX12" fmla="*/ 216693 w 6015037"/>
              <a:gd name="connsiteY12" fmla="*/ 2021681 h 2657475"/>
              <a:gd name="connsiteX13" fmla="*/ 216694 w 6015037"/>
              <a:gd name="connsiteY13" fmla="*/ 1924050 h 2657475"/>
              <a:gd name="connsiteX14" fmla="*/ 257175 w 6015037"/>
              <a:gd name="connsiteY14" fmla="*/ 1928812 h 2657475"/>
              <a:gd name="connsiteX15" fmla="*/ 266700 w 6015037"/>
              <a:gd name="connsiteY15" fmla="*/ 1819275 h 2657475"/>
              <a:gd name="connsiteX16" fmla="*/ 314325 w 6015037"/>
              <a:gd name="connsiteY16" fmla="*/ 1819275 h 2657475"/>
              <a:gd name="connsiteX17" fmla="*/ 319087 w 6015037"/>
              <a:gd name="connsiteY17" fmla="*/ 1766887 h 2657475"/>
              <a:gd name="connsiteX18" fmla="*/ 338137 w 6015037"/>
              <a:gd name="connsiteY18" fmla="*/ 1743075 h 2657475"/>
              <a:gd name="connsiteX19" fmla="*/ 328612 w 6015037"/>
              <a:gd name="connsiteY19" fmla="*/ 1726406 h 2657475"/>
              <a:gd name="connsiteX20" fmla="*/ 369093 w 6015037"/>
              <a:gd name="connsiteY20" fmla="*/ 1726406 h 2657475"/>
              <a:gd name="connsiteX21" fmla="*/ 371475 w 6015037"/>
              <a:gd name="connsiteY21" fmla="*/ 1685925 h 2657475"/>
              <a:gd name="connsiteX22" fmla="*/ 404812 w 6015037"/>
              <a:gd name="connsiteY22" fmla="*/ 1681162 h 2657475"/>
              <a:gd name="connsiteX23" fmla="*/ 409575 w 6015037"/>
              <a:gd name="connsiteY23" fmla="*/ 1624012 h 2657475"/>
              <a:gd name="connsiteX24" fmla="*/ 481012 w 6015037"/>
              <a:gd name="connsiteY24" fmla="*/ 1619250 h 2657475"/>
              <a:gd name="connsiteX25" fmla="*/ 490537 w 6015037"/>
              <a:gd name="connsiteY25" fmla="*/ 1471612 h 2657475"/>
              <a:gd name="connsiteX26" fmla="*/ 514350 w 6015037"/>
              <a:gd name="connsiteY26" fmla="*/ 1447800 h 2657475"/>
              <a:gd name="connsiteX27" fmla="*/ 509587 w 6015037"/>
              <a:gd name="connsiteY27" fmla="*/ 1419225 h 2657475"/>
              <a:gd name="connsiteX28" fmla="*/ 523875 w 6015037"/>
              <a:gd name="connsiteY28" fmla="*/ 1419225 h 2657475"/>
              <a:gd name="connsiteX29" fmla="*/ 523875 w 6015037"/>
              <a:gd name="connsiteY29" fmla="*/ 1362075 h 2657475"/>
              <a:gd name="connsiteX30" fmla="*/ 559594 w 6015037"/>
              <a:gd name="connsiteY30" fmla="*/ 1359693 h 2657475"/>
              <a:gd name="connsiteX31" fmla="*/ 561975 w 6015037"/>
              <a:gd name="connsiteY31" fmla="*/ 1309687 h 2657475"/>
              <a:gd name="connsiteX32" fmla="*/ 619125 w 6015037"/>
              <a:gd name="connsiteY32" fmla="*/ 1309687 h 2657475"/>
              <a:gd name="connsiteX33" fmla="*/ 642937 w 6015037"/>
              <a:gd name="connsiteY33" fmla="*/ 1281112 h 2657475"/>
              <a:gd name="connsiteX34" fmla="*/ 647700 w 6015037"/>
              <a:gd name="connsiteY34" fmla="*/ 1266825 h 2657475"/>
              <a:gd name="connsiteX35" fmla="*/ 685800 w 6015037"/>
              <a:gd name="connsiteY35" fmla="*/ 1266825 h 2657475"/>
              <a:gd name="connsiteX36" fmla="*/ 688181 w 6015037"/>
              <a:gd name="connsiteY36" fmla="*/ 1202532 h 2657475"/>
              <a:gd name="connsiteX37" fmla="*/ 738187 w 6015037"/>
              <a:gd name="connsiteY37" fmla="*/ 1209675 h 2657475"/>
              <a:gd name="connsiteX38" fmla="*/ 752475 w 6015037"/>
              <a:gd name="connsiteY38" fmla="*/ 1166812 h 2657475"/>
              <a:gd name="connsiteX39" fmla="*/ 809625 w 6015037"/>
              <a:gd name="connsiteY39" fmla="*/ 1166812 h 2657475"/>
              <a:gd name="connsiteX40" fmla="*/ 838200 w 6015037"/>
              <a:gd name="connsiteY40" fmla="*/ 1157287 h 2657475"/>
              <a:gd name="connsiteX41" fmla="*/ 826293 w 6015037"/>
              <a:gd name="connsiteY41" fmla="*/ 1109662 h 2657475"/>
              <a:gd name="connsiteX42" fmla="*/ 866775 w 6015037"/>
              <a:gd name="connsiteY42" fmla="*/ 1109662 h 2657475"/>
              <a:gd name="connsiteX43" fmla="*/ 885825 w 6015037"/>
              <a:gd name="connsiteY43" fmla="*/ 1066800 h 2657475"/>
              <a:gd name="connsiteX44" fmla="*/ 1071562 w 6015037"/>
              <a:gd name="connsiteY44" fmla="*/ 1066800 h 2657475"/>
              <a:gd name="connsiteX45" fmla="*/ 1095375 w 6015037"/>
              <a:gd name="connsiteY45" fmla="*/ 1014412 h 2657475"/>
              <a:gd name="connsiteX46" fmla="*/ 1200150 w 6015037"/>
              <a:gd name="connsiteY46" fmla="*/ 1009650 h 2657475"/>
              <a:gd name="connsiteX47" fmla="*/ 1238250 w 6015037"/>
              <a:gd name="connsiteY47" fmla="*/ 957262 h 2657475"/>
              <a:gd name="connsiteX48" fmla="*/ 1243012 w 6015037"/>
              <a:gd name="connsiteY48" fmla="*/ 895350 h 2657475"/>
              <a:gd name="connsiteX49" fmla="*/ 1533525 w 6015037"/>
              <a:gd name="connsiteY49" fmla="*/ 890587 h 2657475"/>
              <a:gd name="connsiteX50" fmla="*/ 1533525 w 6015037"/>
              <a:gd name="connsiteY50" fmla="*/ 890587 h 2657475"/>
              <a:gd name="connsiteX51" fmla="*/ 1526381 w 6015037"/>
              <a:gd name="connsiteY51" fmla="*/ 852487 h 2657475"/>
              <a:gd name="connsiteX52" fmla="*/ 1569243 w 6015037"/>
              <a:gd name="connsiteY52" fmla="*/ 842962 h 2657475"/>
              <a:gd name="connsiteX53" fmla="*/ 1547812 w 6015037"/>
              <a:gd name="connsiteY53" fmla="*/ 762000 h 2657475"/>
              <a:gd name="connsiteX54" fmla="*/ 1581150 w 6015037"/>
              <a:gd name="connsiteY54" fmla="*/ 738187 h 2657475"/>
              <a:gd name="connsiteX55" fmla="*/ 1585912 w 6015037"/>
              <a:gd name="connsiteY55" fmla="*/ 688181 h 2657475"/>
              <a:gd name="connsiteX56" fmla="*/ 1647825 w 6015037"/>
              <a:gd name="connsiteY56" fmla="*/ 685800 h 2657475"/>
              <a:gd name="connsiteX57" fmla="*/ 1652587 w 6015037"/>
              <a:gd name="connsiteY57" fmla="*/ 647700 h 2657475"/>
              <a:gd name="connsiteX58" fmla="*/ 1681162 w 6015037"/>
              <a:gd name="connsiteY58" fmla="*/ 642937 h 2657475"/>
              <a:gd name="connsiteX59" fmla="*/ 1685925 w 6015037"/>
              <a:gd name="connsiteY59" fmla="*/ 595312 h 2657475"/>
              <a:gd name="connsiteX60" fmla="*/ 1933575 w 6015037"/>
              <a:gd name="connsiteY60" fmla="*/ 590550 h 2657475"/>
              <a:gd name="connsiteX61" fmla="*/ 1943100 w 6015037"/>
              <a:gd name="connsiteY61" fmla="*/ 538162 h 2657475"/>
              <a:gd name="connsiteX62" fmla="*/ 2057400 w 6015037"/>
              <a:gd name="connsiteY62" fmla="*/ 533400 h 2657475"/>
              <a:gd name="connsiteX63" fmla="*/ 2066925 w 6015037"/>
              <a:gd name="connsiteY63" fmla="*/ 428625 h 2657475"/>
              <a:gd name="connsiteX64" fmla="*/ 2428875 w 6015037"/>
              <a:gd name="connsiteY64" fmla="*/ 428625 h 2657475"/>
              <a:gd name="connsiteX65" fmla="*/ 2416969 w 6015037"/>
              <a:gd name="connsiteY65" fmla="*/ 328612 h 2657475"/>
              <a:gd name="connsiteX66" fmla="*/ 2728912 w 6015037"/>
              <a:gd name="connsiteY66" fmla="*/ 323850 h 2657475"/>
              <a:gd name="connsiteX67" fmla="*/ 2738437 w 6015037"/>
              <a:gd name="connsiteY67" fmla="*/ 280987 h 2657475"/>
              <a:gd name="connsiteX68" fmla="*/ 2776537 w 6015037"/>
              <a:gd name="connsiteY68" fmla="*/ 276225 h 2657475"/>
              <a:gd name="connsiteX69" fmla="*/ 2767012 w 6015037"/>
              <a:gd name="connsiteY69" fmla="*/ 233362 h 2657475"/>
              <a:gd name="connsiteX70" fmla="*/ 3333750 w 6015037"/>
              <a:gd name="connsiteY70" fmla="*/ 233362 h 2657475"/>
              <a:gd name="connsiteX71" fmla="*/ 3338512 w 6015037"/>
              <a:gd name="connsiteY71" fmla="*/ 180975 h 2657475"/>
              <a:gd name="connsiteX72" fmla="*/ 3705225 w 6015037"/>
              <a:gd name="connsiteY72" fmla="*/ 166687 h 2657475"/>
              <a:gd name="connsiteX73" fmla="*/ 3709987 w 6015037"/>
              <a:gd name="connsiteY73" fmla="*/ 119062 h 2657475"/>
              <a:gd name="connsiteX74" fmla="*/ 4557712 w 6015037"/>
              <a:gd name="connsiteY74" fmla="*/ 100012 h 2657475"/>
              <a:gd name="connsiteX75" fmla="*/ 4595812 w 6015037"/>
              <a:gd name="connsiteY75" fmla="*/ 4762 h 2657475"/>
              <a:gd name="connsiteX76" fmla="*/ 6015037 w 6015037"/>
              <a:gd name="connsiteY76" fmla="*/ 0 h 2657475"/>
              <a:gd name="connsiteX0" fmla="*/ 0 w 6015037"/>
              <a:gd name="connsiteY0" fmla="*/ 2657475 h 2657475"/>
              <a:gd name="connsiteX1" fmla="*/ 76200 w 6015037"/>
              <a:gd name="connsiteY1" fmla="*/ 2647950 h 2657475"/>
              <a:gd name="connsiteX2" fmla="*/ 66675 w 6015037"/>
              <a:gd name="connsiteY2" fmla="*/ 2524125 h 2657475"/>
              <a:gd name="connsiteX3" fmla="*/ 85725 w 6015037"/>
              <a:gd name="connsiteY3" fmla="*/ 2524125 h 2657475"/>
              <a:gd name="connsiteX4" fmla="*/ 80962 w 6015037"/>
              <a:gd name="connsiteY4" fmla="*/ 2390775 h 2657475"/>
              <a:gd name="connsiteX5" fmla="*/ 109537 w 6015037"/>
              <a:gd name="connsiteY5" fmla="*/ 2395537 h 2657475"/>
              <a:gd name="connsiteX6" fmla="*/ 109537 w 6015037"/>
              <a:gd name="connsiteY6" fmla="*/ 2288381 h 2657475"/>
              <a:gd name="connsiteX7" fmla="*/ 145256 w 6015037"/>
              <a:gd name="connsiteY7" fmla="*/ 2283618 h 2657475"/>
              <a:gd name="connsiteX8" fmla="*/ 133350 w 6015037"/>
              <a:gd name="connsiteY8" fmla="*/ 2247900 h 2657475"/>
              <a:gd name="connsiteX9" fmla="*/ 185737 w 6015037"/>
              <a:gd name="connsiteY9" fmla="*/ 2228850 h 2657475"/>
              <a:gd name="connsiteX10" fmla="*/ 190500 w 6015037"/>
              <a:gd name="connsiteY10" fmla="*/ 2047875 h 2657475"/>
              <a:gd name="connsiteX11" fmla="*/ 190500 w 6015037"/>
              <a:gd name="connsiteY11" fmla="*/ 2047875 h 2657475"/>
              <a:gd name="connsiteX12" fmla="*/ 216693 w 6015037"/>
              <a:gd name="connsiteY12" fmla="*/ 2021681 h 2657475"/>
              <a:gd name="connsiteX13" fmla="*/ 216694 w 6015037"/>
              <a:gd name="connsiteY13" fmla="*/ 1924050 h 2657475"/>
              <a:gd name="connsiteX14" fmla="*/ 257175 w 6015037"/>
              <a:gd name="connsiteY14" fmla="*/ 1928812 h 2657475"/>
              <a:gd name="connsiteX15" fmla="*/ 266700 w 6015037"/>
              <a:gd name="connsiteY15" fmla="*/ 1819275 h 2657475"/>
              <a:gd name="connsiteX16" fmla="*/ 314325 w 6015037"/>
              <a:gd name="connsiteY16" fmla="*/ 1819275 h 2657475"/>
              <a:gd name="connsiteX17" fmla="*/ 319087 w 6015037"/>
              <a:gd name="connsiteY17" fmla="*/ 1766887 h 2657475"/>
              <a:gd name="connsiteX18" fmla="*/ 338137 w 6015037"/>
              <a:gd name="connsiteY18" fmla="*/ 1743075 h 2657475"/>
              <a:gd name="connsiteX19" fmla="*/ 328612 w 6015037"/>
              <a:gd name="connsiteY19" fmla="*/ 1726406 h 2657475"/>
              <a:gd name="connsiteX20" fmla="*/ 369093 w 6015037"/>
              <a:gd name="connsiteY20" fmla="*/ 1726406 h 2657475"/>
              <a:gd name="connsiteX21" fmla="*/ 371475 w 6015037"/>
              <a:gd name="connsiteY21" fmla="*/ 1685925 h 2657475"/>
              <a:gd name="connsiteX22" fmla="*/ 404812 w 6015037"/>
              <a:gd name="connsiteY22" fmla="*/ 1681162 h 2657475"/>
              <a:gd name="connsiteX23" fmla="*/ 409575 w 6015037"/>
              <a:gd name="connsiteY23" fmla="*/ 1624012 h 2657475"/>
              <a:gd name="connsiteX24" fmla="*/ 481012 w 6015037"/>
              <a:gd name="connsiteY24" fmla="*/ 1619250 h 2657475"/>
              <a:gd name="connsiteX25" fmla="*/ 490537 w 6015037"/>
              <a:gd name="connsiteY25" fmla="*/ 1471612 h 2657475"/>
              <a:gd name="connsiteX26" fmla="*/ 514350 w 6015037"/>
              <a:gd name="connsiteY26" fmla="*/ 1447800 h 2657475"/>
              <a:gd name="connsiteX27" fmla="*/ 509587 w 6015037"/>
              <a:gd name="connsiteY27" fmla="*/ 1419225 h 2657475"/>
              <a:gd name="connsiteX28" fmla="*/ 523875 w 6015037"/>
              <a:gd name="connsiteY28" fmla="*/ 1419225 h 2657475"/>
              <a:gd name="connsiteX29" fmla="*/ 523875 w 6015037"/>
              <a:gd name="connsiteY29" fmla="*/ 1362075 h 2657475"/>
              <a:gd name="connsiteX30" fmla="*/ 559594 w 6015037"/>
              <a:gd name="connsiteY30" fmla="*/ 1359693 h 2657475"/>
              <a:gd name="connsiteX31" fmla="*/ 561975 w 6015037"/>
              <a:gd name="connsiteY31" fmla="*/ 1309687 h 2657475"/>
              <a:gd name="connsiteX32" fmla="*/ 619125 w 6015037"/>
              <a:gd name="connsiteY32" fmla="*/ 1309687 h 2657475"/>
              <a:gd name="connsiteX33" fmla="*/ 642937 w 6015037"/>
              <a:gd name="connsiteY33" fmla="*/ 1281112 h 2657475"/>
              <a:gd name="connsiteX34" fmla="*/ 647700 w 6015037"/>
              <a:gd name="connsiteY34" fmla="*/ 1266825 h 2657475"/>
              <a:gd name="connsiteX35" fmla="*/ 685800 w 6015037"/>
              <a:gd name="connsiteY35" fmla="*/ 1266825 h 2657475"/>
              <a:gd name="connsiteX36" fmla="*/ 688181 w 6015037"/>
              <a:gd name="connsiteY36" fmla="*/ 1202532 h 2657475"/>
              <a:gd name="connsiteX37" fmla="*/ 738187 w 6015037"/>
              <a:gd name="connsiteY37" fmla="*/ 1209675 h 2657475"/>
              <a:gd name="connsiteX38" fmla="*/ 752475 w 6015037"/>
              <a:gd name="connsiteY38" fmla="*/ 1166812 h 2657475"/>
              <a:gd name="connsiteX39" fmla="*/ 809625 w 6015037"/>
              <a:gd name="connsiteY39" fmla="*/ 1166812 h 2657475"/>
              <a:gd name="connsiteX40" fmla="*/ 838200 w 6015037"/>
              <a:gd name="connsiteY40" fmla="*/ 1157287 h 2657475"/>
              <a:gd name="connsiteX41" fmla="*/ 826293 w 6015037"/>
              <a:gd name="connsiteY41" fmla="*/ 1109662 h 2657475"/>
              <a:gd name="connsiteX42" fmla="*/ 866775 w 6015037"/>
              <a:gd name="connsiteY42" fmla="*/ 1109662 h 2657475"/>
              <a:gd name="connsiteX43" fmla="*/ 885825 w 6015037"/>
              <a:gd name="connsiteY43" fmla="*/ 1066800 h 2657475"/>
              <a:gd name="connsiteX44" fmla="*/ 1071562 w 6015037"/>
              <a:gd name="connsiteY44" fmla="*/ 1066800 h 2657475"/>
              <a:gd name="connsiteX45" fmla="*/ 1095375 w 6015037"/>
              <a:gd name="connsiteY45" fmla="*/ 1014412 h 2657475"/>
              <a:gd name="connsiteX46" fmla="*/ 1200150 w 6015037"/>
              <a:gd name="connsiteY46" fmla="*/ 1009650 h 2657475"/>
              <a:gd name="connsiteX47" fmla="*/ 1238250 w 6015037"/>
              <a:gd name="connsiteY47" fmla="*/ 957262 h 2657475"/>
              <a:gd name="connsiteX48" fmla="*/ 1243012 w 6015037"/>
              <a:gd name="connsiteY48" fmla="*/ 895350 h 2657475"/>
              <a:gd name="connsiteX49" fmla="*/ 1533525 w 6015037"/>
              <a:gd name="connsiteY49" fmla="*/ 890587 h 2657475"/>
              <a:gd name="connsiteX50" fmla="*/ 1533525 w 6015037"/>
              <a:gd name="connsiteY50" fmla="*/ 890587 h 2657475"/>
              <a:gd name="connsiteX51" fmla="*/ 1526381 w 6015037"/>
              <a:gd name="connsiteY51" fmla="*/ 852487 h 2657475"/>
              <a:gd name="connsiteX52" fmla="*/ 1569243 w 6015037"/>
              <a:gd name="connsiteY52" fmla="*/ 842962 h 2657475"/>
              <a:gd name="connsiteX53" fmla="*/ 1547812 w 6015037"/>
              <a:gd name="connsiteY53" fmla="*/ 762000 h 2657475"/>
              <a:gd name="connsiteX54" fmla="*/ 1581150 w 6015037"/>
              <a:gd name="connsiteY54" fmla="*/ 738187 h 2657475"/>
              <a:gd name="connsiteX55" fmla="*/ 1585912 w 6015037"/>
              <a:gd name="connsiteY55" fmla="*/ 688181 h 2657475"/>
              <a:gd name="connsiteX56" fmla="*/ 1659731 w 6015037"/>
              <a:gd name="connsiteY56" fmla="*/ 685800 h 2657475"/>
              <a:gd name="connsiteX57" fmla="*/ 1652587 w 6015037"/>
              <a:gd name="connsiteY57" fmla="*/ 647700 h 2657475"/>
              <a:gd name="connsiteX58" fmla="*/ 1681162 w 6015037"/>
              <a:gd name="connsiteY58" fmla="*/ 642937 h 2657475"/>
              <a:gd name="connsiteX59" fmla="*/ 1685925 w 6015037"/>
              <a:gd name="connsiteY59" fmla="*/ 595312 h 2657475"/>
              <a:gd name="connsiteX60" fmla="*/ 1933575 w 6015037"/>
              <a:gd name="connsiteY60" fmla="*/ 590550 h 2657475"/>
              <a:gd name="connsiteX61" fmla="*/ 1943100 w 6015037"/>
              <a:gd name="connsiteY61" fmla="*/ 538162 h 2657475"/>
              <a:gd name="connsiteX62" fmla="*/ 2057400 w 6015037"/>
              <a:gd name="connsiteY62" fmla="*/ 533400 h 2657475"/>
              <a:gd name="connsiteX63" fmla="*/ 2066925 w 6015037"/>
              <a:gd name="connsiteY63" fmla="*/ 428625 h 2657475"/>
              <a:gd name="connsiteX64" fmla="*/ 2428875 w 6015037"/>
              <a:gd name="connsiteY64" fmla="*/ 428625 h 2657475"/>
              <a:gd name="connsiteX65" fmla="*/ 2416969 w 6015037"/>
              <a:gd name="connsiteY65" fmla="*/ 328612 h 2657475"/>
              <a:gd name="connsiteX66" fmla="*/ 2728912 w 6015037"/>
              <a:gd name="connsiteY66" fmla="*/ 323850 h 2657475"/>
              <a:gd name="connsiteX67" fmla="*/ 2738437 w 6015037"/>
              <a:gd name="connsiteY67" fmla="*/ 280987 h 2657475"/>
              <a:gd name="connsiteX68" fmla="*/ 2776537 w 6015037"/>
              <a:gd name="connsiteY68" fmla="*/ 276225 h 2657475"/>
              <a:gd name="connsiteX69" fmla="*/ 2767012 w 6015037"/>
              <a:gd name="connsiteY69" fmla="*/ 233362 h 2657475"/>
              <a:gd name="connsiteX70" fmla="*/ 3333750 w 6015037"/>
              <a:gd name="connsiteY70" fmla="*/ 233362 h 2657475"/>
              <a:gd name="connsiteX71" fmla="*/ 3338512 w 6015037"/>
              <a:gd name="connsiteY71" fmla="*/ 180975 h 2657475"/>
              <a:gd name="connsiteX72" fmla="*/ 3705225 w 6015037"/>
              <a:gd name="connsiteY72" fmla="*/ 166687 h 2657475"/>
              <a:gd name="connsiteX73" fmla="*/ 3709987 w 6015037"/>
              <a:gd name="connsiteY73" fmla="*/ 119062 h 2657475"/>
              <a:gd name="connsiteX74" fmla="*/ 4557712 w 6015037"/>
              <a:gd name="connsiteY74" fmla="*/ 100012 h 2657475"/>
              <a:gd name="connsiteX75" fmla="*/ 4595812 w 6015037"/>
              <a:gd name="connsiteY75" fmla="*/ 4762 h 2657475"/>
              <a:gd name="connsiteX76" fmla="*/ 6015037 w 6015037"/>
              <a:gd name="connsiteY76" fmla="*/ 0 h 2657475"/>
              <a:gd name="connsiteX0" fmla="*/ 0 w 6015037"/>
              <a:gd name="connsiteY0" fmla="*/ 2657475 h 2657475"/>
              <a:gd name="connsiteX1" fmla="*/ 76200 w 6015037"/>
              <a:gd name="connsiteY1" fmla="*/ 2647950 h 2657475"/>
              <a:gd name="connsiteX2" fmla="*/ 66675 w 6015037"/>
              <a:gd name="connsiteY2" fmla="*/ 2524125 h 2657475"/>
              <a:gd name="connsiteX3" fmla="*/ 85725 w 6015037"/>
              <a:gd name="connsiteY3" fmla="*/ 2524125 h 2657475"/>
              <a:gd name="connsiteX4" fmla="*/ 80962 w 6015037"/>
              <a:gd name="connsiteY4" fmla="*/ 2390775 h 2657475"/>
              <a:gd name="connsiteX5" fmla="*/ 109537 w 6015037"/>
              <a:gd name="connsiteY5" fmla="*/ 2395537 h 2657475"/>
              <a:gd name="connsiteX6" fmla="*/ 109537 w 6015037"/>
              <a:gd name="connsiteY6" fmla="*/ 2288381 h 2657475"/>
              <a:gd name="connsiteX7" fmla="*/ 145256 w 6015037"/>
              <a:gd name="connsiteY7" fmla="*/ 2283618 h 2657475"/>
              <a:gd name="connsiteX8" fmla="*/ 133350 w 6015037"/>
              <a:gd name="connsiteY8" fmla="*/ 2247900 h 2657475"/>
              <a:gd name="connsiteX9" fmla="*/ 185737 w 6015037"/>
              <a:gd name="connsiteY9" fmla="*/ 2228850 h 2657475"/>
              <a:gd name="connsiteX10" fmla="*/ 190500 w 6015037"/>
              <a:gd name="connsiteY10" fmla="*/ 2047875 h 2657475"/>
              <a:gd name="connsiteX11" fmla="*/ 190500 w 6015037"/>
              <a:gd name="connsiteY11" fmla="*/ 2047875 h 2657475"/>
              <a:gd name="connsiteX12" fmla="*/ 216693 w 6015037"/>
              <a:gd name="connsiteY12" fmla="*/ 2021681 h 2657475"/>
              <a:gd name="connsiteX13" fmla="*/ 216694 w 6015037"/>
              <a:gd name="connsiteY13" fmla="*/ 1924050 h 2657475"/>
              <a:gd name="connsiteX14" fmla="*/ 257175 w 6015037"/>
              <a:gd name="connsiteY14" fmla="*/ 1928812 h 2657475"/>
              <a:gd name="connsiteX15" fmla="*/ 266700 w 6015037"/>
              <a:gd name="connsiteY15" fmla="*/ 1819275 h 2657475"/>
              <a:gd name="connsiteX16" fmla="*/ 314325 w 6015037"/>
              <a:gd name="connsiteY16" fmla="*/ 1819275 h 2657475"/>
              <a:gd name="connsiteX17" fmla="*/ 319087 w 6015037"/>
              <a:gd name="connsiteY17" fmla="*/ 1766887 h 2657475"/>
              <a:gd name="connsiteX18" fmla="*/ 338137 w 6015037"/>
              <a:gd name="connsiteY18" fmla="*/ 1743075 h 2657475"/>
              <a:gd name="connsiteX19" fmla="*/ 328612 w 6015037"/>
              <a:gd name="connsiteY19" fmla="*/ 1726406 h 2657475"/>
              <a:gd name="connsiteX20" fmla="*/ 369093 w 6015037"/>
              <a:gd name="connsiteY20" fmla="*/ 1726406 h 2657475"/>
              <a:gd name="connsiteX21" fmla="*/ 371475 w 6015037"/>
              <a:gd name="connsiteY21" fmla="*/ 1685925 h 2657475"/>
              <a:gd name="connsiteX22" fmla="*/ 404812 w 6015037"/>
              <a:gd name="connsiteY22" fmla="*/ 1681162 h 2657475"/>
              <a:gd name="connsiteX23" fmla="*/ 409575 w 6015037"/>
              <a:gd name="connsiteY23" fmla="*/ 1624012 h 2657475"/>
              <a:gd name="connsiteX24" fmla="*/ 481012 w 6015037"/>
              <a:gd name="connsiteY24" fmla="*/ 1619250 h 2657475"/>
              <a:gd name="connsiteX25" fmla="*/ 490537 w 6015037"/>
              <a:gd name="connsiteY25" fmla="*/ 1471612 h 2657475"/>
              <a:gd name="connsiteX26" fmla="*/ 514350 w 6015037"/>
              <a:gd name="connsiteY26" fmla="*/ 1447800 h 2657475"/>
              <a:gd name="connsiteX27" fmla="*/ 509587 w 6015037"/>
              <a:gd name="connsiteY27" fmla="*/ 1419225 h 2657475"/>
              <a:gd name="connsiteX28" fmla="*/ 523875 w 6015037"/>
              <a:gd name="connsiteY28" fmla="*/ 1419225 h 2657475"/>
              <a:gd name="connsiteX29" fmla="*/ 523875 w 6015037"/>
              <a:gd name="connsiteY29" fmla="*/ 1362075 h 2657475"/>
              <a:gd name="connsiteX30" fmla="*/ 559594 w 6015037"/>
              <a:gd name="connsiteY30" fmla="*/ 1359693 h 2657475"/>
              <a:gd name="connsiteX31" fmla="*/ 561975 w 6015037"/>
              <a:gd name="connsiteY31" fmla="*/ 1309687 h 2657475"/>
              <a:gd name="connsiteX32" fmla="*/ 619125 w 6015037"/>
              <a:gd name="connsiteY32" fmla="*/ 1309687 h 2657475"/>
              <a:gd name="connsiteX33" fmla="*/ 642937 w 6015037"/>
              <a:gd name="connsiteY33" fmla="*/ 1281112 h 2657475"/>
              <a:gd name="connsiteX34" fmla="*/ 647700 w 6015037"/>
              <a:gd name="connsiteY34" fmla="*/ 1266825 h 2657475"/>
              <a:gd name="connsiteX35" fmla="*/ 685800 w 6015037"/>
              <a:gd name="connsiteY35" fmla="*/ 1266825 h 2657475"/>
              <a:gd name="connsiteX36" fmla="*/ 688181 w 6015037"/>
              <a:gd name="connsiteY36" fmla="*/ 1202532 h 2657475"/>
              <a:gd name="connsiteX37" fmla="*/ 738187 w 6015037"/>
              <a:gd name="connsiteY37" fmla="*/ 1209675 h 2657475"/>
              <a:gd name="connsiteX38" fmla="*/ 752475 w 6015037"/>
              <a:gd name="connsiteY38" fmla="*/ 1166812 h 2657475"/>
              <a:gd name="connsiteX39" fmla="*/ 809625 w 6015037"/>
              <a:gd name="connsiteY39" fmla="*/ 1166812 h 2657475"/>
              <a:gd name="connsiteX40" fmla="*/ 838200 w 6015037"/>
              <a:gd name="connsiteY40" fmla="*/ 1157287 h 2657475"/>
              <a:gd name="connsiteX41" fmla="*/ 826293 w 6015037"/>
              <a:gd name="connsiteY41" fmla="*/ 1109662 h 2657475"/>
              <a:gd name="connsiteX42" fmla="*/ 866775 w 6015037"/>
              <a:gd name="connsiteY42" fmla="*/ 1109662 h 2657475"/>
              <a:gd name="connsiteX43" fmla="*/ 885825 w 6015037"/>
              <a:gd name="connsiteY43" fmla="*/ 1066800 h 2657475"/>
              <a:gd name="connsiteX44" fmla="*/ 1071562 w 6015037"/>
              <a:gd name="connsiteY44" fmla="*/ 1066800 h 2657475"/>
              <a:gd name="connsiteX45" fmla="*/ 1095375 w 6015037"/>
              <a:gd name="connsiteY45" fmla="*/ 1014412 h 2657475"/>
              <a:gd name="connsiteX46" fmla="*/ 1200150 w 6015037"/>
              <a:gd name="connsiteY46" fmla="*/ 1009650 h 2657475"/>
              <a:gd name="connsiteX47" fmla="*/ 1238250 w 6015037"/>
              <a:gd name="connsiteY47" fmla="*/ 957262 h 2657475"/>
              <a:gd name="connsiteX48" fmla="*/ 1243012 w 6015037"/>
              <a:gd name="connsiteY48" fmla="*/ 895350 h 2657475"/>
              <a:gd name="connsiteX49" fmla="*/ 1533525 w 6015037"/>
              <a:gd name="connsiteY49" fmla="*/ 890587 h 2657475"/>
              <a:gd name="connsiteX50" fmla="*/ 1533525 w 6015037"/>
              <a:gd name="connsiteY50" fmla="*/ 890587 h 2657475"/>
              <a:gd name="connsiteX51" fmla="*/ 1526381 w 6015037"/>
              <a:gd name="connsiteY51" fmla="*/ 852487 h 2657475"/>
              <a:gd name="connsiteX52" fmla="*/ 1569243 w 6015037"/>
              <a:gd name="connsiteY52" fmla="*/ 842962 h 2657475"/>
              <a:gd name="connsiteX53" fmla="*/ 1547812 w 6015037"/>
              <a:gd name="connsiteY53" fmla="*/ 762000 h 2657475"/>
              <a:gd name="connsiteX54" fmla="*/ 1581150 w 6015037"/>
              <a:gd name="connsiteY54" fmla="*/ 738187 h 2657475"/>
              <a:gd name="connsiteX55" fmla="*/ 1585912 w 6015037"/>
              <a:gd name="connsiteY55" fmla="*/ 688181 h 2657475"/>
              <a:gd name="connsiteX56" fmla="*/ 1659731 w 6015037"/>
              <a:gd name="connsiteY56" fmla="*/ 685800 h 2657475"/>
              <a:gd name="connsiteX57" fmla="*/ 1652587 w 6015037"/>
              <a:gd name="connsiteY57" fmla="*/ 631032 h 2657475"/>
              <a:gd name="connsiteX58" fmla="*/ 1681162 w 6015037"/>
              <a:gd name="connsiteY58" fmla="*/ 642937 h 2657475"/>
              <a:gd name="connsiteX59" fmla="*/ 1685925 w 6015037"/>
              <a:gd name="connsiteY59" fmla="*/ 595312 h 2657475"/>
              <a:gd name="connsiteX60" fmla="*/ 1933575 w 6015037"/>
              <a:gd name="connsiteY60" fmla="*/ 590550 h 2657475"/>
              <a:gd name="connsiteX61" fmla="*/ 1943100 w 6015037"/>
              <a:gd name="connsiteY61" fmla="*/ 538162 h 2657475"/>
              <a:gd name="connsiteX62" fmla="*/ 2057400 w 6015037"/>
              <a:gd name="connsiteY62" fmla="*/ 533400 h 2657475"/>
              <a:gd name="connsiteX63" fmla="*/ 2066925 w 6015037"/>
              <a:gd name="connsiteY63" fmla="*/ 428625 h 2657475"/>
              <a:gd name="connsiteX64" fmla="*/ 2428875 w 6015037"/>
              <a:gd name="connsiteY64" fmla="*/ 428625 h 2657475"/>
              <a:gd name="connsiteX65" fmla="*/ 2416969 w 6015037"/>
              <a:gd name="connsiteY65" fmla="*/ 328612 h 2657475"/>
              <a:gd name="connsiteX66" fmla="*/ 2728912 w 6015037"/>
              <a:gd name="connsiteY66" fmla="*/ 323850 h 2657475"/>
              <a:gd name="connsiteX67" fmla="*/ 2738437 w 6015037"/>
              <a:gd name="connsiteY67" fmla="*/ 280987 h 2657475"/>
              <a:gd name="connsiteX68" fmla="*/ 2776537 w 6015037"/>
              <a:gd name="connsiteY68" fmla="*/ 276225 h 2657475"/>
              <a:gd name="connsiteX69" fmla="*/ 2767012 w 6015037"/>
              <a:gd name="connsiteY69" fmla="*/ 233362 h 2657475"/>
              <a:gd name="connsiteX70" fmla="*/ 3333750 w 6015037"/>
              <a:gd name="connsiteY70" fmla="*/ 233362 h 2657475"/>
              <a:gd name="connsiteX71" fmla="*/ 3338512 w 6015037"/>
              <a:gd name="connsiteY71" fmla="*/ 180975 h 2657475"/>
              <a:gd name="connsiteX72" fmla="*/ 3705225 w 6015037"/>
              <a:gd name="connsiteY72" fmla="*/ 166687 h 2657475"/>
              <a:gd name="connsiteX73" fmla="*/ 3709987 w 6015037"/>
              <a:gd name="connsiteY73" fmla="*/ 119062 h 2657475"/>
              <a:gd name="connsiteX74" fmla="*/ 4557712 w 6015037"/>
              <a:gd name="connsiteY74" fmla="*/ 100012 h 2657475"/>
              <a:gd name="connsiteX75" fmla="*/ 4595812 w 6015037"/>
              <a:gd name="connsiteY75" fmla="*/ 4762 h 2657475"/>
              <a:gd name="connsiteX76" fmla="*/ 6015037 w 6015037"/>
              <a:gd name="connsiteY76" fmla="*/ 0 h 2657475"/>
              <a:gd name="connsiteX0" fmla="*/ 0 w 6015037"/>
              <a:gd name="connsiteY0" fmla="*/ 2657475 h 2657475"/>
              <a:gd name="connsiteX1" fmla="*/ 76200 w 6015037"/>
              <a:gd name="connsiteY1" fmla="*/ 2647950 h 2657475"/>
              <a:gd name="connsiteX2" fmla="*/ 66675 w 6015037"/>
              <a:gd name="connsiteY2" fmla="*/ 2524125 h 2657475"/>
              <a:gd name="connsiteX3" fmla="*/ 85725 w 6015037"/>
              <a:gd name="connsiteY3" fmla="*/ 2524125 h 2657475"/>
              <a:gd name="connsiteX4" fmla="*/ 80962 w 6015037"/>
              <a:gd name="connsiteY4" fmla="*/ 2390775 h 2657475"/>
              <a:gd name="connsiteX5" fmla="*/ 109537 w 6015037"/>
              <a:gd name="connsiteY5" fmla="*/ 2395537 h 2657475"/>
              <a:gd name="connsiteX6" fmla="*/ 109537 w 6015037"/>
              <a:gd name="connsiteY6" fmla="*/ 2288381 h 2657475"/>
              <a:gd name="connsiteX7" fmla="*/ 145256 w 6015037"/>
              <a:gd name="connsiteY7" fmla="*/ 2283618 h 2657475"/>
              <a:gd name="connsiteX8" fmla="*/ 133350 w 6015037"/>
              <a:gd name="connsiteY8" fmla="*/ 2247900 h 2657475"/>
              <a:gd name="connsiteX9" fmla="*/ 185737 w 6015037"/>
              <a:gd name="connsiteY9" fmla="*/ 2228850 h 2657475"/>
              <a:gd name="connsiteX10" fmla="*/ 190500 w 6015037"/>
              <a:gd name="connsiteY10" fmla="*/ 2047875 h 2657475"/>
              <a:gd name="connsiteX11" fmla="*/ 190500 w 6015037"/>
              <a:gd name="connsiteY11" fmla="*/ 2047875 h 2657475"/>
              <a:gd name="connsiteX12" fmla="*/ 216693 w 6015037"/>
              <a:gd name="connsiteY12" fmla="*/ 2021681 h 2657475"/>
              <a:gd name="connsiteX13" fmla="*/ 216694 w 6015037"/>
              <a:gd name="connsiteY13" fmla="*/ 1924050 h 2657475"/>
              <a:gd name="connsiteX14" fmla="*/ 257175 w 6015037"/>
              <a:gd name="connsiteY14" fmla="*/ 1928812 h 2657475"/>
              <a:gd name="connsiteX15" fmla="*/ 266700 w 6015037"/>
              <a:gd name="connsiteY15" fmla="*/ 1819275 h 2657475"/>
              <a:gd name="connsiteX16" fmla="*/ 314325 w 6015037"/>
              <a:gd name="connsiteY16" fmla="*/ 1819275 h 2657475"/>
              <a:gd name="connsiteX17" fmla="*/ 319087 w 6015037"/>
              <a:gd name="connsiteY17" fmla="*/ 1766887 h 2657475"/>
              <a:gd name="connsiteX18" fmla="*/ 338137 w 6015037"/>
              <a:gd name="connsiteY18" fmla="*/ 1743075 h 2657475"/>
              <a:gd name="connsiteX19" fmla="*/ 328612 w 6015037"/>
              <a:gd name="connsiteY19" fmla="*/ 1726406 h 2657475"/>
              <a:gd name="connsiteX20" fmla="*/ 369093 w 6015037"/>
              <a:gd name="connsiteY20" fmla="*/ 1726406 h 2657475"/>
              <a:gd name="connsiteX21" fmla="*/ 371475 w 6015037"/>
              <a:gd name="connsiteY21" fmla="*/ 1685925 h 2657475"/>
              <a:gd name="connsiteX22" fmla="*/ 404812 w 6015037"/>
              <a:gd name="connsiteY22" fmla="*/ 1681162 h 2657475"/>
              <a:gd name="connsiteX23" fmla="*/ 409575 w 6015037"/>
              <a:gd name="connsiteY23" fmla="*/ 1624012 h 2657475"/>
              <a:gd name="connsiteX24" fmla="*/ 481012 w 6015037"/>
              <a:gd name="connsiteY24" fmla="*/ 1619250 h 2657475"/>
              <a:gd name="connsiteX25" fmla="*/ 490537 w 6015037"/>
              <a:gd name="connsiteY25" fmla="*/ 1471612 h 2657475"/>
              <a:gd name="connsiteX26" fmla="*/ 514350 w 6015037"/>
              <a:gd name="connsiteY26" fmla="*/ 1447800 h 2657475"/>
              <a:gd name="connsiteX27" fmla="*/ 509587 w 6015037"/>
              <a:gd name="connsiteY27" fmla="*/ 1419225 h 2657475"/>
              <a:gd name="connsiteX28" fmla="*/ 523875 w 6015037"/>
              <a:gd name="connsiteY28" fmla="*/ 1419225 h 2657475"/>
              <a:gd name="connsiteX29" fmla="*/ 523875 w 6015037"/>
              <a:gd name="connsiteY29" fmla="*/ 1362075 h 2657475"/>
              <a:gd name="connsiteX30" fmla="*/ 559594 w 6015037"/>
              <a:gd name="connsiteY30" fmla="*/ 1359693 h 2657475"/>
              <a:gd name="connsiteX31" fmla="*/ 561975 w 6015037"/>
              <a:gd name="connsiteY31" fmla="*/ 1309687 h 2657475"/>
              <a:gd name="connsiteX32" fmla="*/ 619125 w 6015037"/>
              <a:gd name="connsiteY32" fmla="*/ 1309687 h 2657475"/>
              <a:gd name="connsiteX33" fmla="*/ 642937 w 6015037"/>
              <a:gd name="connsiteY33" fmla="*/ 1281112 h 2657475"/>
              <a:gd name="connsiteX34" fmla="*/ 647700 w 6015037"/>
              <a:gd name="connsiteY34" fmla="*/ 1266825 h 2657475"/>
              <a:gd name="connsiteX35" fmla="*/ 685800 w 6015037"/>
              <a:gd name="connsiteY35" fmla="*/ 1266825 h 2657475"/>
              <a:gd name="connsiteX36" fmla="*/ 688181 w 6015037"/>
              <a:gd name="connsiteY36" fmla="*/ 1202532 h 2657475"/>
              <a:gd name="connsiteX37" fmla="*/ 738187 w 6015037"/>
              <a:gd name="connsiteY37" fmla="*/ 1209675 h 2657475"/>
              <a:gd name="connsiteX38" fmla="*/ 752475 w 6015037"/>
              <a:gd name="connsiteY38" fmla="*/ 1166812 h 2657475"/>
              <a:gd name="connsiteX39" fmla="*/ 809625 w 6015037"/>
              <a:gd name="connsiteY39" fmla="*/ 1166812 h 2657475"/>
              <a:gd name="connsiteX40" fmla="*/ 838200 w 6015037"/>
              <a:gd name="connsiteY40" fmla="*/ 1157287 h 2657475"/>
              <a:gd name="connsiteX41" fmla="*/ 826293 w 6015037"/>
              <a:gd name="connsiteY41" fmla="*/ 1109662 h 2657475"/>
              <a:gd name="connsiteX42" fmla="*/ 866775 w 6015037"/>
              <a:gd name="connsiteY42" fmla="*/ 1109662 h 2657475"/>
              <a:gd name="connsiteX43" fmla="*/ 885825 w 6015037"/>
              <a:gd name="connsiteY43" fmla="*/ 1066800 h 2657475"/>
              <a:gd name="connsiteX44" fmla="*/ 1071562 w 6015037"/>
              <a:gd name="connsiteY44" fmla="*/ 1066800 h 2657475"/>
              <a:gd name="connsiteX45" fmla="*/ 1095375 w 6015037"/>
              <a:gd name="connsiteY45" fmla="*/ 1014412 h 2657475"/>
              <a:gd name="connsiteX46" fmla="*/ 1200150 w 6015037"/>
              <a:gd name="connsiteY46" fmla="*/ 1009650 h 2657475"/>
              <a:gd name="connsiteX47" fmla="*/ 1238250 w 6015037"/>
              <a:gd name="connsiteY47" fmla="*/ 957262 h 2657475"/>
              <a:gd name="connsiteX48" fmla="*/ 1243012 w 6015037"/>
              <a:gd name="connsiteY48" fmla="*/ 895350 h 2657475"/>
              <a:gd name="connsiteX49" fmla="*/ 1533525 w 6015037"/>
              <a:gd name="connsiteY49" fmla="*/ 890587 h 2657475"/>
              <a:gd name="connsiteX50" fmla="*/ 1533525 w 6015037"/>
              <a:gd name="connsiteY50" fmla="*/ 890587 h 2657475"/>
              <a:gd name="connsiteX51" fmla="*/ 1526381 w 6015037"/>
              <a:gd name="connsiteY51" fmla="*/ 852487 h 2657475"/>
              <a:gd name="connsiteX52" fmla="*/ 1569243 w 6015037"/>
              <a:gd name="connsiteY52" fmla="*/ 842962 h 2657475"/>
              <a:gd name="connsiteX53" fmla="*/ 1547812 w 6015037"/>
              <a:gd name="connsiteY53" fmla="*/ 762000 h 2657475"/>
              <a:gd name="connsiteX54" fmla="*/ 1581150 w 6015037"/>
              <a:gd name="connsiteY54" fmla="*/ 738187 h 2657475"/>
              <a:gd name="connsiteX55" fmla="*/ 1585912 w 6015037"/>
              <a:gd name="connsiteY55" fmla="*/ 688181 h 2657475"/>
              <a:gd name="connsiteX56" fmla="*/ 1659731 w 6015037"/>
              <a:gd name="connsiteY56" fmla="*/ 685800 h 2657475"/>
              <a:gd name="connsiteX57" fmla="*/ 1652587 w 6015037"/>
              <a:gd name="connsiteY57" fmla="*/ 631032 h 2657475"/>
              <a:gd name="connsiteX58" fmla="*/ 1697831 w 6015037"/>
              <a:gd name="connsiteY58" fmla="*/ 638175 h 2657475"/>
              <a:gd name="connsiteX59" fmla="*/ 1685925 w 6015037"/>
              <a:gd name="connsiteY59" fmla="*/ 595312 h 2657475"/>
              <a:gd name="connsiteX60" fmla="*/ 1933575 w 6015037"/>
              <a:gd name="connsiteY60" fmla="*/ 590550 h 2657475"/>
              <a:gd name="connsiteX61" fmla="*/ 1943100 w 6015037"/>
              <a:gd name="connsiteY61" fmla="*/ 538162 h 2657475"/>
              <a:gd name="connsiteX62" fmla="*/ 2057400 w 6015037"/>
              <a:gd name="connsiteY62" fmla="*/ 533400 h 2657475"/>
              <a:gd name="connsiteX63" fmla="*/ 2066925 w 6015037"/>
              <a:gd name="connsiteY63" fmla="*/ 428625 h 2657475"/>
              <a:gd name="connsiteX64" fmla="*/ 2428875 w 6015037"/>
              <a:gd name="connsiteY64" fmla="*/ 428625 h 2657475"/>
              <a:gd name="connsiteX65" fmla="*/ 2416969 w 6015037"/>
              <a:gd name="connsiteY65" fmla="*/ 328612 h 2657475"/>
              <a:gd name="connsiteX66" fmla="*/ 2728912 w 6015037"/>
              <a:gd name="connsiteY66" fmla="*/ 323850 h 2657475"/>
              <a:gd name="connsiteX67" fmla="*/ 2738437 w 6015037"/>
              <a:gd name="connsiteY67" fmla="*/ 280987 h 2657475"/>
              <a:gd name="connsiteX68" fmla="*/ 2776537 w 6015037"/>
              <a:gd name="connsiteY68" fmla="*/ 276225 h 2657475"/>
              <a:gd name="connsiteX69" fmla="*/ 2767012 w 6015037"/>
              <a:gd name="connsiteY69" fmla="*/ 233362 h 2657475"/>
              <a:gd name="connsiteX70" fmla="*/ 3333750 w 6015037"/>
              <a:gd name="connsiteY70" fmla="*/ 233362 h 2657475"/>
              <a:gd name="connsiteX71" fmla="*/ 3338512 w 6015037"/>
              <a:gd name="connsiteY71" fmla="*/ 180975 h 2657475"/>
              <a:gd name="connsiteX72" fmla="*/ 3705225 w 6015037"/>
              <a:gd name="connsiteY72" fmla="*/ 166687 h 2657475"/>
              <a:gd name="connsiteX73" fmla="*/ 3709987 w 6015037"/>
              <a:gd name="connsiteY73" fmla="*/ 119062 h 2657475"/>
              <a:gd name="connsiteX74" fmla="*/ 4557712 w 6015037"/>
              <a:gd name="connsiteY74" fmla="*/ 100012 h 2657475"/>
              <a:gd name="connsiteX75" fmla="*/ 4595812 w 6015037"/>
              <a:gd name="connsiteY75" fmla="*/ 4762 h 2657475"/>
              <a:gd name="connsiteX76" fmla="*/ 6015037 w 6015037"/>
              <a:gd name="connsiteY76" fmla="*/ 0 h 2657475"/>
              <a:gd name="connsiteX0" fmla="*/ 0 w 6015037"/>
              <a:gd name="connsiteY0" fmla="*/ 2657475 h 2657475"/>
              <a:gd name="connsiteX1" fmla="*/ 76200 w 6015037"/>
              <a:gd name="connsiteY1" fmla="*/ 2647950 h 2657475"/>
              <a:gd name="connsiteX2" fmla="*/ 66675 w 6015037"/>
              <a:gd name="connsiteY2" fmla="*/ 2524125 h 2657475"/>
              <a:gd name="connsiteX3" fmla="*/ 85725 w 6015037"/>
              <a:gd name="connsiteY3" fmla="*/ 2524125 h 2657475"/>
              <a:gd name="connsiteX4" fmla="*/ 80962 w 6015037"/>
              <a:gd name="connsiteY4" fmla="*/ 2390775 h 2657475"/>
              <a:gd name="connsiteX5" fmla="*/ 109537 w 6015037"/>
              <a:gd name="connsiteY5" fmla="*/ 2395537 h 2657475"/>
              <a:gd name="connsiteX6" fmla="*/ 109537 w 6015037"/>
              <a:gd name="connsiteY6" fmla="*/ 2288381 h 2657475"/>
              <a:gd name="connsiteX7" fmla="*/ 145256 w 6015037"/>
              <a:gd name="connsiteY7" fmla="*/ 2283618 h 2657475"/>
              <a:gd name="connsiteX8" fmla="*/ 133350 w 6015037"/>
              <a:gd name="connsiteY8" fmla="*/ 2247900 h 2657475"/>
              <a:gd name="connsiteX9" fmla="*/ 185737 w 6015037"/>
              <a:gd name="connsiteY9" fmla="*/ 2228850 h 2657475"/>
              <a:gd name="connsiteX10" fmla="*/ 190500 w 6015037"/>
              <a:gd name="connsiteY10" fmla="*/ 2047875 h 2657475"/>
              <a:gd name="connsiteX11" fmla="*/ 190500 w 6015037"/>
              <a:gd name="connsiteY11" fmla="*/ 2047875 h 2657475"/>
              <a:gd name="connsiteX12" fmla="*/ 216693 w 6015037"/>
              <a:gd name="connsiteY12" fmla="*/ 2021681 h 2657475"/>
              <a:gd name="connsiteX13" fmla="*/ 216694 w 6015037"/>
              <a:gd name="connsiteY13" fmla="*/ 1924050 h 2657475"/>
              <a:gd name="connsiteX14" fmla="*/ 257175 w 6015037"/>
              <a:gd name="connsiteY14" fmla="*/ 1928812 h 2657475"/>
              <a:gd name="connsiteX15" fmla="*/ 266700 w 6015037"/>
              <a:gd name="connsiteY15" fmla="*/ 1819275 h 2657475"/>
              <a:gd name="connsiteX16" fmla="*/ 314325 w 6015037"/>
              <a:gd name="connsiteY16" fmla="*/ 1819275 h 2657475"/>
              <a:gd name="connsiteX17" fmla="*/ 319087 w 6015037"/>
              <a:gd name="connsiteY17" fmla="*/ 1766887 h 2657475"/>
              <a:gd name="connsiteX18" fmla="*/ 338137 w 6015037"/>
              <a:gd name="connsiteY18" fmla="*/ 1743075 h 2657475"/>
              <a:gd name="connsiteX19" fmla="*/ 328612 w 6015037"/>
              <a:gd name="connsiteY19" fmla="*/ 1726406 h 2657475"/>
              <a:gd name="connsiteX20" fmla="*/ 369093 w 6015037"/>
              <a:gd name="connsiteY20" fmla="*/ 1726406 h 2657475"/>
              <a:gd name="connsiteX21" fmla="*/ 371475 w 6015037"/>
              <a:gd name="connsiteY21" fmla="*/ 1685925 h 2657475"/>
              <a:gd name="connsiteX22" fmla="*/ 404812 w 6015037"/>
              <a:gd name="connsiteY22" fmla="*/ 1681162 h 2657475"/>
              <a:gd name="connsiteX23" fmla="*/ 409575 w 6015037"/>
              <a:gd name="connsiteY23" fmla="*/ 1624012 h 2657475"/>
              <a:gd name="connsiteX24" fmla="*/ 481012 w 6015037"/>
              <a:gd name="connsiteY24" fmla="*/ 1619250 h 2657475"/>
              <a:gd name="connsiteX25" fmla="*/ 490537 w 6015037"/>
              <a:gd name="connsiteY25" fmla="*/ 1471612 h 2657475"/>
              <a:gd name="connsiteX26" fmla="*/ 514350 w 6015037"/>
              <a:gd name="connsiteY26" fmla="*/ 1447800 h 2657475"/>
              <a:gd name="connsiteX27" fmla="*/ 509587 w 6015037"/>
              <a:gd name="connsiteY27" fmla="*/ 1419225 h 2657475"/>
              <a:gd name="connsiteX28" fmla="*/ 523875 w 6015037"/>
              <a:gd name="connsiteY28" fmla="*/ 1419225 h 2657475"/>
              <a:gd name="connsiteX29" fmla="*/ 523875 w 6015037"/>
              <a:gd name="connsiteY29" fmla="*/ 1362075 h 2657475"/>
              <a:gd name="connsiteX30" fmla="*/ 559594 w 6015037"/>
              <a:gd name="connsiteY30" fmla="*/ 1359693 h 2657475"/>
              <a:gd name="connsiteX31" fmla="*/ 561975 w 6015037"/>
              <a:gd name="connsiteY31" fmla="*/ 1309687 h 2657475"/>
              <a:gd name="connsiteX32" fmla="*/ 619125 w 6015037"/>
              <a:gd name="connsiteY32" fmla="*/ 1309687 h 2657475"/>
              <a:gd name="connsiteX33" fmla="*/ 642937 w 6015037"/>
              <a:gd name="connsiteY33" fmla="*/ 1281112 h 2657475"/>
              <a:gd name="connsiteX34" fmla="*/ 647700 w 6015037"/>
              <a:gd name="connsiteY34" fmla="*/ 1266825 h 2657475"/>
              <a:gd name="connsiteX35" fmla="*/ 685800 w 6015037"/>
              <a:gd name="connsiteY35" fmla="*/ 1266825 h 2657475"/>
              <a:gd name="connsiteX36" fmla="*/ 688181 w 6015037"/>
              <a:gd name="connsiteY36" fmla="*/ 1202532 h 2657475"/>
              <a:gd name="connsiteX37" fmla="*/ 738187 w 6015037"/>
              <a:gd name="connsiteY37" fmla="*/ 1209675 h 2657475"/>
              <a:gd name="connsiteX38" fmla="*/ 752475 w 6015037"/>
              <a:gd name="connsiteY38" fmla="*/ 1166812 h 2657475"/>
              <a:gd name="connsiteX39" fmla="*/ 809625 w 6015037"/>
              <a:gd name="connsiteY39" fmla="*/ 1166812 h 2657475"/>
              <a:gd name="connsiteX40" fmla="*/ 838200 w 6015037"/>
              <a:gd name="connsiteY40" fmla="*/ 1157287 h 2657475"/>
              <a:gd name="connsiteX41" fmla="*/ 826293 w 6015037"/>
              <a:gd name="connsiteY41" fmla="*/ 1109662 h 2657475"/>
              <a:gd name="connsiteX42" fmla="*/ 866775 w 6015037"/>
              <a:gd name="connsiteY42" fmla="*/ 1109662 h 2657475"/>
              <a:gd name="connsiteX43" fmla="*/ 885825 w 6015037"/>
              <a:gd name="connsiteY43" fmla="*/ 1066800 h 2657475"/>
              <a:gd name="connsiteX44" fmla="*/ 1071562 w 6015037"/>
              <a:gd name="connsiteY44" fmla="*/ 1066800 h 2657475"/>
              <a:gd name="connsiteX45" fmla="*/ 1095375 w 6015037"/>
              <a:gd name="connsiteY45" fmla="*/ 1014412 h 2657475"/>
              <a:gd name="connsiteX46" fmla="*/ 1200150 w 6015037"/>
              <a:gd name="connsiteY46" fmla="*/ 1009650 h 2657475"/>
              <a:gd name="connsiteX47" fmla="*/ 1238250 w 6015037"/>
              <a:gd name="connsiteY47" fmla="*/ 957262 h 2657475"/>
              <a:gd name="connsiteX48" fmla="*/ 1243012 w 6015037"/>
              <a:gd name="connsiteY48" fmla="*/ 895350 h 2657475"/>
              <a:gd name="connsiteX49" fmla="*/ 1533525 w 6015037"/>
              <a:gd name="connsiteY49" fmla="*/ 890587 h 2657475"/>
              <a:gd name="connsiteX50" fmla="*/ 1533525 w 6015037"/>
              <a:gd name="connsiteY50" fmla="*/ 890587 h 2657475"/>
              <a:gd name="connsiteX51" fmla="*/ 1526381 w 6015037"/>
              <a:gd name="connsiteY51" fmla="*/ 852487 h 2657475"/>
              <a:gd name="connsiteX52" fmla="*/ 1569243 w 6015037"/>
              <a:gd name="connsiteY52" fmla="*/ 842962 h 2657475"/>
              <a:gd name="connsiteX53" fmla="*/ 1547812 w 6015037"/>
              <a:gd name="connsiteY53" fmla="*/ 762000 h 2657475"/>
              <a:gd name="connsiteX54" fmla="*/ 1581150 w 6015037"/>
              <a:gd name="connsiteY54" fmla="*/ 738187 h 2657475"/>
              <a:gd name="connsiteX55" fmla="*/ 1585912 w 6015037"/>
              <a:gd name="connsiteY55" fmla="*/ 688181 h 2657475"/>
              <a:gd name="connsiteX56" fmla="*/ 1659731 w 6015037"/>
              <a:gd name="connsiteY56" fmla="*/ 685800 h 2657475"/>
              <a:gd name="connsiteX57" fmla="*/ 1652587 w 6015037"/>
              <a:gd name="connsiteY57" fmla="*/ 631032 h 2657475"/>
              <a:gd name="connsiteX58" fmla="*/ 1697831 w 6015037"/>
              <a:gd name="connsiteY58" fmla="*/ 638175 h 2657475"/>
              <a:gd name="connsiteX59" fmla="*/ 1685925 w 6015037"/>
              <a:gd name="connsiteY59" fmla="*/ 595312 h 2657475"/>
              <a:gd name="connsiteX60" fmla="*/ 1933575 w 6015037"/>
              <a:gd name="connsiteY60" fmla="*/ 590550 h 2657475"/>
              <a:gd name="connsiteX61" fmla="*/ 1943100 w 6015037"/>
              <a:gd name="connsiteY61" fmla="*/ 538162 h 2657475"/>
              <a:gd name="connsiteX62" fmla="*/ 2057400 w 6015037"/>
              <a:gd name="connsiteY62" fmla="*/ 533400 h 2657475"/>
              <a:gd name="connsiteX63" fmla="*/ 2066925 w 6015037"/>
              <a:gd name="connsiteY63" fmla="*/ 428625 h 2657475"/>
              <a:gd name="connsiteX64" fmla="*/ 2428875 w 6015037"/>
              <a:gd name="connsiteY64" fmla="*/ 428625 h 2657475"/>
              <a:gd name="connsiteX65" fmla="*/ 2416969 w 6015037"/>
              <a:gd name="connsiteY65" fmla="*/ 328612 h 2657475"/>
              <a:gd name="connsiteX66" fmla="*/ 2728912 w 6015037"/>
              <a:gd name="connsiteY66" fmla="*/ 323850 h 2657475"/>
              <a:gd name="connsiteX67" fmla="*/ 2738437 w 6015037"/>
              <a:gd name="connsiteY67" fmla="*/ 280987 h 2657475"/>
              <a:gd name="connsiteX68" fmla="*/ 2776537 w 6015037"/>
              <a:gd name="connsiteY68" fmla="*/ 276225 h 2657475"/>
              <a:gd name="connsiteX69" fmla="*/ 2767012 w 6015037"/>
              <a:gd name="connsiteY69" fmla="*/ 233362 h 2657475"/>
              <a:gd name="connsiteX70" fmla="*/ 3333750 w 6015037"/>
              <a:gd name="connsiteY70" fmla="*/ 233362 h 2657475"/>
              <a:gd name="connsiteX71" fmla="*/ 3338512 w 6015037"/>
              <a:gd name="connsiteY71" fmla="*/ 180975 h 2657475"/>
              <a:gd name="connsiteX72" fmla="*/ 3705225 w 6015037"/>
              <a:gd name="connsiteY72" fmla="*/ 166687 h 2657475"/>
              <a:gd name="connsiteX73" fmla="*/ 3709987 w 6015037"/>
              <a:gd name="connsiteY73" fmla="*/ 119062 h 2657475"/>
              <a:gd name="connsiteX74" fmla="*/ 4593431 w 6015037"/>
              <a:gd name="connsiteY74" fmla="*/ 114299 h 2657475"/>
              <a:gd name="connsiteX75" fmla="*/ 4595812 w 6015037"/>
              <a:gd name="connsiteY75" fmla="*/ 4762 h 2657475"/>
              <a:gd name="connsiteX76" fmla="*/ 6015037 w 6015037"/>
              <a:gd name="connsiteY76" fmla="*/ 0 h 265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6015037" h="2657475">
                <a:moveTo>
                  <a:pt x="0" y="2657475"/>
                </a:moveTo>
                <a:lnTo>
                  <a:pt x="76200" y="2647950"/>
                </a:lnTo>
                <a:lnTo>
                  <a:pt x="66675" y="2524125"/>
                </a:lnTo>
                <a:lnTo>
                  <a:pt x="85725" y="2524125"/>
                </a:lnTo>
                <a:lnTo>
                  <a:pt x="80962" y="2390775"/>
                </a:lnTo>
                <a:lnTo>
                  <a:pt x="109537" y="2395537"/>
                </a:lnTo>
                <a:lnTo>
                  <a:pt x="109537" y="2288381"/>
                </a:lnTo>
                <a:lnTo>
                  <a:pt x="145256" y="2283618"/>
                </a:lnTo>
                <a:lnTo>
                  <a:pt x="133350" y="2247900"/>
                </a:lnTo>
                <a:lnTo>
                  <a:pt x="185737" y="2228850"/>
                </a:lnTo>
                <a:lnTo>
                  <a:pt x="190500" y="2047875"/>
                </a:lnTo>
                <a:lnTo>
                  <a:pt x="190500" y="2047875"/>
                </a:lnTo>
                <a:cubicBezTo>
                  <a:pt x="194865" y="2043509"/>
                  <a:pt x="211931" y="2035969"/>
                  <a:pt x="216693" y="2021681"/>
                </a:cubicBezTo>
                <a:cubicBezTo>
                  <a:pt x="216693" y="1989137"/>
                  <a:pt x="216694" y="1956594"/>
                  <a:pt x="216694" y="1924050"/>
                </a:cubicBezTo>
                <a:lnTo>
                  <a:pt x="257175" y="1928812"/>
                </a:lnTo>
                <a:lnTo>
                  <a:pt x="266700" y="1819275"/>
                </a:lnTo>
                <a:lnTo>
                  <a:pt x="314325" y="1819275"/>
                </a:lnTo>
                <a:lnTo>
                  <a:pt x="319087" y="1766887"/>
                </a:lnTo>
                <a:cubicBezTo>
                  <a:pt x="325437" y="1758950"/>
                  <a:pt x="336550" y="1749822"/>
                  <a:pt x="338137" y="1743075"/>
                </a:cubicBezTo>
                <a:cubicBezTo>
                  <a:pt x="339725" y="1736328"/>
                  <a:pt x="331787" y="1731962"/>
                  <a:pt x="328612" y="1726406"/>
                </a:cubicBezTo>
                <a:cubicBezTo>
                  <a:pt x="333771" y="1723628"/>
                  <a:pt x="364330" y="1737519"/>
                  <a:pt x="369093" y="1726406"/>
                </a:cubicBezTo>
                <a:lnTo>
                  <a:pt x="371475" y="1685925"/>
                </a:lnTo>
                <a:lnTo>
                  <a:pt x="404812" y="1681162"/>
                </a:lnTo>
                <a:lnTo>
                  <a:pt x="409575" y="1624012"/>
                </a:lnTo>
                <a:lnTo>
                  <a:pt x="481012" y="1619250"/>
                </a:lnTo>
                <a:lnTo>
                  <a:pt x="490537" y="1471612"/>
                </a:lnTo>
                <a:lnTo>
                  <a:pt x="514350" y="1447800"/>
                </a:lnTo>
                <a:lnTo>
                  <a:pt x="509587" y="1419225"/>
                </a:lnTo>
                <a:lnTo>
                  <a:pt x="523875" y="1419225"/>
                </a:lnTo>
                <a:lnTo>
                  <a:pt x="523875" y="1362075"/>
                </a:lnTo>
                <a:lnTo>
                  <a:pt x="559594" y="1359693"/>
                </a:lnTo>
                <a:lnTo>
                  <a:pt x="561975" y="1309687"/>
                </a:lnTo>
                <a:lnTo>
                  <a:pt x="619125" y="1309687"/>
                </a:lnTo>
                <a:lnTo>
                  <a:pt x="642937" y="1281112"/>
                </a:lnTo>
                <a:lnTo>
                  <a:pt x="647700" y="1266825"/>
                </a:lnTo>
                <a:lnTo>
                  <a:pt x="685800" y="1266825"/>
                </a:lnTo>
                <a:cubicBezTo>
                  <a:pt x="686594" y="1245394"/>
                  <a:pt x="687387" y="1223963"/>
                  <a:pt x="688181" y="1202532"/>
                </a:cubicBezTo>
                <a:lnTo>
                  <a:pt x="738187" y="1209675"/>
                </a:lnTo>
                <a:lnTo>
                  <a:pt x="752475" y="1166812"/>
                </a:lnTo>
                <a:lnTo>
                  <a:pt x="809625" y="1166812"/>
                </a:lnTo>
                <a:cubicBezTo>
                  <a:pt x="815181" y="1158875"/>
                  <a:pt x="832644" y="1165224"/>
                  <a:pt x="838200" y="1157287"/>
                </a:cubicBezTo>
                <a:lnTo>
                  <a:pt x="826293" y="1109662"/>
                </a:lnTo>
                <a:lnTo>
                  <a:pt x="866775" y="1109662"/>
                </a:lnTo>
                <a:lnTo>
                  <a:pt x="885825" y="1066800"/>
                </a:lnTo>
                <a:lnTo>
                  <a:pt x="1071562" y="1066800"/>
                </a:lnTo>
                <a:lnTo>
                  <a:pt x="1095375" y="1014412"/>
                </a:lnTo>
                <a:lnTo>
                  <a:pt x="1200150" y="1009650"/>
                </a:lnTo>
                <a:lnTo>
                  <a:pt x="1238250" y="957262"/>
                </a:lnTo>
                <a:lnTo>
                  <a:pt x="1243012" y="895350"/>
                </a:lnTo>
                <a:lnTo>
                  <a:pt x="1533525" y="890587"/>
                </a:lnTo>
                <a:lnTo>
                  <a:pt x="1533525" y="890587"/>
                </a:lnTo>
                <a:cubicBezTo>
                  <a:pt x="1532334" y="884237"/>
                  <a:pt x="1521619" y="858837"/>
                  <a:pt x="1526381" y="852487"/>
                </a:cubicBezTo>
                <a:lnTo>
                  <a:pt x="1569243" y="842962"/>
                </a:lnTo>
                <a:lnTo>
                  <a:pt x="1547812" y="762000"/>
                </a:lnTo>
                <a:lnTo>
                  <a:pt x="1581150" y="738187"/>
                </a:lnTo>
                <a:lnTo>
                  <a:pt x="1585912" y="688181"/>
                </a:lnTo>
                <a:lnTo>
                  <a:pt x="1659731" y="685800"/>
                </a:lnTo>
                <a:lnTo>
                  <a:pt x="1652587" y="631032"/>
                </a:lnTo>
                <a:lnTo>
                  <a:pt x="1697831" y="638175"/>
                </a:lnTo>
                <a:lnTo>
                  <a:pt x="1685925" y="595312"/>
                </a:lnTo>
                <a:lnTo>
                  <a:pt x="1933575" y="590550"/>
                </a:lnTo>
                <a:lnTo>
                  <a:pt x="1943100" y="538162"/>
                </a:lnTo>
                <a:lnTo>
                  <a:pt x="2057400" y="533400"/>
                </a:lnTo>
                <a:lnTo>
                  <a:pt x="2066925" y="428625"/>
                </a:lnTo>
                <a:lnTo>
                  <a:pt x="2428875" y="428625"/>
                </a:lnTo>
                <a:lnTo>
                  <a:pt x="2416969" y="328612"/>
                </a:lnTo>
                <a:lnTo>
                  <a:pt x="2728912" y="323850"/>
                </a:lnTo>
                <a:lnTo>
                  <a:pt x="2738437" y="280987"/>
                </a:lnTo>
                <a:lnTo>
                  <a:pt x="2776537" y="276225"/>
                </a:lnTo>
                <a:lnTo>
                  <a:pt x="2767012" y="233362"/>
                </a:lnTo>
                <a:lnTo>
                  <a:pt x="3333750" y="233362"/>
                </a:lnTo>
                <a:lnTo>
                  <a:pt x="3338512" y="180975"/>
                </a:lnTo>
                <a:lnTo>
                  <a:pt x="3705225" y="166687"/>
                </a:lnTo>
                <a:lnTo>
                  <a:pt x="3709987" y="119062"/>
                </a:lnTo>
                <a:lnTo>
                  <a:pt x="4593431" y="114299"/>
                </a:lnTo>
                <a:cubicBezTo>
                  <a:pt x="4594225" y="77787"/>
                  <a:pt x="4595018" y="41274"/>
                  <a:pt x="4595812" y="4762"/>
                </a:cubicBezTo>
                <a:lnTo>
                  <a:pt x="6015037" y="0"/>
                </a:lnTo>
              </a:path>
            </a:pathLst>
          </a:custGeom>
          <a:no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6" name="Oval 195"/>
          <p:cNvSpPr/>
          <p:nvPr/>
        </p:nvSpPr>
        <p:spPr>
          <a:xfrm>
            <a:off x="3491533" y="3001494"/>
            <a:ext cx="116250" cy="116250"/>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7" name="Oval 196"/>
          <p:cNvSpPr/>
          <p:nvPr/>
        </p:nvSpPr>
        <p:spPr>
          <a:xfrm>
            <a:off x="3905940" y="2848813"/>
            <a:ext cx="116250" cy="116250"/>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8" name="Oval 197"/>
          <p:cNvSpPr/>
          <p:nvPr/>
        </p:nvSpPr>
        <p:spPr>
          <a:xfrm>
            <a:off x="4602956" y="2627732"/>
            <a:ext cx="116250" cy="116250"/>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9" name="Oval 198"/>
          <p:cNvSpPr/>
          <p:nvPr/>
        </p:nvSpPr>
        <p:spPr>
          <a:xfrm>
            <a:off x="4707925" y="2627732"/>
            <a:ext cx="116250" cy="116250"/>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0" name="Oval 199"/>
          <p:cNvSpPr/>
          <p:nvPr/>
        </p:nvSpPr>
        <p:spPr>
          <a:xfrm>
            <a:off x="4980598" y="2567794"/>
            <a:ext cx="116250" cy="116250"/>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1" name="Oval 200"/>
          <p:cNvSpPr/>
          <p:nvPr/>
        </p:nvSpPr>
        <p:spPr>
          <a:xfrm>
            <a:off x="5062536" y="2567794"/>
            <a:ext cx="116250" cy="116250"/>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2" name="Oval 201"/>
          <p:cNvSpPr/>
          <p:nvPr/>
        </p:nvSpPr>
        <p:spPr>
          <a:xfrm>
            <a:off x="5775327" y="2509669"/>
            <a:ext cx="116250" cy="116250"/>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3" name="Oval 202"/>
          <p:cNvSpPr/>
          <p:nvPr/>
        </p:nvSpPr>
        <p:spPr>
          <a:xfrm>
            <a:off x="5861110" y="2509669"/>
            <a:ext cx="116250" cy="116250"/>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4" name="Oval 203"/>
          <p:cNvSpPr/>
          <p:nvPr/>
        </p:nvSpPr>
        <p:spPr>
          <a:xfrm>
            <a:off x="6063471" y="2528914"/>
            <a:ext cx="116250" cy="116250"/>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5" name="Oval 204"/>
          <p:cNvSpPr/>
          <p:nvPr/>
        </p:nvSpPr>
        <p:spPr>
          <a:xfrm>
            <a:off x="6160761" y="2530489"/>
            <a:ext cx="116250" cy="116250"/>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6" name="Oval 205"/>
          <p:cNvSpPr/>
          <p:nvPr/>
        </p:nvSpPr>
        <p:spPr>
          <a:xfrm>
            <a:off x="6136470" y="2399774"/>
            <a:ext cx="116250" cy="116250"/>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7" name="Oval 206"/>
          <p:cNvSpPr/>
          <p:nvPr/>
        </p:nvSpPr>
        <p:spPr>
          <a:xfrm>
            <a:off x="6190750" y="2399774"/>
            <a:ext cx="116250" cy="116250"/>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8" name="Oval 207"/>
          <p:cNvSpPr/>
          <p:nvPr/>
        </p:nvSpPr>
        <p:spPr>
          <a:xfrm>
            <a:off x="6245226" y="2399774"/>
            <a:ext cx="116250" cy="116250"/>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9" name="Oval 208"/>
          <p:cNvSpPr/>
          <p:nvPr/>
        </p:nvSpPr>
        <p:spPr>
          <a:xfrm>
            <a:off x="6324247" y="2399774"/>
            <a:ext cx="116250" cy="116250"/>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0" name="Oval 209"/>
          <p:cNvSpPr/>
          <p:nvPr/>
        </p:nvSpPr>
        <p:spPr>
          <a:xfrm>
            <a:off x="6431544" y="2399774"/>
            <a:ext cx="116250" cy="116250"/>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1" name="Oval 210"/>
          <p:cNvSpPr/>
          <p:nvPr/>
        </p:nvSpPr>
        <p:spPr>
          <a:xfrm>
            <a:off x="6505556" y="2399774"/>
            <a:ext cx="116250" cy="116250"/>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2" name="Oval 211"/>
          <p:cNvSpPr/>
          <p:nvPr/>
        </p:nvSpPr>
        <p:spPr>
          <a:xfrm>
            <a:off x="6620106" y="2399774"/>
            <a:ext cx="116250" cy="116250"/>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3" name="Oval 212"/>
          <p:cNvSpPr/>
          <p:nvPr/>
        </p:nvSpPr>
        <p:spPr>
          <a:xfrm>
            <a:off x="6882169" y="2399774"/>
            <a:ext cx="116250" cy="116250"/>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4" name="Oval 213"/>
          <p:cNvSpPr/>
          <p:nvPr/>
        </p:nvSpPr>
        <p:spPr>
          <a:xfrm>
            <a:off x="7556946" y="2399774"/>
            <a:ext cx="116250" cy="116250"/>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5" name="Oval 214"/>
          <p:cNvSpPr/>
          <p:nvPr/>
        </p:nvSpPr>
        <p:spPr>
          <a:xfrm>
            <a:off x="7642838" y="2399774"/>
            <a:ext cx="116250" cy="116250"/>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Freeform 21"/>
          <p:cNvSpPr/>
          <p:nvPr/>
        </p:nvSpPr>
        <p:spPr>
          <a:xfrm>
            <a:off x="1657350" y="2185988"/>
            <a:ext cx="5281613" cy="2986087"/>
          </a:xfrm>
          <a:custGeom>
            <a:avLst/>
            <a:gdLst>
              <a:gd name="connsiteX0" fmla="*/ 0 w 5281613"/>
              <a:gd name="connsiteY0" fmla="*/ 2967037 h 2986087"/>
              <a:gd name="connsiteX1" fmla="*/ 47625 w 5281613"/>
              <a:gd name="connsiteY1" fmla="*/ 2986087 h 2986087"/>
              <a:gd name="connsiteX2" fmla="*/ 38100 w 5281613"/>
              <a:gd name="connsiteY2" fmla="*/ 2914650 h 2986087"/>
              <a:gd name="connsiteX3" fmla="*/ 76200 w 5281613"/>
              <a:gd name="connsiteY3" fmla="*/ 2905125 h 2986087"/>
              <a:gd name="connsiteX4" fmla="*/ 76200 w 5281613"/>
              <a:gd name="connsiteY4" fmla="*/ 2771775 h 2986087"/>
              <a:gd name="connsiteX5" fmla="*/ 76200 w 5281613"/>
              <a:gd name="connsiteY5" fmla="*/ 2771775 h 2986087"/>
              <a:gd name="connsiteX6" fmla="*/ 95250 w 5281613"/>
              <a:gd name="connsiteY6" fmla="*/ 2386012 h 2986087"/>
              <a:gd name="connsiteX7" fmla="*/ 133350 w 5281613"/>
              <a:gd name="connsiteY7" fmla="*/ 2381250 h 2986087"/>
              <a:gd name="connsiteX8" fmla="*/ 128588 w 5281613"/>
              <a:gd name="connsiteY8" fmla="*/ 2276475 h 2986087"/>
              <a:gd name="connsiteX9" fmla="*/ 128588 w 5281613"/>
              <a:gd name="connsiteY9" fmla="*/ 2276475 h 2986087"/>
              <a:gd name="connsiteX10" fmla="*/ 147638 w 5281613"/>
              <a:gd name="connsiteY10" fmla="*/ 2171700 h 2986087"/>
              <a:gd name="connsiteX11" fmla="*/ 242888 w 5281613"/>
              <a:gd name="connsiteY11" fmla="*/ 2166937 h 2986087"/>
              <a:gd name="connsiteX12" fmla="*/ 247650 w 5281613"/>
              <a:gd name="connsiteY12" fmla="*/ 2081212 h 2986087"/>
              <a:gd name="connsiteX13" fmla="*/ 357188 w 5281613"/>
              <a:gd name="connsiteY13" fmla="*/ 2076450 h 2986087"/>
              <a:gd name="connsiteX14" fmla="*/ 361950 w 5281613"/>
              <a:gd name="connsiteY14" fmla="*/ 1957387 h 2986087"/>
              <a:gd name="connsiteX15" fmla="*/ 438150 w 5281613"/>
              <a:gd name="connsiteY15" fmla="*/ 1952625 h 2986087"/>
              <a:gd name="connsiteX16" fmla="*/ 457200 w 5281613"/>
              <a:gd name="connsiteY16" fmla="*/ 1862137 h 2986087"/>
              <a:gd name="connsiteX17" fmla="*/ 481013 w 5281613"/>
              <a:gd name="connsiteY17" fmla="*/ 1866900 h 2986087"/>
              <a:gd name="connsiteX18" fmla="*/ 500063 w 5281613"/>
              <a:gd name="connsiteY18" fmla="*/ 1766887 h 2986087"/>
              <a:gd name="connsiteX19" fmla="*/ 576263 w 5281613"/>
              <a:gd name="connsiteY19" fmla="*/ 1766887 h 2986087"/>
              <a:gd name="connsiteX20" fmla="*/ 600075 w 5281613"/>
              <a:gd name="connsiteY20" fmla="*/ 1676400 h 2986087"/>
              <a:gd name="connsiteX21" fmla="*/ 619125 w 5281613"/>
              <a:gd name="connsiteY21" fmla="*/ 1666875 h 2986087"/>
              <a:gd name="connsiteX22" fmla="*/ 623888 w 5281613"/>
              <a:gd name="connsiteY22" fmla="*/ 1562100 h 2986087"/>
              <a:gd name="connsiteX23" fmla="*/ 766763 w 5281613"/>
              <a:gd name="connsiteY23" fmla="*/ 1557337 h 2986087"/>
              <a:gd name="connsiteX24" fmla="*/ 776288 w 5281613"/>
              <a:gd name="connsiteY24" fmla="*/ 1466850 h 2986087"/>
              <a:gd name="connsiteX25" fmla="*/ 876300 w 5281613"/>
              <a:gd name="connsiteY25" fmla="*/ 1462087 h 2986087"/>
              <a:gd name="connsiteX26" fmla="*/ 871538 w 5281613"/>
              <a:gd name="connsiteY26" fmla="*/ 1357312 h 2986087"/>
              <a:gd name="connsiteX27" fmla="*/ 909638 w 5281613"/>
              <a:gd name="connsiteY27" fmla="*/ 1352550 h 2986087"/>
              <a:gd name="connsiteX28" fmla="*/ 914400 w 5281613"/>
              <a:gd name="connsiteY28" fmla="*/ 1257300 h 2986087"/>
              <a:gd name="connsiteX29" fmla="*/ 1143000 w 5281613"/>
              <a:gd name="connsiteY29" fmla="*/ 1247775 h 2986087"/>
              <a:gd name="connsiteX30" fmla="*/ 1166813 w 5281613"/>
              <a:gd name="connsiteY30" fmla="*/ 1166812 h 2986087"/>
              <a:gd name="connsiteX31" fmla="*/ 1290638 w 5281613"/>
              <a:gd name="connsiteY31" fmla="*/ 1138237 h 2986087"/>
              <a:gd name="connsiteX32" fmla="*/ 1309688 w 5281613"/>
              <a:gd name="connsiteY32" fmla="*/ 952500 h 2986087"/>
              <a:gd name="connsiteX33" fmla="*/ 1466850 w 5281613"/>
              <a:gd name="connsiteY33" fmla="*/ 947737 h 2986087"/>
              <a:gd name="connsiteX34" fmla="*/ 1490663 w 5281613"/>
              <a:gd name="connsiteY34" fmla="*/ 852487 h 2986087"/>
              <a:gd name="connsiteX35" fmla="*/ 1671638 w 5281613"/>
              <a:gd name="connsiteY35" fmla="*/ 842962 h 2986087"/>
              <a:gd name="connsiteX36" fmla="*/ 1671638 w 5281613"/>
              <a:gd name="connsiteY36" fmla="*/ 747712 h 2986087"/>
              <a:gd name="connsiteX37" fmla="*/ 1900238 w 5281613"/>
              <a:gd name="connsiteY37" fmla="*/ 742950 h 2986087"/>
              <a:gd name="connsiteX38" fmla="*/ 1914525 w 5281613"/>
              <a:gd name="connsiteY38" fmla="*/ 642937 h 2986087"/>
              <a:gd name="connsiteX39" fmla="*/ 2214563 w 5281613"/>
              <a:gd name="connsiteY39" fmla="*/ 628650 h 2986087"/>
              <a:gd name="connsiteX40" fmla="*/ 2209800 w 5281613"/>
              <a:gd name="connsiteY40" fmla="*/ 561975 h 2986087"/>
              <a:gd name="connsiteX41" fmla="*/ 2309813 w 5281613"/>
              <a:gd name="connsiteY41" fmla="*/ 547687 h 2986087"/>
              <a:gd name="connsiteX42" fmla="*/ 2300288 w 5281613"/>
              <a:gd name="connsiteY42" fmla="*/ 442912 h 2986087"/>
              <a:gd name="connsiteX43" fmla="*/ 2381250 w 5281613"/>
              <a:gd name="connsiteY43" fmla="*/ 438150 h 2986087"/>
              <a:gd name="connsiteX44" fmla="*/ 2390775 w 5281613"/>
              <a:gd name="connsiteY44" fmla="*/ 342900 h 2986087"/>
              <a:gd name="connsiteX45" fmla="*/ 2924175 w 5281613"/>
              <a:gd name="connsiteY45" fmla="*/ 338137 h 2986087"/>
              <a:gd name="connsiteX46" fmla="*/ 2924175 w 5281613"/>
              <a:gd name="connsiteY46" fmla="*/ 238125 h 2986087"/>
              <a:gd name="connsiteX47" fmla="*/ 3243263 w 5281613"/>
              <a:gd name="connsiteY47" fmla="*/ 223837 h 2986087"/>
              <a:gd name="connsiteX48" fmla="*/ 3243263 w 5281613"/>
              <a:gd name="connsiteY48" fmla="*/ 128587 h 2986087"/>
              <a:gd name="connsiteX49" fmla="*/ 4186238 w 5281613"/>
              <a:gd name="connsiteY49" fmla="*/ 119062 h 2986087"/>
              <a:gd name="connsiteX50" fmla="*/ 4181475 w 5281613"/>
              <a:gd name="connsiteY50" fmla="*/ 0 h 2986087"/>
              <a:gd name="connsiteX51" fmla="*/ 5281613 w 5281613"/>
              <a:gd name="connsiteY51" fmla="*/ 4762 h 2986087"/>
              <a:gd name="connsiteX0" fmla="*/ 0 w 5281613"/>
              <a:gd name="connsiteY0" fmla="*/ 2967037 h 2986087"/>
              <a:gd name="connsiteX1" fmla="*/ 47625 w 5281613"/>
              <a:gd name="connsiteY1" fmla="*/ 2986087 h 2986087"/>
              <a:gd name="connsiteX2" fmla="*/ 38100 w 5281613"/>
              <a:gd name="connsiteY2" fmla="*/ 2914650 h 2986087"/>
              <a:gd name="connsiteX3" fmla="*/ 76200 w 5281613"/>
              <a:gd name="connsiteY3" fmla="*/ 2905125 h 2986087"/>
              <a:gd name="connsiteX4" fmla="*/ 76200 w 5281613"/>
              <a:gd name="connsiteY4" fmla="*/ 2771775 h 2986087"/>
              <a:gd name="connsiteX5" fmla="*/ 76200 w 5281613"/>
              <a:gd name="connsiteY5" fmla="*/ 2771775 h 2986087"/>
              <a:gd name="connsiteX6" fmla="*/ 97631 w 5281613"/>
              <a:gd name="connsiteY6" fmla="*/ 2371725 h 2986087"/>
              <a:gd name="connsiteX7" fmla="*/ 133350 w 5281613"/>
              <a:gd name="connsiteY7" fmla="*/ 2381250 h 2986087"/>
              <a:gd name="connsiteX8" fmla="*/ 128588 w 5281613"/>
              <a:gd name="connsiteY8" fmla="*/ 2276475 h 2986087"/>
              <a:gd name="connsiteX9" fmla="*/ 128588 w 5281613"/>
              <a:gd name="connsiteY9" fmla="*/ 2276475 h 2986087"/>
              <a:gd name="connsiteX10" fmla="*/ 147638 w 5281613"/>
              <a:gd name="connsiteY10" fmla="*/ 2171700 h 2986087"/>
              <a:gd name="connsiteX11" fmla="*/ 242888 w 5281613"/>
              <a:gd name="connsiteY11" fmla="*/ 2166937 h 2986087"/>
              <a:gd name="connsiteX12" fmla="*/ 247650 w 5281613"/>
              <a:gd name="connsiteY12" fmla="*/ 2081212 h 2986087"/>
              <a:gd name="connsiteX13" fmla="*/ 357188 w 5281613"/>
              <a:gd name="connsiteY13" fmla="*/ 2076450 h 2986087"/>
              <a:gd name="connsiteX14" fmla="*/ 361950 w 5281613"/>
              <a:gd name="connsiteY14" fmla="*/ 1957387 h 2986087"/>
              <a:gd name="connsiteX15" fmla="*/ 438150 w 5281613"/>
              <a:gd name="connsiteY15" fmla="*/ 1952625 h 2986087"/>
              <a:gd name="connsiteX16" fmla="*/ 457200 w 5281613"/>
              <a:gd name="connsiteY16" fmla="*/ 1862137 h 2986087"/>
              <a:gd name="connsiteX17" fmla="*/ 481013 w 5281613"/>
              <a:gd name="connsiteY17" fmla="*/ 1866900 h 2986087"/>
              <a:gd name="connsiteX18" fmla="*/ 500063 w 5281613"/>
              <a:gd name="connsiteY18" fmla="*/ 1766887 h 2986087"/>
              <a:gd name="connsiteX19" fmla="*/ 576263 w 5281613"/>
              <a:gd name="connsiteY19" fmla="*/ 1766887 h 2986087"/>
              <a:gd name="connsiteX20" fmla="*/ 600075 w 5281613"/>
              <a:gd name="connsiteY20" fmla="*/ 1676400 h 2986087"/>
              <a:gd name="connsiteX21" fmla="*/ 619125 w 5281613"/>
              <a:gd name="connsiteY21" fmla="*/ 1666875 h 2986087"/>
              <a:gd name="connsiteX22" fmla="*/ 623888 w 5281613"/>
              <a:gd name="connsiteY22" fmla="*/ 1562100 h 2986087"/>
              <a:gd name="connsiteX23" fmla="*/ 766763 w 5281613"/>
              <a:gd name="connsiteY23" fmla="*/ 1557337 h 2986087"/>
              <a:gd name="connsiteX24" fmla="*/ 776288 w 5281613"/>
              <a:gd name="connsiteY24" fmla="*/ 1466850 h 2986087"/>
              <a:gd name="connsiteX25" fmla="*/ 876300 w 5281613"/>
              <a:gd name="connsiteY25" fmla="*/ 1462087 h 2986087"/>
              <a:gd name="connsiteX26" fmla="*/ 871538 w 5281613"/>
              <a:gd name="connsiteY26" fmla="*/ 1357312 h 2986087"/>
              <a:gd name="connsiteX27" fmla="*/ 909638 w 5281613"/>
              <a:gd name="connsiteY27" fmla="*/ 1352550 h 2986087"/>
              <a:gd name="connsiteX28" fmla="*/ 914400 w 5281613"/>
              <a:gd name="connsiteY28" fmla="*/ 1257300 h 2986087"/>
              <a:gd name="connsiteX29" fmla="*/ 1143000 w 5281613"/>
              <a:gd name="connsiteY29" fmla="*/ 1247775 h 2986087"/>
              <a:gd name="connsiteX30" fmla="*/ 1166813 w 5281613"/>
              <a:gd name="connsiteY30" fmla="*/ 1166812 h 2986087"/>
              <a:gd name="connsiteX31" fmla="*/ 1290638 w 5281613"/>
              <a:gd name="connsiteY31" fmla="*/ 1138237 h 2986087"/>
              <a:gd name="connsiteX32" fmla="*/ 1309688 w 5281613"/>
              <a:gd name="connsiteY32" fmla="*/ 952500 h 2986087"/>
              <a:gd name="connsiteX33" fmla="*/ 1466850 w 5281613"/>
              <a:gd name="connsiteY33" fmla="*/ 947737 h 2986087"/>
              <a:gd name="connsiteX34" fmla="*/ 1490663 w 5281613"/>
              <a:gd name="connsiteY34" fmla="*/ 852487 h 2986087"/>
              <a:gd name="connsiteX35" fmla="*/ 1671638 w 5281613"/>
              <a:gd name="connsiteY35" fmla="*/ 842962 h 2986087"/>
              <a:gd name="connsiteX36" fmla="*/ 1671638 w 5281613"/>
              <a:gd name="connsiteY36" fmla="*/ 747712 h 2986087"/>
              <a:gd name="connsiteX37" fmla="*/ 1900238 w 5281613"/>
              <a:gd name="connsiteY37" fmla="*/ 742950 h 2986087"/>
              <a:gd name="connsiteX38" fmla="*/ 1914525 w 5281613"/>
              <a:gd name="connsiteY38" fmla="*/ 642937 h 2986087"/>
              <a:gd name="connsiteX39" fmla="*/ 2214563 w 5281613"/>
              <a:gd name="connsiteY39" fmla="*/ 628650 h 2986087"/>
              <a:gd name="connsiteX40" fmla="*/ 2209800 w 5281613"/>
              <a:gd name="connsiteY40" fmla="*/ 561975 h 2986087"/>
              <a:gd name="connsiteX41" fmla="*/ 2309813 w 5281613"/>
              <a:gd name="connsiteY41" fmla="*/ 547687 h 2986087"/>
              <a:gd name="connsiteX42" fmla="*/ 2300288 w 5281613"/>
              <a:gd name="connsiteY42" fmla="*/ 442912 h 2986087"/>
              <a:gd name="connsiteX43" fmla="*/ 2381250 w 5281613"/>
              <a:gd name="connsiteY43" fmla="*/ 438150 h 2986087"/>
              <a:gd name="connsiteX44" fmla="*/ 2390775 w 5281613"/>
              <a:gd name="connsiteY44" fmla="*/ 342900 h 2986087"/>
              <a:gd name="connsiteX45" fmla="*/ 2924175 w 5281613"/>
              <a:gd name="connsiteY45" fmla="*/ 338137 h 2986087"/>
              <a:gd name="connsiteX46" fmla="*/ 2924175 w 5281613"/>
              <a:gd name="connsiteY46" fmla="*/ 238125 h 2986087"/>
              <a:gd name="connsiteX47" fmla="*/ 3243263 w 5281613"/>
              <a:gd name="connsiteY47" fmla="*/ 223837 h 2986087"/>
              <a:gd name="connsiteX48" fmla="*/ 3243263 w 5281613"/>
              <a:gd name="connsiteY48" fmla="*/ 128587 h 2986087"/>
              <a:gd name="connsiteX49" fmla="*/ 4186238 w 5281613"/>
              <a:gd name="connsiteY49" fmla="*/ 119062 h 2986087"/>
              <a:gd name="connsiteX50" fmla="*/ 4181475 w 5281613"/>
              <a:gd name="connsiteY50" fmla="*/ 0 h 2986087"/>
              <a:gd name="connsiteX51" fmla="*/ 5281613 w 5281613"/>
              <a:gd name="connsiteY51" fmla="*/ 4762 h 2986087"/>
              <a:gd name="connsiteX0" fmla="*/ 0 w 5281613"/>
              <a:gd name="connsiteY0" fmla="*/ 2967037 h 2986087"/>
              <a:gd name="connsiteX1" fmla="*/ 47625 w 5281613"/>
              <a:gd name="connsiteY1" fmla="*/ 2986087 h 2986087"/>
              <a:gd name="connsiteX2" fmla="*/ 38100 w 5281613"/>
              <a:gd name="connsiteY2" fmla="*/ 2914650 h 2986087"/>
              <a:gd name="connsiteX3" fmla="*/ 76200 w 5281613"/>
              <a:gd name="connsiteY3" fmla="*/ 2905125 h 2986087"/>
              <a:gd name="connsiteX4" fmla="*/ 76200 w 5281613"/>
              <a:gd name="connsiteY4" fmla="*/ 2771775 h 2986087"/>
              <a:gd name="connsiteX5" fmla="*/ 76200 w 5281613"/>
              <a:gd name="connsiteY5" fmla="*/ 2771775 h 2986087"/>
              <a:gd name="connsiteX6" fmla="*/ 97631 w 5281613"/>
              <a:gd name="connsiteY6" fmla="*/ 2371725 h 2986087"/>
              <a:gd name="connsiteX7" fmla="*/ 133350 w 5281613"/>
              <a:gd name="connsiteY7" fmla="*/ 2381250 h 2986087"/>
              <a:gd name="connsiteX8" fmla="*/ 128588 w 5281613"/>
              <a:gd name="connsiteY8" fmla="*/ 2276475 h 2986087"/>
              <a:gd name="connsiteX9" fmla="*/ 128588 w 5281613"/>
              <a:gd name="connsiteY9" fmla="*/ 2276475 h 2986087"/>
              <a:gd name="connsiteX10" fmla="*/ 147638 w 5281613"/>
              <a:gd name="connsiteY10" fmla="*/ 2171700 h 2986087"/>
              <a:gd name="connsiteX11" fmla="*/ 242888 w 5281613"/>
              <a:gd name="connsiteY11" fmla="*/ 2166937 h 2986087"/>
              <a:gd name="connsiteX12" fmla="*/ 247650 w 5281613"/>
              <a:gd name="connsiteY12" fmla="*/ 2081212 h 2986087"/>
              <a:gd name="connsiteX13" fmla="*/ 357188 w 5281613"/>
              <a:gd name="connsiteY13" fmla="*/ 2076450 h 2986087"/>
              <a:gd name="connsiteX14" fmla="*/ 361950 w 5281613"/>
              <a:gd name="connsiteY14" fmla="*/ 1957387 h 2986087"/>
              <a:gd name="connsiteX15" fmla="*/ 438150 w 5281613"/>
              <a:gd name="connsiteY15" fmla="*/ 1952625 h 2986087"/>
              <a:gd name="connsiteX16" fmla="*/ 457200 w 5281613"/>
              <a:gd name="connsiteY16" fmla="*/ 1862137 h 2986087"/>
              <a:gd name="connsiteX17" fmla="*/ 481013 w 5281613"/>
              <a:gd name="connsiteY17" fmla="*/ 1866900 h 2986087"/>
              <a:gd name="connsiteX18" fmla="*/ 500063 w 5281613"/>
              <a:gd name="connsiteY18" fmla="*/ 1766887 h 2986087"/>
              <a:gd name="connsiteX19" fmla="*/ 576263 w 5281613"/>
              <a:gd name="connsiteY19" fmla="*/ 1766887 h 2986087"/>
              <a:gd name="connsiteX20" fmla="*/ 600075 w 5281613"/>
              <a:gd name="connsiteY20" fmla="*/ 1676400 h 2986087"/>
              <a:gd name="connsiteX21" fmla="*/ 619125 w 5281613"/>
              <a:gd name="connsiteY21" fmla="*/ 1666875 h 2986087"/>
              <a:gd name="connsiteX22" fmla="*/ 623888 w 5281613"/>
              <a:gd name="connsiteY22" fmla="*/ 1562100 h 2986087"/>
              <a:gd name="connsiteX23" fmla="*/ 766763 w 5281613"/>
              <a:gd name="connsiteY23" fmla="*/ 1557337 h 2986087"/>
              <a:gd name="connsiteX24" fmla="*/ 776288 w 5281613"/>
              <a:gd name="connsiteY24" fmla="*/ 1466850 h 2986087"/>
              <a:gd name="connsiteX25" fmla="*/ 876300 w 5281613"/>
              <a:gd name="connsiteY25" fmla="*/ 1462087 h 2986087"/>
              <a:gd name="connsiteX26" fmla="*/ 871538 w 5281613"/>
              <a:gd name="connsiteY26" fmla="*/ 1357312 h 2986087"/>
              <a:gd name="connsiteX27" fmla="*/ 909638 w 5281613"/>
              <a:gd name="connsiteY27" fmla="*/ 1352550 h 2986087"/>
              <a:gd name="connsiteX28" fmla="*/ 914400 w 5281613"/>
              <a:gd name="connsiteY28" fmla="*/ 1257300 h 2986087"/>
              <a:gd name="connsiteX29" fmla="*/ 1143000 w 5281613"/>
              <a:gd name="connsiteY29" fmla="*/ 1247775 h 2986087"/>
              <a:gd name="connsiteX30" fmla="*/ 1166813 w 5281613"/>
              <a:gd name="connsiteY30" fmla="*/ 1166812 h 2986087"/>
              <a:gd name="connsiteX31" fmla="*/ 1290638 w 5281613"/>
              <a:gd name="connsiteY31" fmla="*/ 1138237 h 2986087"/>
              <a:gd name="connsiteX32" fmla="*/ 1309688 w 5281613"/>
              <a:gd name="connsiteY32" fmla="*/ 952500 h 2986087"/>
              <a:gd name="connsiteX33" fmla="*/ 1466850 w 5281613"/>
              <a:gd name="connsiteY33" fmla="*/ 947737 h 2986087"/>
              <a:gd name="connsiteX34" fmla="*/ 1490663 w 5281613"/>
              <a:gd name="connsiteY34" fmla="*/ 852487 h 2986087"/>
              <a:gd name="connsiteX35" fmla="*/ 1671638 w 5281613"/>
              <a:gd name="connsiteY35" fmla="*/ 842962 h 2986087"/>
              <a:gd name="connsiteX36" fmla="*/ 1671638 w 5281613"/>
              <a:gd name="connsiteY36" fmla="*/ 747712 h 2986087"/>
              <a:gd name="connsiteX37" fmla="*/ 1900238 w 5281613"/>
              <a:gd name="connsiteY37" fmla="*/ 742950 h 2986087"/>
              <a:gd name="connsiteX38" fmla="*/ 1914525 w 5281613"/>
              <a:gd name="connsiteY38" fmla="*/ 642937 h 2986087"/>
              <a:gd name="connsiteX39" fmla="*/ 2214563 w 5281613"/>
              <a:gd name="connsiteY39" fmla="*/ 628650 h 2986087"/>
              <a:gd name="connsiteX40" fmla="*/ 2209800 w 5281613"/>
              <a:gd name="connsiteY40" fmla="*/ 561975 h 2986087"/>
              <a:gd name="connsiteX41" fmla="*/ 2309813 w 5281613"/>
              <a:gd name="connsiteY41" fmla="*/ 547687 h 2986087"/>
              <a:gd name="connsiteX42" fmla="*/ 2300288 w 5281613"/>
              <a:gd name="connsiteY42" fmla="*/ 442912 h 2986087"/>
              <a:gd name="connsiteX43" fmla="*/ 2381250 w 5281613"/>
              <a:gd name="connsiteY43" fmla="*/ 438150 h 2986087"/>
              <a:gd name="connsiteX44" fmla="*/ 2390775 w 5281613"/>
              <a:gd name="connsiteY44" fmla="*/ 342900 h 2986087"/>
              <a:gd name="connsiteX45" fmla="*/ 2924175 w 5281613"/>
              <a:gd name="connsiteY45" fmla="*/ 338137 h 2986087"/>
              <a:gd name="connsiteX46" fmla="*/ 2924175 w 5281613"/>
              <a:gd name="connsiteY46" fmla="*/ 238125 h 2986087"/>
              <a:gd name="connsiteX47" fmla="*/ 3243263 w 5281613"/>
              <a:gd name="connsiteY47" fmla="*/ 223837 h 2986087"/>
              <a:gd name="connsiteX48" fmla="*/ 3243263 w 5281613"/>
              <a:gd name="connsiteY48" fmla="*/ 128587 h 2986087"/>
              <a:gd name="connsiteX49" fmla="*/ 4186238 w 5281613"/>
              <a:gd name="connsiteY49" fmla="*/ 119062 h 2986087"/>
              <a:gd name="connsiteX50" fmla="*/ 4181475 w 5281613"/>
              <a:gd name="connsiteY50" fmla="*/ 0 h 2986087"/>
              <a:gd name="connsiteX51" fmla="*/ 5281613 w 5281613"/>
              <a:gd name="connsiteY51" fmla="*/ 4762 h 2986087"/>
              <a:gd name="connsiteX0" fmla="*/ 0 w 5281613"/>
              <a:gd name="connsiteY0" fmla="*/ 2967037 h 2986087"/>
              <a:gd name="connsiteX1" fmla="*/ 47625 w 5281613"/>
              <a:gd name="connsiteY1" fmla="*/ 2986087 h 2986087"/>
              <a:gd name="connsiteX2" fmla="*/ 38100 w 5281613"/>
              <a:gd name="connsiteY2" fmla="*/ 2914650 h 2986087"/>
              <a:gd name="connsiteX3" fmla="*/ 76200 w 5281613"/>
              <a:gd name="connsiteY3" fmla="*/ 2905125 h 2986087"/>
              <a:gd name="connsiteX4" fmla="*/ 76200 w 5281613"/>
              <a:gd name="connsiteY4" fmla="*/ 2771775 h 2986087"/>
              <a:gd name="connsiteX5" fmla="*/ 76200 w 5281613"/>
              <a:gd name="connsiteY5" fmla="*/ 2771775 h 2986087"/>
              <a:gd name="connsiteX6" fmla="*/ 97631 w 5281613"/>
              <a:gd name="connsiteY6" fmla="*/ 2371725 h 2986087"/>
              <a:gd name="connsiteX7" fmla="*/ 133350 w 5281613"/>
              <a:gd name="connsiteY7" fmla="*/ 2381250 h 2986087"/>
              <a:gd name="connsiteX8" fmla="*/ 128588 w 5281613"/>
              <a:gd name="connsiteY8" fmla="*/ 2276475 h 2986087"/>
              <a:gd name="connsiteX9" fmla="*/ 145256 w 5281613"/>
              <a:gd name="connsiteY9" fmla="*/ 2266950 h 2986087"/>
              <a:gd name="connsiteX10" fmla="*/ 147638 w 5281613"/>
              <a:gd name="connsiteY10" fmla="*/ 2171700 h 2986087"/>
              <a:gd name="connsiteX11" fmla="*/ 242888 w 5281613"/>
              <a:gd name="connsiteY11" fmla="*/ 2166937 h 2986087"/>
              <a:gd name="connsiteX12" fmla="*/ 247650 w 5281613"/>
              <a:gd name="connsiteY12" fmla="*/ 2081212 h 2986087"/>
              <a:gd name="connsiteX13" fmla="*/ 357188 w 5281613"/>
              <a:gd name="connsiteY13" fmla="*/ 2076450 h 2986087"/>
              <a:gd name="connsiteX14" fmla="*/ 361950 w 5281613"/>
              <a:gd name="connsiteY14" fmla="*/ 1957387 h 2986087"/>
              <a:gd name="connsiteX15" fmla="*/ 438150 w 5281613"/>
              <a:gd name="connsiteY15" fmla="*/ 1952625 h 2986087"/>
              <a:gd name="connsiteX16" fmla="*/ 457200 w 5281613"/>
              <a:gd name="connsiteY16" fmla="*/ 1862137 h 2986087"/>
              <a:gd name="connsiteX17" fmla="*/ 481013 w 5281613"/>
              <a:gd name="connsiteY17" fmla="*/ 1866900 h 2986087"/>
              <a:gd name="connsiteX18" fmla="*/ 500063 w 5281613"/>
              <a:gd name="connsiteY18" fmla="*/ 1766887 h 2986087"/>
              <a:gd name="connsiteX19" fmla="*/ 576263 w 5281613"/>
              <a:gd name="connsiteY19" fmla="*/ 1766887 h 2986087"/>
              <a:gd name="connsiteX20" fmla="*/ 600075 w 5281613"/>
              <a:gd name="connsiteY20" fmla="*/ 1676400 h 2986087"/>
              <a:gd name="connsiteX21" fmla="*/ 619125 w 5281613"/>
              <a:gd name="connsiteY21" fmla="*/ 1666875 h 2986087"/>
              <a:gd name="connsiteX22" fmla="*/ 623888 w 5281613"/>
              <a:gd name="connsiteY22" fmla="*/ 1562100 h 2986087"/>
              <a:gd name="connsiteX23" fmla="*/ 766763 w 5281613"/>
              <a:gd name="connsiteY23" fmla="*/ 1557337 h 2986087"/>
              <a:gd name="connsiteX24" fmla="*/ 776288 w 5281613"/>
              <a:gd name="connsiteY24" fmla="*/ 1466850 h 2986087"/>
              <a:gd name="connsiteX25" fmla="*/ 876300 w 5281613"/>
              <a:gd name="connsiteY25" fmla="*/ 1462087 h 2986087"/>
              <a:gd name="connsiteX26" fmla="*/ 871538 w 5281613"/>
              <a:gd name="connsiteY26" fmla="*/ 1357312 h 2986087"/>
              <a:gd name="connsiteX27" fmla="*/ 909638 w 5281613"/>
              <a:gd name="connsiteY27" fmla="*/ 1352550 h 2986087"/>
              <a:gd name="connsiteX28" fmla="*/ 914400 w 5281613"/>
              <a:gd name="connsiteY28" fmla="*/ 1257300 h 2986087"/>
              <a:gd name="connsiteX29" fmla="*/ 1143000 w 5281613"/>
              <a:gd name="connsiteY29" fmla="*/ 1247775 h 2986087"/>
              <a:gd name="connsiteX30" fmla="*/ 1166813 w 5281613"/>
              <a:gd name="connsiteY30" fmla="*/ 1166812 h 2986087"/>
              <a:gd name="connsiteX31" fmla="*/ 1290638 w 5281613"/>
              <a:gd name="connsiteY31" fmla="*/ 1138237 h 2986087"/>
              <a:gd name="connsiteX32" fmla="*/ 1309688 w 5281613"/>
              <a:gd name="connsiteY32" fmla="*/ 952500 h 2986087"/>
              <a:gd name="connsiteX33" fmla="*/ 1466850 w 5281613"/>
              <a:gd name="connsiteY33" fmla="*/ 947737 h 2986087"/>
              <a:gd name="connsiteX34" fmla="*/ 1490663 w 5281613"/>
              <a:gd name="connsiteY34" fmla="*/ 852487 h 2986087"/>
              <a:gd name="connsiteX35" fmla="*/ 1671638 w 5281613"/>
              <a:gd name="connsiteY35" fmla="*/ 842962 h 2986087"/>
              <a:gd name="connsiteX36" fmla="*/ 1671638 w 5281613"/>
              <a:gd name="connsiteY36" fmla="*/ 747712 h 2986087"/>
              <a:gd name="connsiteX37" fmla="*/ 1900238 w 5281613"/>
              <a:gd name="connsiteY37" fmla="*/ 742950 h 2986087"/>
              <a:gd name="connsiteX38" fmla="*/ 1914525 w 5281613"/>
              <a:gd name="connsiteY38" fmla="*/ 642937 h 2986087"/>
              <a:gd name="connsiteX39" fmla="*/ 2214563 w 5281613"/>
              <a:gd name="connsiteY39" fmla="*/ 628650 h 2986087"/>
              <a:gd name="connsiteX40" fmla="*/ 2209800 w 5281613"/>
              <a:gd name="connsiteY40" fmla="*/ 561975 h 2986087"/>
              <a:gd name="connsiteX41" fmla="*/ 2309813 w 5281613"/>
              <a:gd name="connsiteY41" fmla="*/ 547687 h 2986087"/>
              <a:gd name="connsiteX42" fmla="*/ 2300288 w 5281613"/>
              <a:gd name="connsiteY42" fmla="*/ 442912 h 2986087"/>
              <a:gd name="connsiteX43" fmla="*/ 2381250 w 5281613"/>
              <a:gd name="connsiteY43" fmla="*/ 438150 h 2986087"/>
              <a:gd name="connsiteX44" fmla="*/ 2390775 w 5281613"/>
              <a:gd name="connsiteY44" fmla="*/ 342900 h 2986087"/>
              <a:gd name="connsiteX45" fmla="*/ 2924175 w 5281613"/>
              <a:gd name="connsiteY45" fmla="*/ 338137 h 2986087"/>
              <a:gd name="connsiteX46" fmla="*/ 2924175 w 5281613"/>
              <a:gd name="connsiteY46" fmla="*/ 238125 h 2986087"/>
              <a:gd name="connsiteX47" fmla="*/ 3243263 w 5281613"/>
              <a:gd name="connsiteY47" fmla="*/ 223837 h 2986087"/>
              <a:gd name="connsiteX48" fmla="*/ 3243263 w 5281613"/>
              <a:gd name="connsiteY48" fmla="*/ 128587 h 2986087"/>
              <a:gd name="connsiteX49" fmla="*/ 4186238 w 5281613"/>
              <a:gd name="connsiteY49" fmla="*/ 119062 h 2986087"/>
              <a:gd name="connsiteX50" fmla="*/ 4181475 w 5281613"/>
              <a:gd name="connsiteY50" fmla="*/ 0 h 2986087"/>
              <a:gd name="connsiteX51" fmla="*/ 5281613 w 5281613"/>
              <a:gd name="connsiteY51" fmla="*/ 4762 h 2986087"/>
              <a:gd name="connsiteX0" fmla="*/ 0 w 5281613"/>
              <a:gd name="connsiteY0" fmla="*/ 2967037 h 2986087"/>
              <a:gd name="connsiteX1" fmla="*/ 47625 w 5281613"/>
              <a:gd name="connsiteY1" fmla="*/ 2986087 h 2986087"/>
              <a:gd name="connsiteX2" fmla="*/ 38100 w 5281613"/>
              <a:gd name="connsiteY2" fmla="*/ 2914650 h 2986087"/>
              <a:gd name="connsiteX3" fmla="*/ 76200 w 5281613"/>
              <a:gd name="connsiteY3" fmla="*/ 2905125 h 2986087"/>
              <a:gd name="connsiteX4" fmla="*/ 76200 w 5281613"/>
              <a:gd name="connsiteY4" fmla="*/ 2771775 h 2986087"/>
              <a:gd name="connsiteX5" fmla="*/ 76200 w 5281613"/>
              <a:gd name="connsiteY5" fmla="*/ 2771775 h 2986087"/>
              <a:gd name="connsiteX6" fmla="*/ 97631 w 5281613"/>
              <a:gd name="connsiteY6" fmla="*/ 2371725 h 2986087"/>
              <a:gd name="connsiteX7" fmla="*/ 133350 w 5281613"/>
              <a:gd name="connsiteY7" fmla="*/ 2381250 h 2986087"/>
              <a:gd name="connsiteX8" fmla="*/ 128588 w 5281613"/>
              <a:gd name="connsiteY8" fmla="*/ 2276475 h 2986087"/>
              <a:gd name="connsiteX9" fmla="*/ 145256 w 5281613"/>
              <a:gd name="connsiteY9" fmla="*/ 2266950 h 2986087"/>
              <a:gd name="connsiteX10" fmla="*/ 150019 w 5281613"/>
              <a:gd name="connsiteY10" fmla="*/ 2157413 h 2986087"/>
              <a:gd name="connsiteX11" fmla="*/ 242888 w 5281613"/>
              <a:gd name="connsiteY11" fmla="*/ 2166937 h 2986087"/>
              <a:gd name="connsiteX12" fmla="*/ 247650 w 5281613"/>
              <a:gd name="connsiteY12" fmla="*/ 2081212 h 2986087"/>
              <a:gd name="connsiteX13" fmla="*/ 357188 w 5281613"/>
              <a:gd name="connsiteY13" fmla="*/ 2076450 h 2986087"/>
              <a:gd name="connsiteX14" fmla="*/ 361950 w 5281613"/>
              <a:gd name="connsiteY14" fmla="*/ 1957387 h 2986087"/>
              <a:gd name="connsiteX15" fmla="*/ 438150 w 5281613"/>
              <a:gd name="connsiteY15" fmla="*/ 1952625 h 2986087"/>
              <a:gd name="connsiteX16" fmla="*/ 457200 w 5281613"/>
              <a:gd name="connsiteY16" fmla="*/ 1862137 h 2986087"/>
              <a:gd name="connsiteX17" fmla="*/ 481013 w 5281613"/>
              <a:gd name="connsiteY17" fmla="*/ 1866900 h 2986087"/>
              <a:gd name="connsiteX18" fmla="*/ 500063 w 5281613"/>
              <a:gd name="connsiteY18" fmla="*/ 1766887 h 2986087"/>
              <a:gd name="connsiteX19" fmla="*/ 576263 w 5281613"/>
              <a:gd name="connsiteY19" fmla="*/ 1766887 h 2986087"/>
              <a:gd name="connsiteX20" fmla="*/ 600075 w 5281613"/>
              <a:gd name="connsiteY20" fmla="*/ 1676400 h 2986087"/>
              <a:gd name="connsiteX21" fmla="*/ 619125 w 5281613"/>
              <a:gd name="connsiteY21" fmla="*/ 1666875 h 2986087"/>
              <a:gd name="connsiteX22" fmla="*/ 623888 w 5281613"/>
              <a:gd name="connsiteY22" fmla="*/ 1562100 h 2986087"/>
              <a:gd name="connsiteX23" fmla="*/ 766763 w 5281613"/>
              <a:gd name="connsiteY23" fmla="*/ 1557337 h 2986087"/>
              <a:gd name="connsiteX24" fmla="*/ 776288 w 5281613"/>
              <a:gd name="connsiteY24" fmla="*/ 1466850 h 2986087"/>
              <a:gd name="connsiteX25" fmla="*/ 876300 w 5281613"/>
              <a:gd name="connsiteY25" fmla="*/ 1462087 h 2986087"/>
              <a:gd name="connsiteX26" fmla="*/ 871538 w 5281613"/>
              <a:gd name="connsiteY26" fmla="*/ 1357312 h 2986087"/>
              <a:gd name="connsiteX27" fmla="*/ 909638 w 5281613"/>
              <a:gd name="connsiteY27" fmla="*/ 1352550 h 2986087"/>
              <a:gd name="connsiteX28" fmla="*/ 914400 w 5281613"/>
              <a:gd name="connsiteY28" fmla="*/ 1257300 h 2986087"/>
              <a:gd name="connsiteX29" fmla="*/ 1143000 w 5281613"/>
              <a:gd name="connsiteY29" fmla="*/ 1247775 h 2986087"/>
              <a:gd name="connsiteX30" fmla="*/ 1166813 w 5281613"/>
              <a:gd name="connsiteY30" fmla="*/ 1166812 h 2986087"/>
              <a:gd name="connsiteX31" fmla="*/ 1290638 w 5281613"/>
              <a:gd name="connsiteY31" fmla="*/ 1138237 h 2986087"/>
              <a:gd name="connsiteX32" fmla="*/ 1309688 w 5281613"/>
              <a:gd name="connsiteY32" fmla="*/ 952500 h 2986087"/>
              <a:gd name="connsiteX33" fmla="*/ 1466850 w 5281613"/>
              <a:gd name="connsiteY33" fmla="*/ 947737 h 2986087"/>
              <a:gd name="connsiteX34" fmla="*/ 1490663 w 5281613"/>
              <a:gd name="connsiteY34" fmla="*/ 852487 h 2986087"/>
              <a:gd name="connsiteX35" fmla="*/ 1671638 w 5281613"/>
              <a:gd name="connsiteY35" fmla="*/ 842962 h 2986087"/>
              <a:gd name="connsiteX36" fmla="*/ 1671638 w 5281613"/>
              <a:gd name="connsiteY36" fmla="*/ 747712 h 2986087"/>
              <a:gd name="connsiteX37" fmla="*/ 1900238 w 5281613"/>
              <a:gd name="connsiteY37" fmla="*/ 742950 h 2986087"/>
              <a:gd name="connsiteX38" fmla="*/ 1914525 w 5281613"/>
              <a:gd name="connsiteY38" fmla="*/ 642937 h 2986087"/>
              <a:gd name="connsiteX39" fmla="*/ 2214563 w 5281613"/>
              <a:gd name="connsiteY39" fmla="*/ 628650 h 2986087"/>
              <a:gd name="connsiteX40" fmla="*/ 2209800 w 5281613"/>
              <a:gd name="connsiteY40" fmla="*/ 561975 h 2986087"/>
              <a:gd name="connsiteX41" fmla="*/ 2309813 w 5281613"/>
              <a:gd name="connsiteY41" fmla="*/ 547687 h 2986087"/>
              <a:gd name="connsiteX42" fmla="*/ 2300288 w 5281613"/>
              <a:gd name="connsiteY42" fmla="*/ 442912 h 2986087"/>
              <a:gd name="connsiteX43" fmla="*/ 2381250 w 5281613"/>
              <a:gd name="connsiteY43" fmla="*/ 438150 h 2986087"/>
              <a:gd name="connsiteX44" fmla="*/ 2390775 w 5281613"/>
              <a:gd name="connsiteY44" fmla="*/ 342900 h 2986087"/>
              <a:gd name="connsiteX45" fmla="*/ 2924175 w 5281613"/>
              <a:gd name="connsiteY45" fmla="*/ 338137 h 2986087"/>
              <a:gd name="connsiteX46" fmla="*/ 2924175 w 5281613"/>
              <a:gd name="connsiteY46" fmla="*/ 238125 h 2986087"/>
              <a:gd name="connsiteX47" fmla="*/ 3243263 w 5281613"/>
              <a:gd name="connsiteY47" fmla="*/ 223837 h 2986087"/>
              <a:gd name="connsiteX48" fmla="*/ 3243263 w 5281613"/>
              <a:gd name="connsiteY48" fmla="*/ 128587 h 2986087"/>
              <a:gd name="connsiteX49" fmla="*/ 4186238 w 5281613"/>
              <a:gd name="connsiteY49" fmla="*/ 119062 h 2986087"/>
              <a:gd name="connsiteX50" fmla="*/ 4181475 w 5281613"/>
              <a:gd name="connsiteY50" fmla="*/ 0 h 2986087"/>
              <a:gd name="connsiteX51" fmla="*/ 5281613 w 5281613"/>
              <a:gd name="connsiteY51" fmla="*/ 4762 h 2986087"/>
              <a:gd name="connsiteX0" fmla="*/ 0 w 5281613"/>
              <a:gd name="connsiteY0" fmla="*/ 2967037 h 2986087"/>
              <a:gd name="connsiteX1" fmla="*/ 47625 w 5281613"/>
              <a:gd name="connsiteY1" fmla="*/ 2986087 h 2986087"/>
              <a:gd name="connsiteX2" fmla="*/ 38100 w 5281613"/>
              <a:gd name="connsiteY2" fmla="*/ 2914650 h 2986087"/>
              <a:gd name="connsiteX3" fmla="*/ 76200 w 5281613"/>
              <a:gd name="connsiteY3" fmla="*/ 2905125 h 2986087"/>
              <a:gd name="connsiteX4" fmla="*/ 76200 w 5281613"/>
              <a:gd name="connsiteY4" fmla="*/ 2771775 h 2986087"/>
              <a:gd name="connsiteX5" fmla="*/ 76200 w 5281613"/>
              <a:gd name="connsiteY5" fmla="*/ 2771775 h 2986087"/>
              <a:gd name="connsiteX6" fmla="*/ 97631 w 5281613"/>
              <a:gd name="connsiteY6" fmla="*/ 2371725 h 2986087"/>
              <a:gd name="connsiteX7" fmla="*/ 133350 w 5281613"/>
              <a:gd name="connsiteY7" fmla="*/ 2381250 h 2986087"/>
              <a:gd name="connsiteX8" fmla="*/ 128588 w 5281613"/>
              <a:gd name="connsiteY8" fmla="*/ 2276475 h 2986087"/>
              <a:gd name="connsiteX9" fmla="*/ 145256 w 5281613"/>
              <a:gd name="connsiteY9" fmla="*/ 2266950 h 2986087"/>
              <a:gd name="connsiteX10" fmla="*/ 150019 w 5281613"/>
              <a:gd name="connsiteY10" fmla="*/ 2157413 h 2986087"/>
              <a:gd name="connsiteX11" fmla="*/ 242888 w 5281613"/>
              <a:gd name="connsiteY11" fmla="*/ 2166937 h 2986087"/>
              <a:gd name="connsiteX12" fmla="*/ 240506 w 5281613"/>
              <a:gd name="connsiteY12" fmla="*/ 2066925 h 2986087"/>
              <a:gd name="connsiteX13" fmla="*/ 357188 w 5281613"/>
              <a:gd name="connsiteY13" fmla="*/ 2076450 h 2986087"/>
              <a:gd name="connsiteX14" fmla="*/ 361950 w 5281613"/>
              <a:gd name="connsiteY14" fmla="*/ 1957387 h 2986087"/>
              <a:gd name="connsiteX15" fmla="*/ 438150 w 5281613"/>
              <a:gd name="connsiteY15" fmla="*/ 1952625 h 2986087"/>
              <a:gd name="connsiteX16" fmla="*/ 457200 w 5281613"/>
              <a:gd name="connsiteY16" fmla="*/ 1862137 h 2986087"/>
              <a:gd name="connsiteX17" fmla="*/ 481013 w 5281613"/>
              <a:gd name="connsiteY17" fmla="*/ 1866900 h 2986087"/>
              <a:gd name="connsiteX18" fmla="*/ 500063 w 5281613"/>
              <a:gd name="connsiteY18" fmla="*/ 1766887 h 2986087"/>
              <a:gd name="connsiteX19" fmla="*/ 576263 w 5281613"/>
              <a:gd name="connsiteY19" fmla="*/ 1766887 h 2986087"/>
              <a:gd name="connsiteX20" fmla="*/ 600075 w 5281613"/>
              <a:gd name="connsiteY20" fmla="*/ 1676400 h 2986087"/>
              <a:gd name="connsiteX21" fmla="*/ 619125 w 5281613"/>
              <a:gd name="connsiteY21" fmla="*/ 1666875 h 2986087"/>
              <a:gd name="connsiteX22" fmla="*/ 623888 w 5281613"/>
              <a:gd name="connsiteY22" fmla="*/ 1562100 h 2986087"/>
              <a:gd name="connsiteX23" fmla="*/ 766763 w 5281613"/>
              <a:gd name="connsiteY23" fmla="*/ 1557337 h 2986087"/>
              <a:gd name="connsiteX24" fmla="*/ 776288 w 5281613"/>
              <a:gd name="connsiteY24" fmla="*/ 1466850 h 2986087"/>
              <a:gd name="connsiteX25" fmla="*/ 876300 w 5281613"/>
              <a:gd name="connsiteY25" fmla="*/ 1462087 h 2986087"/>
              <a:gd name="connsiteX26" fmla="*/ 871538 w 5281613"/>
              <a:gd name="connsiteY26" fmla="*/ 1357312 h 2986087"/>
              <a:gd name="connsiteX27" fmla="*/ 909638 w 5281613"/>
              <a:gd name="connsiteY27" fmla="*/ 1352550 h 2986087"/>
              <a:gd name="connsiteX28" fmla="*/ 914400 w 5281613"/>
              <a:gd name="connsiteY28" fmla="*/ 1257300 h 2986087"/>
              <a:gd name="connsiteX29" fmla="*/ 1143000 w 5281613"/>
              <a:gd name="connsiteY29" fmla="*/ 1247775 h 2986087"/>
              <a:gd name="connsiteX30" fmla="*/ 1166813 w 5281613"/>
              <a:gd name="connsiteY30" fmla="*/ 1166812 h 2986087"/>
              <a:gd name="connsiteX31" fmla="*/ 1290638 w 5281613"/>
              <a:gd name="connsiteY31" fmla="*/ 1138237 h 2986087"/>
              <a:gd name="connsiteX32" fmla="*/ 1309688 w 5281613"/>
              <a:gd name="connsiteY32" fmla="*/ 952500 h 2986087"/>
              <a:gd name="connsiteX33" fmla="*/ 1466850 w 5281613"/>
              <a:gd name="connsiteY33" fmla="*/ 947737 h 2986087"/>
              <a:gd name="connsiteX34" fmla="*/ 1490663 w 5281613"/>
              <a:gd name="connsiteY34" fmla="*/ 852487 h 2986087"/>
              <a:gd name="connsiteX35" fmla="*/ 1671638 w 5281613"/>
              <a:gd name="connsiteY35" fmla="*/ 842962 h 2986087"/>
              <a:gd name="connsiteX36" fmla="*/ 1671638 w 5281613"/>
              <a:gd name="connsiteY36" fmla="*/ 747712 h 2986087"/>
              <a:gd name="connsiteX37" fmla="*/ 1900238 w 5281613"/>
              <a:gd name="connsiteY37" fmla="*/ 742950 h 2986087"/>
              <a:gd name="connsiteX38" fmla="*/ 1914525 w 5281613"/>
              <a:gd name="connsiteY38" fmla="*/ 642937 h 2986087"/>
              <a:gd name="connsiteX39" fmla="*/ 2214563 w 5281613"/>
              <a:gd name="connsiteY39" fmla="*/ 628650 h 2986087"/>
              <a:gd name="connsiteX40" fmla="*/ 2209800 w 5281613"/>
              <a:gd name="connsiteY40" fmla="*/ 561975 h 2986087"/>
              <a:gd name="connsiteX41" fmla="*/ 2309813 w 5281613"/>
              <a:gd name="connsiteY41" fmla="*/ 547687 h 2986087"/>
              <a:gd name="connsiteX42" fmla="*/ 2300288 w 5281613"/>
              <a:gd name="connsiteY42" fmla="*/ 442912 h 2986087"/>
              <a:gd name="connsiteX43" fmla="*/ 2381250 w 5281613"/>
              <a:gd name="connsiteY43" fmla="*/ 438150 h 2986087"/>
              <a:gd name="connsiteX44" fmla="*/ 2390775 w 5281613"/>
              <a:gd name="connsiteY44" fmla="*/ 342900 h 2986087"/>
              <a:gd name="connsiteX45" fmla="*/ 2924175 w 5281613"/>
              <a:gd name="connsiteY45" fmla="*/ 338137 h 2986087"/>
              <a:gd name="connsiteX46" fmla="*/ 2924175 w 5281613"/>
              <a:gd name="connsiteY46" fmla="*/ 238125 h 2986087"/>
              <a:gd name="connsiteX47" fmla="*/ 3243263 w 5281613"/>
              <a:gd name="connsiteY47" fmla="*/ 223837 h 2986087"/>
              <a:gd name="connsiteX48" fmla="*/ 3243263 w 5281613"/>
              <a:gd name="connsiteY48" fmla="*/ 128587 h 2986087"/>
              <a:gd name="connsiteX49" fmla="*/ 4186238 w 5281613"/>
              <a:gd name="connsiteY49" fmla="*/ 119062 h 2986087"/>
              <a:gd name="connsiteX50" fmla="*/ 4181475 w 5281613"/>
              <a:gd name="connsiteY50" fmla="*/ 0 h 2986087"/>
              <a:gd name="connsiteX51" fmla="*/ 5281613 w 5281613"/>
              <a:gd name="connsiteY51" fmla="*/ 4762 h 2986087"/>
              <a:gd name="connsiteX0" fmla="*/ 0 w 5281613"/>
              <a:gd name="connsiteY0" fmla="*/ 2967037 h 2986087"/>
              <a:gd name="connsiteX1" fmla="*/ 47625 w 5281613"/>
              <a:gd name="connsiteY1" fmla="*/ 2986087 h 2986087"/>
              <a:gd name="connsiteX2" fmla="*/ 38100 w 5281613"/>
              <a:gd name="connsiteY2" fmla="*/ 2914650 h 2986087"/>
              <a:gd name="connsiteX3" fmla="*/ 76200 w 5281613"/>
              <a:gd name="connsiteY3" fmla="*/ 2905125 h 2986087"/>
              <a:gd name="connsiteX4" fmla="*/ 76200 w 5281613"/>
              <a:gd name="connsiteY4" fmla="*/ 2771775 h 2986087"/>
              <a:gd name="connsiteX5" fmla="*/ 76200 w 5281613"/>
              <a:gd name="connsiteY5" fmla="*/ 2771775 h 2986087"/>
              <a:gd name="connsiteX6" fmla="*/ 97631 w 5281613"/>
              <a:gd name="connsiteY6" fmla="*/ 2371725 h 2986087"/>
              <a:gd name="connsiteX7" fmla="*/ 133350 w 5281613"/>
              <a:gd name="connsiteY7" fmla="*/ 2381250 h 2986087"/>
              <a:gd name="connsiteX8" fmla="*/ 128588 w 5281613"/>
              <a:gd name="connsiteY8" fmla="*/ 2276475 h 2986087"/>
              <a:gd name="connsiteX9" fmla="*/ 145256 w 5281613"/>
              <a:gd name="connsiteY9" fmla="*/ 2266950 h 2986087"/>
              <a:gd name="connsiteX10" fmla="*/ 150019 w 5281613"/>
              <a:gd name="connsiteY10" fmla="*/ 2157413 h 2986087"/>
              <a:gd name="connsiteX11" fmla="*/ 242888 w 5281613"/>
              <a:gd name="connsiteY11" fmla="*/ 2166937 h 2986087"/>
              <a:gd name="connsiteX12" fmla="*/ 240506 w 5281613"/>
              <a:gd name="connsiteY12" fmla="*/ 2066925 h 2986087"/>
              <a:gd name="connsiteX13" fmla="*/ 381001 w 5281613"/>
              <a:gd name="connsiteY13" fmla="*/ 2069306 h 2986087"/>
              <a:gd name="connsiteX14" fmla="*/ 361950 w 5281613"/>
              <a:gd name="connsiteY14" fmla="*/ 1957387 h 2986087"/>
              <a:gd name="connsiteX15" fmla="*/ 438150 w 5281613"/>
              <a:gd name="connsiteY15" fmla="*/ 1952625 h 2986087"/>
              <a:gd name="connsiteX16" fmla="*/ 457200 w 5281613"/>
              <a:gd name="connsiteY16" fmla="*/ 1862137 h 2986087"/>
              <a:gd name="connsiteX17" fmla="*/ 481013 w 5281613"/>
              <a:gd name="connsiteY17" fmla="*/ 1866900 h 2986087"/>
              <a:gd name="connsiteX18" fmla="*/ 500063 w 5281613"/>
              <a:gd name="connsiteY18" fmla="*/ 1766887 h 2986087"/>
              <a:gd name="connsiteX19" fmla="*/ 576263 w 5281613"/>
              <a:gd name="connsiteY19" fmla="*/ 1766887 h 2986087"/>
              <a:gd name="connsiteX20" fmla="*/ 600075 w 5281613"/>
              <a:gd name="connsiteY20" fmla="*/ 1676400 h 2986087"/>
              <a:gd name="connsiteX21" fmla="*/ 619125 w 5281613"/>
              <a:gd name="connsiteY21" fmla="*/ 1666875 h 2986087"/>
              <a:gd name="connsiteX22" fmla="*/ 623888 w 5281613"/>
              <a:gd name="connsiteY22" fmla="*/ 1562100 h 2986087"/>
              <a:gd name="connsiteX23" fmla="*/ 766763 w 5281613"/>
              <a:gd name="connsiteY23" fmla="*/ 1557337 h 2986087"/>
              <a:gd name="connsiteX24" fmla="*/ 776288 w 5281613"/>
              <a:gd name="connsiteY24" fmla="*/ 1466850 h 2986087"/>
              <a:gd name="connsiteX25" fmla="*/ 876300 w 5281613"/>
              <a:gd name="connsiteY25" fmla="*/ 1462087 h 2986087"/>
              <a:gd name="connsiteX26" fmla="*/ 871538 w 5281613"/>
              <a:gd name="connsiteY26" fmla="*/ 1357312 h 2986087"/>
              <a:gd name="connsiteX27" fmla="*/ 909638 w 5281613"/>
              <a:gd name="connsiteY27" fmla="*/ 1352550 h 2986087"/>
              <a:gd name="connsiteX28" fmla="*/ 914400 w 5281613"/>
              <a:gd name="connsiteY28" fmla="*/ 1257300 h 2986087"/>
              <a:gd name="connsiteX29" fmla="*/ 1143000 w 5281613"/>
              <a:gd name="connsiteY29" fmla="*/ 1247775 h 2986087"/>
              <a:gd name="connsiteX30" fmla="*/ 1166813 w 5281613"/>
              <a:gd name="connsiteY30" fmla="*/ 1166812 h 2986087"/>
              <a:gd name="connsiteX31" fmla="*/ 1290638 w 5281613"/>
              <a:gd name="connsiteY31" fmla="*/ 1138237 h 2986087"/>
              <a:gd name="connsiteX32" fmla="*/ 1309688 w 5281613"/>
              <a:gd name="connsiteY32" fmla="*/ 952500 h 2986087"/>
              <a:gd name="connsiteX33" fmla="*/ 1466850 w 5281613"/>
              <a:gd name="connsiteY33" fmla="*/ 947737 h 2986087"/>
              <a:gd name="connsiteX34" fmla="*/ 1490663 w 5281613"/>
              <a:gd name="connsiteY34" fmla="*/ 852487 h 2986087"/>
              <a:gd name="connsiteX35" fmla="*/ 1671638 w 5281613"/>
              <a:gd name="connsiteY35" fmla="*/ 842962 h 2986087"/>
              <a:gd name="connsiteX36" fmla="*/ 1671638 w 5281613"/>
              <a:gd name="connsiteY36" fmla="*/ 747712 h 2986087"/>
              <a:gd name="connsiteX37" fmla="*/ 1900238 w 5281613"/>
              <a:gd name="connsiteY37" fmla="*/ 742950 h 2986087"/>
              <a:gd name="connsiteX38" fmla="*/ 1914525 w 5281613"/>
              <a:gd name="connsiteY38" fmla="*/ 642937 h 2986087"/>
              <a:gd name="connsiteX39" fmla="*/ 2214563 w 5281613"/>
              <a:gd name="connsiteY39" fmla="*/ 628650 h 2986087"/>
              <a:gd name="connsiteX40" fmla="*/ 2209800 w 5281613"/>
              <a:gd name="connsiteY40" fmla="*/ 561975 h 2986087"/>
              <a:gd name="connsiteX41" fmla="*/ 2309813 w 5281613"/>
              <a:gd name="connsiteY41" fmla="*/ 547687 h 2986087"/>
              <a:gd name="connsiteX42" fmla="*/ 2300288 w 5281613"/>
              <a:gd name="connsiteY42" fmla="*/ 442912 h 2986087"/>
              <a:gd name="connsiteX43" fmla="*/ 2381250 w 5281613"/>
              <a:gd name="connsiteY43" fmla="*/ 438150 h 2986087"/>
              <a:gd name="connsiteX44" fmla="*/ 2390775 w 5281613"/>
              <a:gd name="connsiteY44" fmla="*/ 342900 h 2986087"/>
              <a:gd name="connsiteX45" fmla="*/ 2924175 w 5281613"/>
              <a:gd name="connsiteY45" fmla="*/ 338137 h 2986087"/>
              <a:gd name="connsiteX46" fmla="*/ 2924175 w 5281613"/>
              <a:gd name="connsiteY46" fmla="*/ 238125 h 2986087"/>
              <a:gd name="connsiteX47" fmla="*/ 3243263 w 5281613"/>
              <a:gd name="connsiteY47" fmla="*/ 223837 h 2986087"/>
              <a:gd name="connsiteX48" fmla="*/ 3243263 w 5281613"/>
              <a:gd name="connsiteY48" fmla="*/ 128587 h 2986087"/>
              <a:gd name="connsiteX49" fmla="*/ 4186238 w 5281613"/>
              <a:gd name="connsiteY49" fmla="*/ 119062 h 2986087"/>
              <a:gd name="connsiteX50" fmla="*/ 4181475 w 5281613"/>
              <a:gd name="connsiteY50" fmla="*/ 0 h 2986087"/>
              <a:gd name="connsiteX51" fmla="*/ 5281613 w 5281613"/>
              <a:gd name="connsiteY51" fmla="*/ 4762 h 2986087"/>
              <a:gd name="connsiteX0" fmla="*/ 0 w 5281613"/>
              <a:gd name="connsiteY0" fmla="*/ 2967037 h 2986087"/>
              <a:gd name="connsiteX1" fmla="*/ 47625 w 5281613"/>
              <a:gd name="connsiteY1" fmla="*/ 2986087 h 2986087"/>
              <a:gd name="connsiteX2" fmla="*/ 38100 w 5281613"/>
              <a:gd name="connsiteY2" fmla="*/ 2914650 h 2986087"/>
              <a:gd name="connsiteX3" fmla="*/ 76200 w 5281613"/>
              <a:gd name="connsiteY3" fmla="*/ 2905125 h 2986087"/>
              <a:gd name="connsiteX4" fmla="*/ 76200 w 5281613"/>
              <a:gd name="connsiteY4" fmla="*/ 2771775 h 2986087"/>
              <a:gd name="connsiteX5" fmla="*/ 76200 w 5281613"/>
              <a:gd name="connsiteY5" fmla="*/ 2771775 h 2986087"/>
              <a:gd name="connsiteX6" fmla="*/ 97631 w 5281613"/>
              <a:gd name="connsiteY6" fmla="*/ 2371725 h 2986087"/>
              <a:gd name="connsiteX7" fmla="*/ 133350 w 5281613"/>
              <a:gd name="connsiteY7" fmla="*/ 2381250 h 2986087"/>
              <a:gd name="connsiteX8" fmla="*/ 128588 w 5281613"/>
              <a:gd name="connsiteY8" fmla="*/ 2276475 h 2986087"/>
              <a:gd name="connsiteX9" fmla="*/ 145256 w 5281613"/>
              <a:gd name="connsiteY9" fmla="*/ 2266950 h 2986087"/>
              <a:gd name="connsiteX10" fmla="*/ 150019 w 5281613"/>
              <a:gd name="connsiteY10" fmla="*/ 2157413 h 2986087"/>
              <a:gd name="connsiteX11" fmla="*/ 242888 w 5281613"/>
              <a:gd name="connsiteY11" fmla="*/ 2166937 h 2986087"/>
              <a:gd name="connsiteX12" fmla="*/ 240506 w 5281613"/>
              <a:gd name="connsiteY12" fmla="*/ 2066925 h 2986087"/>
              <a:gd name="connsiteX13" fmla="*/ 381001 w 5281613"/>
              <a:gd name="connsiteY13" fmla="*/ 2069306 h 2986087"/>
              <a:gd name="connsiteX14" fmla="*/ 361950 w 5281613"/>
              <a:gd name="connsiteY14" fmla="*/ 1957387 h 2986087"/>
              <a:gd name="connsiteX15" fmla="*/ 447675 w 5281613"/>
              <a:gd name="connsiteY15" fmla="*/ 1959769 h 2986087"/>
              <a:gd name="connsiteX16" fmla="*/ 457200 w 5281613"/>
              <a:gd name="connsiteY16" fmla="*/ 1862137 h 2986087"/>
              <a:gd name="connsiteX17" fmla="*/ 481013 w 5281613"/>
              <a:gd name="connsiteY17" fmla="*/ 1866900 h 2986087"/>
              <a:gd name="connsiteX18" fmla="*/ 500063 w 5281613"/>
              <a:gd name="connsiteY18" fmla="*/ 1766887 h 2986087"/>
              <a:gd name="connsiteX19" fmla="*/ 576263 w 5281613"/>
              <a:gd name="connsiteY19" fmla="*/ 1766887 h 2986087"/>
              <a:gd name="connsiteX20" fmla="*/ 600075 w 5281613"/>
              <a:gd name="connsiteY20" fmla="*/ 1676400 h 2986087"/>
              <a:gd name="connsiteX21" fmla="*/ 619125 w 5281613"/>
              <a:gd name="connsiteY21" fmla="*/ 1666875 h 2986087"/>
              <a:gd name="connsiteX22" fmla="*/ 623888 w 5281613"/>
              <a:gd name="connsiteY22" fmla="*/ 1562100 h 2986087"/>
              <a:gd name="connsiteX23" fmla="*/ 766763 w 5281613"/>
              <a:gd name="connsiteY23" fmla="*/ 1557337 h 2986087"/>
              <a:gd name="connsiteX24" fmla="*/ 776288 w 5281613"/>
              <a:gd name="connsiteY24" fmla="*/ 1466850 h 2986087"/>
              <a:gd name="connsiteX25" fmla="*/ 876300 w 5281613"/>
              <a:gd name="connsiteY25" fmla="*/ 1462087 h 2986087"/>
              <a:gd name="connsiteX26" fmla="*/ 871538 w 5281613"/>
              <a:gd name="connsiteY26" fmla="*/ 1357312 h 2986087"/>
              <a:gd name="connsiteX27" fmla="*/ 909638 w 5281613"/>
              <a:gd name="connsiteY27" fmla="*/ 1352550 h 2986087"/>
              <a:gd name="connsiteX28" fmla="*/ 914400 w 5281613"/>
              <a:gd name="connsiteY28" fmla="*/ 1257300 h 2986087"/>
              <a:gd name="connsiteX29" fmla="*/ 1143000 w 5281613"/>
              <a:gd name="connsiteY29" fmla="*/ 1247775 h 2986087"/>
              <a:gd name="connsiteX30" fmla="*/ 1166813 w 5281613"/>
              <a:gd name="connsiteY30" fmla="*/ 1166812 h 2986087"/>
              <a:gd name="connsiteX31" fmla="*/ 1290638 w 5281613"/>
              <a:gd name="connsiteY31" fmla="*/ 1138237 h 2986087"/>
              <a:gd name="connsiteX32" fmla="*/ 1309688 w 5281613"/>
              <a:gd name="connsiteY32" fmla="*/ 952500 h 2986087"/>
              <a:gd name="connsiteX33" fmla="*/ 1466850 w 5281613"/>
              <a:gd name="connsiteY33" fmla="*/ 947737 h 2986087"/>
              <a:gd name="connsiteX34" fmla="*/ 1490663 w 5281613"/>
              <a:gd name="connsiteY34" fmla="*/ 852487 h 2986087"/>
              <a:gd name="connsiteX35" fmla="*/ 1671638 w 5281613"/>
              <a:gd name="connsiteY35" fmla="*/ 842962 h 2986087"/>
              <a:gd name="connsiteX36" fmla="*/ 1671638 w 5281613"/>
              <a:gd name="connsiteY36" fmla="*/ 747712 h 2986087"/>
              <a:gd name="connsiteX37" fmla="*/ 1900238 w 5281613"/>
              <a:gd name="connsiteY37" fmla="*/ 742950 h 2986087"/>
              <a:gd name="connsiteX38" fmla="*/ 1914525 w 5281613"/>
              <a:gd name="connsiteY38" fmla="*/ 642937 h 2986087"/>
              <a:gd name="connsiteX39" fmla="*/ 2214563 w 5281613"/>
              <a:gd name="connsiteY39" fmla="*/ 628650 h 2986087"/>
              <a:gd name="connsiteX40" fmla="*/ 2209800 w 5281613"/>
              <a:gd name="connsiteY40" fmla="*/ 561975 h 2986087"/>
              <a:gd name="connsiteX41" fmla="*/ 2309813 w 5281613"/>
              <a:gd name="connsiteY41" fmla="*/ 547687 h 2986087"/>
              <a:gd name="connsiteX42" fmla="*/ 2300288 w 5281613"/>
              <a:gd name="connsiteY42" fmla="*/ 442912 h 2986087"/>
              <a:gd name="connsiteX43" fmla="*/ 2381250 w 5281613"/>
              <a:gd name="connsiteY43" fmla="*/ 438150 h 2986087"/>
              <a:gd name="connsiteX44" fmla="*/ 2390775 w 5281613"/>
              <a:gd name="connsiteY44" fmla="*/ 342900 h 2986087"/>
              <a:gd name="connsiteX45" fmla="*/ 2924175 w 5281613"/>
              <a:gd name="connsiteY45" fmla="*/ 338137 h 2986087"/>
              <a:gd name="connsiteX46" fmla="*/ 2924175 w 5281613"/>
              <a:gd name="connsiteY46" fmla="*/ 238125 h 2986087"/>
              <a:gd name="connsiteX47" fmla="*/ 3243263 w 5281613"/>
              <a:gd name="connsiteY47" fmla="*/ 223837 h 2986087"/>
              <a:gd name="connsiteX48" fmla="*/ 3243263 w 5281613"/>
              <a:gd name="connsiteY48" fmla="*/ 128587 h 2986087"/>
              <a:gd name="connsiteX49" fmla="*/ 4186238 w 5281613"/>
              <a:gd name="connsiteY49" fmla="*/ 119062 h 2986087"/>
              <a:gd name="connsiteX50" fmla="*/ 4181475 w 5281613"/>
              <a:gd name="connsiteY50" fmla="*/ 0 h 2986087"/>
              <a:gd name="connsiteX51" fmla="*/ 5281613 w 5281613"/>
              <a:gd name="connsiteY51" fmla="*/ 4762 h 2986087"/>
              <a:gd name="connsiteX0" fmla="*/ 0 w 5281613"/>
              <a:gd name="connsiteY0" fmla="*/ 2967037 h 2986087"/>
              <a:gd name="connsiteX1" fmla="*/ 47625 w 5281613"/>
              <a:gd name="connsiteY1" fmla="*/ 2986087 h 2986087"/>
              <a:gd name="connsiteX2" fmla="*/ 38100 w 5281613"/>
              <a:gd name="connsiteY2" fmla="*/ 2914650 h 2986087"/>
              <a:gd name="connsiteX3" fmla="*/ 76200 w 5281613"/>
              <a:gd name="connsiteY3" fmla="*/ 2905125 h 2986087"/>
              <a:gd name="connsiteX4" fmla="*/ 76200 w 5281613"/>
              <a:gd name="connsiteY4" fmla="*/ 2771775 h 2986087"/>
              <a:gd name="connsiteX5" fmla="*/ 76200 w 5281613"/>
              <a:gd name="connsiteY5" fmla="*/ 2771775 h 2986087"/>
              <a:gd name="connsiteX6" fmla="*/ 97631 w 5281613"/>
              <a:gd name="connsiteY6" fmla="*/ 2371725 h 2986087"/>
              <a:gd name="connsiteX7" fmla="*/ 133350 w 5281613"/>
              <a:gd name="connsiteY7" fmla="*/ 2381250 h 2986087"/>
              <a:gd name="connsiteX8" fmla="*/ 128588 w 5281613"/>
              <a:gd name="connsiteY8" fmla="*/ 2276475 h 2986087"/>
              <a:gd name="connsiteX9" fmla="*/ 145256 w 5281613"/>
              <a:gd name="connsiteY9" fmla="*/ 2266950 h 2986087"/>
              <a:gd name="connsiteX10" fmla="*/ 150019 w 5281613"/>
              <a:gd name="connsiteY10" fmla="*/ 2157413 h 2986087"/>
              <a:gd name="connsiteX11" fmla="*/ 242888 w 5281613"/>
              <a:gd name="connsiteY11" fmla="*/ 2166937 h 2986087"/>
              <a:gd name="connsiteX12" fmla="*/ 240506 w 5281613"/>
              <a:gd name="connsiteY12" fmla="*/ 2066925 h 2986087"/>
              <a:gd name="connsiteX13" fmla="*/ 381001 w 5281613"/>
              <a:gd name="connsiteY13" fmla="*/ 2069306 h 2986087"/>
              <a:gd name="connsiteX14" fmla="*/ 361950 w 5281613"/>
              <a:gd name="connsiteY14" fmla="*/ 1957387 h 2986087"/>
              <a:gd name="connsiteX15" fmla="*/ 447675 w 5281613"/>
              <a:gd name="connsiteY15" fmla="*/ 1959769 h 2986087"/>
              <a:gd name="connsiteX16" fmla="*/ 440531 w 5281613"/>
              <a:gd name="connsiteY16" fmla="*/ 1874044 h 2986087"/>
              <a:gd name="connsiteX17" fmla="*/ 481013 w 5281613"/>
              <a:gd name="connsiteY17" fmla="*/ 1866900 h 2986087"/>
              <a:gd name="connsiteX18" fmla="*/ 500063 w 5281613"/>
              <a:gd name="connsiteY18" fmla="*/ 1766887 h 2986087"/>
              <a:gd name="connsiteX19" fmla="*/ 576263 w 5281613"/>
              <a:gd name="connsiteY19" fmla="*/ 1766887 h 2986087"/>
              <a:gd name="connsiteX20" fmla="*/ 600075 w 5281613"/>
              <a:gd name="connsiteY20" fmla="*/ 1676400 h 2986087"/>
              <a:gd name="connsiteX21" fmla="*/ 619125 w 5281613"/>
              <a:gd name="connsiteY21" fmla="*/ 1666875 h 2986087"/>
              <a:gd name="connsiteX22" fmla="*/ 623888 w 5281613"/>
              <a:gd name="connsiteY22" fmla="*/ 1562100 h 2986087"/>
              <a:gd name="connsiteX23" fmla="*/ 766763 w 5281613"/>
              <a:gd name="connsiteY23" fmla="*/ 1557337 h 2986087"/>
              <a:gd name="connsiteX24" fmla="*/ 776288 w 5281613"/>
              <a:gd name="connsiteY24" fmla="*/ 1466850 h 2986087"/>
              <a:gd name="connsiteX25" fmla="*/ 876300 w 5281613"/>
              <a:gd name="connsiteY25" fmla="*/ 1462087 h 2986087"/>
              <a:gd name="connsiteX26" fmla="*/ 871538 w 5281613"/>
              <a:gd name="connsiteY26" fmla="*/ 1357312 h 2986087"/>
              <a:gd name="connsiteX27" fmla="*/ 909638 w 5281613"/>
              <a:gd name="connsiteY27" fmla="*/ 1352550 h 2986087"/>
              <a:gd name="connsiteX28" fmla="*/ 914400 w 5281613"/>
              <a:gd name="connsiteY28" fmla="*/ 1257300 h 2986087"/>
              <a:gd name="connsiteX29" fmla="*/ 1143000 w 5281613"/>
              <a:gd name="connsiteY29" fmla="*/ 1247775 h 2986087"/>
              <a:gd name="connsiteX30" fmla="*/ 1166813 w 5281613"/>
              <a:gd name="connsiteY30" fmla="*/ 1166812 h 2986087"/>
              <a:gd name="connsiteX31" fmla="*/ 1290638 w 5281613"/>
              <a:gd name="connsiteY31" fmla="*/ 1138237 h 2986087"/>
              <a:gd name="connsiteX32" fmla="*/ 1309688 w 5281613"/>
              <a:gd name="connsiteY32" fmla="*/ 952500 h 2986087"/>
              <a:gd name="connsiteX33" fmla="*/ 1466850 w 5281613"/>
              <a:gd name="connsiteY33" fmla="*/ 947737 h 2986087"/>
              <a:gd name="connsiteX34" fmla="*/ 1490663 w 5281613"/>
              <a:gd name="connsiteY34" fmla="*/ 852487 h 2986087"/>
              <a:gd name="connsiteX35" fmla="*/ 1671638 w 5281613"/>
              <a:gd name="connsiteY35" fmla="*/ 842962 h 2986087"/>
              <a:gd name="connsiteX36" fmla="*/ 1671638 w 5281613"/>
              <a:gd name="connsiteY36" fmla="*/ 747712 h 2986087"/>
              <a:gd name="connsiteX37" fmla="*/ 1900238 w 5281613"/>
              <a:gd name="connsiteY37" fmla="*/ 742950 h 2986087"/>
              <a:gd name="connsiteX38" fmla="*/ 1914525 w 5281613"/>
              <a:gd name="connsiteY38" fmla="*/ 642937 h 2986087"/>
              <a:gd name="connsiteX39" fmla="*/ 2214563 w 5281613"/>
              <a:gd name="connsiteY39" fmla="*/ 628650 h 2986087"/>
              <a:gd name="connsiteX40" fmla="*/ 2209800 w 5281613"/>
              <a:gd name="connsiteY40" fmla="*/ 561975 h 2986087"/>
              <a:gd name="connsiteX41" fmla="*/ 2309813 w 5281613"/>
              <a:gd name="connsiteY41" fmla="*/ 547687 h 2986087"/>
              <a:gd name="connsiteX42" fmla="*/ 2300288 w 5281613"/>
              <a:gd name="connsiteY42" fmla="*/ 442912 h 2986087"/>
              <a:gd name="connsiteX43" fmla="*/ 2381250 w 5281613"/>
              <a:gd name="connsiteY43" fmla="*/ 438150 h 2986087"/>
              <a:gd name="connsiteX44" fmla="*/ 2390775 w 5281613"/>
              <a:gd name="connsiteY44" fmla="*/ 342900 h 2986087"/>
              <a:gd name="connsiteX45" fmla="*/ 2924175 w 5281613"/>
              <a:gd name="connsiteY45" fmla="*/ 338137 h 2986087"/>
              <a:gd name="connsiteX46" fmla="*/ 2924175 w 5281613"/>
              <a:gd name="connsiteY46" fmla="*/ 238125 h 2986087"/>
              <a:gd name="connsiteX47" fmla="*/ 3243263 w 5281613"/>
              <a:gd name="connsiteY47" fmla="*/ 223837 h 2986087"/>
              <a:gd name="connsiteX48" fmla="*/ 3243263 w 5281613"/>
              <a:gd name="connsiteY48" fmla="*/ 128587 h 2986087"/>
              <a:gd name="connsiteX49" fmla="*/ 4186238 w 5281613"/>
              <a:gd name="connsiteY49" fmla="*/ 119062 h 2986087"/>
              <a:gd name="connsiteX50" fmla="*/ 4181475 w 5281613"/>
              <a:gd name="connsiteY50" fmla="*/ 0 h 2986087"/>
              <a:gd name="connsiteX51" fmla="*/ 5281613 w 5281613"/>
              <a:gd name="connsiteY51" fmla="*/ 4762 h 2986087"/>
              <a:gd name="connsiteX0" fmla="*/ 0 w 5281613"/>
              <a:gd name="connsiteY0" fmla="*/ 2967037 h 2986087"/>
              <a:gd name="connsiteX1" fmla="*/ 47625 w 5281613"/>
              <a:gd name="connsiteY1" fmla="*/ 2986087 h 2986087"/>
              <a:gd name="connsiteX2" fmla="*/ 38100 w 5281613"/>
              <a:gd name="connsiteY2" fmla="*/ 2914650 h 2986087"/>
              <a:gd name="connsiteX3" fmla="*/ 76200 w 5281613"/>
              <a:gd name="connsiteY3" fmla="*/ 2905125 h 2986087"/>
              <a:gd name="connsiteX4" fmla="*/ 76200 w 5281613"/>
              <a:gd name="connsiteY4" fmla="*/ 2771775 h 2986087"/>
              <a:gd name="connsiteX5" fmla="*/ 76200 w 5281613"/>
              <a:gd name="connsiteY5" fmla="*/ 2771775 h 2986087"/>
              <a:gd name="connsiteX6" fmla="*/ 97631 w 5281613"/>
              <a:gd name="connsiteY6" fmla="*/ 2371725 h 2986087"/>
              <a:gd name="connsiteX7" fmla="*/ 133350 w 5281613"/>
              <a:gd name="connsiteY7" fmla="*/ 2381250 h 2986087"/>
              <a:gd name="connsiteX8" fmla="*/ 128588 w 5281613"/>
              <a:gd name="connsiteY8" fmla="*/ 2276475 h 2986087"/>
              <a:gd name="connsiteX9" fmla="*/ 145256 w 5281613"/>
              <a:gd name="connsiteY9" fmla="*/ 2266950 h 2986087"/>
              <a:gd name="connsiteX10" fmla="*/ 150019 w 5281613"/>
              <a:gd name="connsiteY10" fmla="*/ 2157413 h 2986087"/>
              <a:gd name="connsiteX11" fmla="*/ 242888 w 5281613"/>
              <a:gd name="connsiteY11" fmla="*/ 2166937 h 2986087"/>
              <a:gd name="connsiteX12" fmla="*/ 240506 w 5281613"/>
              <a:gd name="connsiteY12" fmla="*/ 2066925 h 2986087"/>
              <a:gd name="connsiteX13" fmla="*/ 381001 w 5281613"/>
              <a:gd name="connsiteY13" fmla="*/ 2069306 h 2986087"/>
              <a:gd name="connsiteX14" fmla="*/ 361950 w 5281613"/>
              <a:gd name="connsiteY14" fmla="*/ 1957387 h 2986087"/>
              <a:gd name="connsiteX15" fmla="*/ 447675 w 5281613"/>
              <a:gd name="connsiteY15" fmla="*/ 1959769 h 2986087"/>
              <a:gd name="connsiteX16" fmla="*/ 440531 w 5281613"/>
              <a:gd name="connsiteY16" fmla="*/ 1874044 h 2986087"/>
              <a:gd name="connsiteX17" fmla="*/ 502445 w 5281613"/>
              <a:gd name="connsiteY17" fmla="*/ 1866900 h 2986087"/>
              <a:gd name="connsiteX18" fmla="*/ 500063 w 5281613"/>
              <a:gd name="connsiteY18" fmla="*/ 1766887 h 2986087"/>
              <a:gd name="connsiteX19" fmla="*/ 576263 w 5281613"/>
              <a:gd name="connsiteY19" fmla="*/ 1766887 h 2986087"/>
              <a:gd name="connsiteX20" fmla="*/ 600075 w 5281613"/>
              <a:gd name="connsiteY20" fmla="*/ 1676400 h 2986087"/>
              <a:gd name="connsiteX21" fmla="*/ 619125 w 5281613"/>
              <a:gd name="connsiteY21" fmla="*/ 1666875 h 2986087"/>
              <a:gd name="connsiteX22" fmla="*/ 623888 w 5281613"/>
              <a:gd name="connsiteY22" fmla="*/ 1562100 h 2986087"/>
              <a:gd name="connsiteX23" fmla="*/ 766763 w 5281613"/>
              <a:gd name="connsiteY23" fmla="*/ 1557337 h 2986087"/>
              <a:gd name="connsiteX24" fmla="*/ 776288 w 5281613"/>
              <a:gd name="connsiteY24" fmla="*/ 1466850 h 2986087"/>
              <a:gd name="connsiteX25" fmla="*/ 876300 w 5281613"/>
              <a:gd name="connsiteY25" fmla="*/ 1462087 h 2986087"/>
              <a:gd name="connsiteX26" fmla="*/ 871538 w 5281613"/>
              <a:gd name="connsiteY26" fmla="*/ 1357312 h 2986087"/>
              <a:gd name="connsiteX27" fmla="*/ 909638 w 5281613"/>
              <a:gd name="connsiteY27" fmla="*/ 1352550 h 2986087"/>
              <a:gd name="connsiteX28" fmla="*/ 914400 w 5281613"/>
              <a:gd name="connsiteY28" fmla="*/ 1257300 h 2986087"/>
              <a:gd name="connsiteX29" fmla="*/ 1143000 w 5281613"/>
              <a:gd name="connsiteY29" fmla="*/ 1247775 h 2986087"/>
              <a:gd name="connsiteX30" fmla="*/ 1166813 w 5281613"/>
              <a:gd name="connsiteY30" fmla="*/ 1166812 h 2986087"/>
              <a:gd name="connsiteX31" fmla="*/ 1290638 w 5281613"/>
              <a:gd name="connsiteY31" fmla="*/ 1138237 h 2986087"/>
              <a:gd name="connsiteX32" fmla="*/ 1309688 w 5281613"/>
              <a:gd name="connsiteY32" fmla="*/ 952500 h 2986087"/>
              <a:gd name="connsiteX33" fmla="*/ 1466850 w 5281613"/>
              <a:gd name="connsiteY33" fmla="*/ 947737 h 2986087"/>
              <a:gd name="connsiteX34" fmla="*/ 1490663 w 5281613"/>
              <a:gd name="connsiteY34" fmla="*/ 852487 h 2986087"/>
              <a:gd name="connsiteX35" fmla="*/ 1671638 w 5281613"/>
              <a:gd name="connsiteY35" fmla="*/ 842962 h 2986087"/>
              <a:gd name="connsiteX36" fmla="*/ 1671638 w 5281613"/>
              <a:gd name="connsiteY36" fmla="*/ 747712 h 2986087"/>
              <a:gd name="connsiteX37" fmla="*/ 1900238 w 5281613"/>
              <a:gd name="connsiteY37" fmla="*/ 742950 h 2986087"/>
              <a:gd name="connsiteX38" fmla="*/ 1914525 w 5281613"/>
              <a:gd name="connsiteY38" fmla="*/ 642937 h 2986087"/>
              <a:gd name="connsiteX39" fmla="*/ 2214563 w 5281613"/>
              <a:gd name="connsiteY39" fmla="*/ 628650 h 2986087"/>
              <a:gd name="connsiteX40" fmla="*/ 2209800 w 5281613"/>
              <a:gd name="connsiteY40" fmla="*/ 561975 h 2986087"/>
              <a:gd name="connsiteX41" fmla="*/ 2309813 w 5281613"/>
              <a:gd name="connsiteY41" fmla="*/ 547687 h 2986087"/>
              <a:gd name="connsiteX42" fmla="*/ 2300288 w 5281613"/>
              <a:gd name="connsiteY42" fmla="*/ 442912 h 2986087"/>
              <a:gd name="connsiteX43" fmla="*/ 2381250 w 5281613"/>
              <a:gd name="connsiteY43" fmla="*/ 438150 h 2986087"/>
              <a:gd name="connsiteX44" fmla="*/ 2390775 w 5281613"/>
              <a:gd name="connsiteY44" fmla="*/ 342900 h 2986087"/>
              <a:gd name="connsiteX45" fmla="*/ 2924175 w 5281613"/>
              <a:gd name="connsiteY45" fmla="*/ 338137 h 2986087"/>
              <a:gd name="connsiteX46" fmla="*/ 2924175 w 5281613"/>
              <a:gd name="connsiteY46" fmla="*/ 238125 h 2986087"/>
              <a:gd name="connsiteX47" fmla="*/ 3243263 w 5281613"/>
              <a:gd name="connsiteY47" fmla="*/ 223837 h 2986087"/>
              <a:gd name="connsiteX48" fmla="*/ 3243263 w 5281613"/>
              <a:gd name="connsiteY48" fmla="*/ 128587 h 2986087"/>
              <a:gd name="connsiteX49" fmla="*/ 4186238 w 5281613"/>
              <a:gd name="connsiteY49" fmla="*/ 119062 h 2986087"/>
              <a:gd name="connsiteX50" fmla="*/ 4181475 w 5281613"/>
              <a:gd name="connsiteY50" fmla="*/ 0 h 2986087"/>
              <a:gd name="connsiteX51" fmla="*/ 5281613 w 5281613"/>
              <a:gd name="connsiteY51" fmla="*/ 4762 h 2986087"/>
              <a:gd name="connsiteX0" fmla="*/ 0 w 5281613"/>
              <a:gd name="connsiteY0" fmla="*/ 2967037 h 2986087"/>
              <a:gd name="connsiteX1" fmla="*/ 47625 w 5281613"/>
              <a:gd name="connsiteY1" fmla="*/ 2986087 h 2986087"/>
              <a:gd name="connsiteX2" fmla="*/ 38100 w 5281613"/>
              <a:gd name="connsiteY2" fmla="*/ 2914650 h 2986087"/>
              <a:gd name="connsiteX3" fmla="*/ 76200 w 5281613"/>
              <a:gd name="connsiteY3" fmla="*/ 2905125 h 2986087"/>
              <a:gd name="connsiteX4" fmla="*/ 76200 w 5281613"/>
              <a:gd name="connsiteY4" fmla="*/ 2771775 h 2986087"/>
              <a:gd name="connsiteX5" fmla="*/ 76200 w 5281613"/>
              <a:gd name="connsiteY5" fmla="*/ 2771775 h 2986087"/>
              <a:gd name="connsiteX6" fmla="*/ 97631 w 5281613"/>
              <a:gd name="connsiteY6" fmla="*/ 2371725 h 2986087"/>
              <a:gd name="connsiteX7" fmla="*/ 133350 w 5281613"/>
              <a:gd name="connsiteY7" fmla="*/ 2381250 h 2986087"/>
              <a:gd name="connsiteX8" fmla="*/ 128588 w 5281613"/>
              <a:gd name="connsiteY8" fmla="*/ 2276475 h 2986087"/>
              <a:gd name="connsiteX9" fmla="*/ 145256 w 5281613"/>
              <a:gd name="connsiteY9" fmla="*/ 2266950 h 2986087"/>
              <a:gd name="connsiteX10" fmla="*/ 150019 w 5281613"/>
              <a:gd name="connsiteY10" fmla="*/ 2157413 h 2986087"/>
              <a:gd name="connsiteX11" fmla="*/ 242888 w 5281613"/>
              <a:gd name="connsiteY11" fmla="*/ 2166937 h 2986087"/>
              <a:gd name="connsiteX12" fmla="*/ 240506 w 5281613"/>
              <a:gd name="connsiteY12" fmla="*/ 2066925 h 2986087"/>
              <a:gd name="connsiteX13" fmla="*/ 381001 w 5281613"/>
              <a:gd name="connsiteY13" fmla="*/ 2069306 h 2986087"/>
              <a:gd name="connsiteX14" fmla="*/ 361950 w 5281613"/>
              <a:gd name="connsiteY14" fmla="*/ 1957387 h 2986087"/>
              <a:gd name="connsiteX15" fmla="*/ 447675 w 5281613"/>
              <a:gd name="connsiteY15" fmla="*/ 1959769 h 2986087"/>
              <a:gd name="connsiteX16" fmla="*/ 440531 w 5281613"/>
              <a:gd name="connsiteY16" fmla="*/ 1874044 h 2986087"/>
              <a:gd name="connsiteX17" fmla="*/ 502445 w 5281613"/>
              <a:gd name="connsiteY17" fmla="*/ 1866900 h 2986087"/>
              <a:gd name="connsiteX18" fmla="*/ 500063 w 5281613"/>
              <a:gd name="connsiteY18" fmla="*/ 1766887 h 2986087"/>
              <a:gd name="connsiteX19" fmla="*/ 576263 w 5281613"/>
              <a:gd name="connsiteY19" fmla="*/ 1766887 h 2986087"/>
              <a:gd name="connsiteX20" fmla="*/ 592931 w 5281613"/>
              <a:gd name="connsiteY20" fmla="*/ 1654968 h 2986087"/>
              <a:gd name="connsiteX21" fmla="*/ 619125 w 5281613"/>
              <a:gd name="connsiteY21" fmla="*/ 1666875 h 2986087"/>
              <a:gd name="connsiteX22" fmla="*/ 623888 w 5281613"/>
              <a:gd name="connsiteY22" fmla="*/ 1562100 h 2986087"/>
              <a:gd name="connsiteX23" fmla="*/ 766763 w 5281613"/>
              <a:gd name="connsiteY23" fmla="*/ 1557337 h 2986087"/>
              <a:gd name="connsiteX24" fmla="*/ 776288 w 5281613"/>
              <a:gd name="connsiteY24" fmla="*/ 1466850 h 2986087"/>
              <a:gd name="connsiteX25" fmla="*/ 876300 w 5281613"/>
              <a:gd name="connsiteY25" fmla="*/ 1462087 h 2986087"/>
              <a:gd name="connsiteX26" fmla="*/ 871538 w 5281613"/>
              <a:gd name="connsiteY26" fmla="*/ 1357312 h 2986087"/>
              <a:gd name="connsiteX27" fmla="*/ 909638 w 5281613"/>
              <a:gd name="connsiteY27" fmla="*/ 1352550 h 2986087"/>
              <a:gd name="connsiteX28" fmla="*/ 914400 w 5281613"/>
              <a:gd name="connsiteY28" fmla="*/ 1257300 h 2986087"/>
              <a:gd name="connsiteX29" fmla="*/ 1143000 w 5281613"/>
              <a:gd name="connsiteY29" fmla="*/ 1247775 h 2986087"/>
              <a:gd name="connsiteX30" fmla="*/ 1166813 w 5281613"/>
              <a:gd name="connsiteY30" fmla="*/ 1166812 h 2986087"/>
              <a:gd name="connsiteX31" fmla="*/ 1290638 w 5281613"/>
              <a:gd name="connsiteY31" fmla="*/ 1138237 h 2986087"/>
              <a:gd name="connsiteX32" fmla="*/ 1309688 w 5281613"/>
              <a:gd name="connsiteY32" fmla="*/ 952500 h 2986087"/>
              <a:gd name="connsiteX33" fmla="*/ 1466850 w 5281613"/>
              <a:gd name="connsiteY33" fmla="*/ 947737 h 2986087"/>
              <a:gd name="connsiteX34" fmla="*/ 1490663 w 5281613"/>
              <a:gd name="connsiteY34" fmla="*/ 852487 h 2986087"/>
              <a:gd name="connsiteX35" fmla="*/ 1671638 w 5281613"/>
              <a:gd name="connsiteY35" fmla="*/ 842962 h 2986087"/>
              <a:gd name="connsiteX36" fmla="*/ 1671638 w 5281613"/>
              <a:gd name="connsiteY36" fmla="*/ 747712 h 2986087"/>
              <a:gd name="connsiteX37" fmla="*/ 1900238 w 5281613"/>
              <a:gd name="connsiteY37" fmla="*/ 742950 h 2986087"/>
              <a:gd name="connsiteX38" fmla="*/ 1914525 w 5281613"/>
              <a:gd name="connsiteY38" fmla="*/ 642937 h 2986087"/>
              <a:gd name="connsiteX39" fmla="*/ 2214563 w 5281613"/>
              <a:gd name="connsiteY39" fmla="*/ 628650 h 2986087"/>
              <a:gd name="connsiteX40" fmla="*/ 2209800 w 5281613"/>
              <a:gd name="connsiteY40" fmla="*/ 561975 h 2986087"/>
              <a:gd name="connsiteX41" fmla="*/ 2309813 w 5281613"/>
              <a:gd name="connsiteY41" fmla="*/ 547687 h 2986087"/>
              <a:gd name="connsiteX42" fmla="*/ 2300288 w 5281613"/>
              <a:gd name="connsiteY42" fmla="*/ 442912 h 2986087"/>
              <a:gd name="connsiteX43" fmla="*/ 2381250 w 5281613"/>
              <a:gd name="connsiteY43" fmla="*/ 438150 h 2986087"/>
              <a:gd name="connsiteX44" fmla="*/ 2390775 w 5281613"/>
              <a:gd name="connsiteY44" fmla="*/ 342900 h 2986087"/>
              <a:gd name="connsiteX45" fmla="*/ 2924175 w 5281613"/>
              <a:gd name="connsiteY45" fmla="*/ 338137 h 2986087"/>
              <a:gd name="connsiteX46" fmla="*/ 2924175 w 5281613"/>
              <a:gd name="connsiteY46" fmla="*/ 238125 h 2986087"/>
              <a:gd name="connsiteX47" fmla="*/ 3243263 w 5281613"/>
              <a:gd name="connsiteY47" fmla="*/ 223837 h 2986087"/>
              <a:gd name="connsiteX48" fmla="*/ 3243263 w 5281613"/>
              <a:gd name="connsiteY48" fmla="*/ 128587 h 2986087"/>
              <a:gd name="connsiteX49" fmla="*/ 4186238 w 5281613"/>
              <a:gd name="connsiteY49" fmla="*/ 119062 h 2986087"/>
              <a:gd name="connsiteX50" fmla="*/ 4181475 w 5281613"/>
              <a:gd name="connsiteY50" fmla="*/ 0 h 2986087"/>
              <a:gd name="connsiteX51" fmla="*/ 5281613 w 5281613"/>
              <a:gd name="connsiteY51" fmla="*/ 4762 h 2986087"/>
              <a:gd name="connsiteX0" fmla="*/ 0 w 5281613"/>
              <a:gd name="connsiteY0" fmla="*/ 2967037 h 2986087"/>
              <a:gd name="connsiteX1" fmla="*/ 47625 w 5281613"/>
              <a:gd name="connsiteY1" fmla="*/ 2986087 h 2986087"/>
              <a:gd name="connsiteX2" fmla="*/ 38100 w 5281613"/>
              <a:gd name="connsiteY2" fmla="*/ 2914650 h 2986087"/>
              <a:gd name="connsiteX3" fmla="*/ 76200 w 5281613"/>
              <a:gd name="connsiteY3" fmla="*/ 2905125 h 2986087"/>
              <a:gd name="connsiteX4" fmla="*/ 76200 w 5281613"/>
              <a:gd name="connsiteY4" fmla="*/ 2771775 h 2986087"/>
              <a:gd name="connsiteX5" fmla="*/ 76200 w 5281613"/>
              <a:gd name="connsiteY5" fmla="*/ 2771775 h 2986087"/>
              <a:gd name="connsiteX6" fmla="*/ 97631 w 5281613"/>
              <a:gd name="connsiteY6" fmla="*/ 2371725 h 2986087"/>
              <a:gd name="connsiteX7" fmla="*/ 133350 w 5281613"/>
              <a:gd name="connsiteY7" fmla="*/ 2381250 h 2986087"/>
              <a:gd name="connsiteX8" fmla="*/ 128588 w 5281613"/>
              <a:gd name="connsiteY8" fmla="*/ 2276475 h 2986087"/>
              <a:gd name="connsiteX9" fmla="*/ 145256 w 5281613"/>
              <a:gd name="connsiteY9" fmla="*/ 2266950 h 2986087"/>
              <a:gd name="connsiteX10" fmla="*/ 150019 w 5281613"/>
              <a:gd name="connsiteY10" fmla="*/ 2157413 h 2986087"/>
              <a:gd name="connsiteX11" fmla="*/ 242888 w 5281613"/>
              <a:gd name="connsiteY11" fmla="*/ 2166937 h 2986087"/>
              <a:gd name="connsiteX12" fmla="*/ 240506 w 5281613"/>
              <a:gd name="connsiteY12" fmla="*/ 2066925 h 2986087"/>
              <a:gd name="connsiteX13" fmla="*/ 381001 w 5281613"/>
              <a:gd name="connsiteY13" fmla="*/ 2069306 h 2986087"/>
              <a:gd name="connsiteX14" fmla="*/ 361950 w 5281613"/>
              <a:gd name="connsiteY14" fmla="*/ 1957387 h 2986087"/>
              <a:gd name="connsiteX15" fmla="*/ 447675 w 5281613"/>
              <a:gd name="connsiteY15" fmla="*/ 1959769 h 2986087"/>
              <a:gd name="connsiteX16" fmla="*/ 440531 w 5281613"/>
              <a:gd name="connsiteY16" fmla="*/ 1874044 h 2986087"/>
              <a:gd name="connsiteX17" fmla="*/ 502445 w 5281613"/>
              <a:gd name="connsiteY17" fmla="*/ 1866900 h 2986087"/>
              <a:gd name="connsiteX18" fmla="*/ 500063 w 5281613"/>
              <a:gd name="connsiteY18" fmla="*/ 1766887 h 2986087"/>
              <a:gd name="connsiteX19" fmla="*/ 576263 w 5281613"/>
              <a:gd name="connsiteY19" fmla="*/ 1766887 h 2986087"/>
              <a:gd name="connsiteX20" fmla="*/ 592931 w 5281613"/>
              <a:gd name="connsiteY20" fmla="*/ 1654968 h 2986087"/>
              <a:gd name="connsiteX21" fmla="*/ 611981 w 5281613"/>
              <a:gd name="connsiteY21" fmla="*/ 1645444 h 2986087"/>
              <a:gd name="connsiteX22" fmla="*/ 623888 w 5281613"/>
              <a:gd name="connsiteY22" fmla="*/ 1562100 h 2986087"/>
              <a:gd name="connsiteX23" fmla="*/ 766763 w 5281613"/>
              <a:gd name="connsiteY23" fmla="*/ 1557337 h 2986087"/>
              <a:gd name="connsiteX24" fmla="*/ 776288 w 5281613"/>
              <a:gd name="connsiteY24" fmla="*/ 1466850 h 2986087"/>
              <a:gd name="connsiteX25" fmla="*/ 876300 w 5281613"/>
              <a:gd name="connsiteY25" fmla="*/ 1462087 h 2986087"/>
              <a:gd name="connsiteX26" fmla="*/ 871538 w 5281613"/>
              <a:gd name="connsiteY26" fmla="*/ 1357312 h 2986087"/>
              <a:gd name="connsiteX27" fmla="*/ 909638 w 5281613"/>
              <a:gd name="connsiteY27" fmla="*/ 1352550 h 2986087"/>
              <a:gd name="connsiteX28" fmla="*/ 914400 w 5281613"/>
              <a:gd name="connsiteY28" fmla="*/ 1257300 h 2986087"/>
              <a:gd name="connsiteX29" fmla="*/ 1143000 w 5281613"/>
              <a:gd name="connsiteY29" fmla="*/ 1247775 h 2986087"/>
              <a:gd name="connsiteX30" fmla="*/ 1166813 w 5281613"/>
              <a:gd name="connsiteY30" fmla="*/ 1166812 h 2986087"/>
              <a:gd name="connsiteX31" fmla="*/ 1290638 w 5281613"/>
              <a:gd name="connsiteY31" fmla="*/ 1138237 h 2986087"/>
              <a:gd name="connsiteX32" fmla="*/ 1309688 w 5281613"/>
              <a:gd name="connsiteY32" fmla="*/ 952500 h 2986087"/>
              <a:gd name="connsiteX33" fmla="*/ 1466850 w 5281613"/>
              <a:gd name="connsiteY33" fmla="*/ 947737 h 2986087"/>
              <a:gd name="connsiteX34" fmla="*/ 1490663 w 5281613"/>
              <a:gd name="connsiteY34" fmla="*/ 852487 h 2986087"/>
              <a:gd name="connsiteX35" fmla="*/ 1671638 w 5281613"/>
              <a:gd name="connsiteY35" fmla="*/ 842962 h 2986087"/>
              <a:gd name="connsiteX36" fmla="*/ 1671638 w 5281613"/>
              <a:gd name="connsiteY36" fmla="*/ 747712 h 2986087"/>
              <a:gd name="connsiteX37" fmla="*/ 1900238 w 5281613"/>
              <a:gd name="connsiteY37" fmla="*/ 742950 h 2986087"/>
              <a:gd name="connsiteX38" fmla="*/ 1914525 w 5281613"/>
              <a:gd name="connsiteY38" fmla="*/ 642937 h 2986087"/>
              <a:gd name="connsiteX39" fmla="*/ 2214563 w 5281613"/>
              <a:gd name="connsiteY39" fmla="*/ 628650 h 2986087"/>
              <a:gd name="connsiteX40" fmla="*/ 2209800 w 5281613"/>
              <a:gd name="connsiteY40" fmla="*/ 561975 h 2986087"/>
              <a:gd name="connsiteX41" fmla="*/ 2309813 w 5281613"/>
              <a:gd name="connsiteY41" fmla="*/ 547687 h 2986087"/>
              <a:gd name="connsiteX42" fmla="*/ 2300288 w 5281613"/>
              <a:gd name="connsiteY42" fmla="*/ 442912 h 2986087"/>
              <a:gd name="connsiteX43" fmla="*/ 2381250 w 5281613"/>
              <a:gd name="connsiteY43" fmla="*/ 438150 h 2986087"/>
              <a:gd name="connsiteX44" fmla="*/ 2390775 w 5281613"/>
              <a:gd name="connsiteY44" fmla="*/ 342900 h 2986087"/>
              <a:gd name="connsiteX45" fmla="*/ 2924175 w 5281613"/>
              <a:gd name="connsiteY45" fmla="*/ 338137 h 2986087"/>
              <a:gd name="connsiteX46" fmla="*/ 2924175 w 5281613"/>
              <a:gd name="connsiteY46" fmla="*/ 238125 h 2986087"/>
              <a:gd name="connsiteX47" fmla="*/ 3243263 w 5281613"/>
              <a:gd name="connsiteY47" fmla="*/ 223837 h 2986087"/>
              <a:gd name="connsiteX48" fmla="*/ 3243263 w 5281613"/>
              <a:gd name="connsiteY48" fmla="*/ 128587 h 2986087"/>
              <a:gd name="connsiteX49" fmla="*/ 4186238 w 5281613"/>
              <a:gd name="connsiteY49" fmla="*/ 119062 h 2986087"/>
              <a:gd name="connsiteX50" fmla="*/ 4181475 w 5281613"/>
              <a:gd name="connsiteY50" fmla="*/ 0 h 2986087"/>
              <a:gd name="connsiteX51" fmla="*/ 5281613 w 5281613"/>
              <a:gd name="connsiteY51" fmla="*/ 4762 h 2986087"/>
              <a:gd name="connsiteX0" fmla="*/ 0 w 5281613"/>
              <a:gd name="connsiteY0" fmla="*/ 2967037 h 2986087"/>
              <a:gd name="connsiteX1" fmla="*/ 47625 w 5281613"/>
              <a:gd name="connsiteY1" fmla="*/ 2986087 h 2986087"/>
              <a:gd name="connsiteX2" fmla="*/ 38100 w 5281613"/>
              <a:gd name="connsiteY2" fmla="*/ 2914650 h 2986087"/>
              <a:gd name="connsiteX3" fmla="*/ 76200 w 5281613"/>
              <a:gd name="connsiteY3" fmla="*/ 2905125 h 2986087"/>
              <a:gd name="connsiteX4" fmla="*/ 76200 w 5281613"/>
              <a:gd name="connsiteY4" fmla="*/ 2771775 h 2986087"/>
              <a:gd name="connsiteX5" fmla="*/ 76200 w 5281613"/>
              <a:gd name="connsiteY5" fmla="*/ 2771775 h 2986087"/>
              <a:gd name="connsiteX6" fmla="*/ 97631 w 5281613"/>
              <a:gd name="connsiteY6" fmla="*/ 2371725 h 2986087"/>
              <a:gd name="connsiteX7" fmla="*/ 133350 w 5281613"/>
              <a:gd name="connsiteY7" fmla="*/ 2381250 h 2986087"/>
              <a:gd name="connsiteX8" fmla="*/ 128588 w 5281613"/>
              <a:gd name="connsiteY8" fmla="*/ 2276475 h 2986087"/>
              <a:gd name="connsiteX9" fmla="*/ 145256 w 5281613"/>
              <a:gd name="connsiteY9" fmla="*/ 2266950 h 2986087"/>
              <a:gd name="connsiteX10" fmla="*/ 150019 w 5281613"/>
              <a:gd name="connsiteY10" fmla="*/ 2157413 h 2986087"/>
              <a:gd name="connsiteX11" fmla="*/ 242888 w 5281613"/>
              <a:gd name="connsiteY11" fmla="*/ 2166937 h 2986087"/>
              <a:gd name="connsiteX12" fmla="*/ 240506 w 5281613"/>
              <a:gd name="connsiteY12" fmla="*/ 2066925 h 2986087"/>
              <a:gd name="connsiteX13" fmla="*/ 381001 w 5281613"/>
              <a:gd name="connsiteY13" fmla="*/ 2069306 h 2986087"/>
              <a:gd name="connsiteX14" fmla="*/ 361950 w 5281613"/>
              <a:gd name="connsiteY14" fmla="*/ 1957387 h 2986087"/>
              <a:gd name="connsiteX15" fmla="*/ 447675 w 5281613"/>
              <a:gd name="connsiteY15" fmla="*/ 1959769 h 2986087"/>
              <a:gd name="connsiteX16" fmla="*/ 440531 w 5281613"/>
              <a:gd name="connsiteY16" fmla="*/ 1874044 h 2986087"/>
              <a:gd name="connsiteX17" fmla="*/ 502445 w 5281613"/>
              <a:gd name="connsiteY17" fmla="*/ 1866900 h 2986087"/>
              <a:gd name="connsiteX18" fmla="*/ 500063 w 5281613"/>
              <a:gd name="connsiteY18" fmla="*/ 1766887 h 2986087"/>
              <a:gd name="connsiteX19" fmla="*/ 576263 w 5281613"/>
              <a:gd name="connsiteY19" fmla="*/ 1766887 h 2986087"/>
              <a:gd name="connsiteX20" fmla="*/ 592931 w 5281613"/>
              <a:gd name="connsiteY20" fmla="*/ 1654968 h 2986087"/>
              <a:gd name="connsiteX21" fmla="*/ 609600 w 5281613"/>
              <a:gd name="connsiteY21" fmla="*/ 1645444 h 2986087"/>
              <a:gd name="connsiteX22" fmla="*/ 623888 w 5281613"/>
              <a:gd name="connsiteY22" fmla="*/ 1562100 h 2986087"/>
              <a:gd name="connsiteX23" fmla="*/ 766763 w 5281613"/>
              <a:gd name="connsiteY23" fmla="*/ 1557337 h 2986087"/>
              <a:gd name="connsiteX24" fmla="*/ 776288 w 5281613"/>
              <a:gd name="connsiteY24" fmla="*/ 1466850 h 2986087"/>
              <a:gd name="connsiteX25" fmla="*/ 876300 w 5281613"/>
              <a:gd name="connsiteY25" fmla="*/ 1462087 h 2986087"/>
              <a:gd name="connsiteX26" fmla="*/ 871538 w 5281613"/>
              <a:gd name="connsiteY26" fmla="*/ 1357312 h 2986087"/>
              <a:gd name="connsiteX27" fmla="*/ 909638 w 5281613"/>
              <a:gd name="connsiteY27" fmla="*/ 1352550 h 2986087"/>
              <a:gd name="connsiteX28" fmla="*/ 914400 w 5281613"/>
              <a:gd name="connsiteY28" fmla="*/ 1257300 h 2986087"/>
              <a:gd name="connsiteX29" fmla="*/ 1143000 w 5281613"/>
              <a:gd name="connsiteY29" fmla="*/ 1247775 h 2986087"/>
              <a:gd name="connsiteX30" fmla="*/ 1166813 w 5281613"/>
              <a:gd name="connsiteY30" fmla="*/ 1166812 h 2986087"/>
              <a:gd name="connsiteX31" fmla="*/ 1290638 w 5281613"/>
              <a:gd name="connsiteY31" fmla="*/ 1138237 h 2986087"/>
              <a:gd name="connsiteX32" fmla="*/ 1309688 w 5281613"/>
              <a:gd name="connsiteY32" fmla="*/ 952500 h 2986087"/>
              <a:gd name="connsiteX33" fmla="*/ 1466850 w 5281613"/>
              <a:gd name="connsiteY33" fmla="*/ 947737 h 2986087"/>
              <a:gd name="connsiteX34" fmla="*/ 1490663 w 5281613"/>
              <a:gd name="connsiteY34" fmla="*/ 852487 h 2986087"/>
              <a:gd name="connsiteX35" fmla="*/ 1671638 w 5281613"/>
              <a:gd name="connsiteY35" fmla="*/ 842962 h 2986087"/>
              <a:gd name="connsiteX36" fmla="*/ 1671638 w 5281613"/>
              <a:gd name="connsiteY36" fmla="*/ 747712 h 2986087"/>
              <a:gd name="connsiteX37" fmla="*/ 1900238 w 5281613"/>
              <a:gd name="connsiteY37" fmla="*/ 742950 h 2986087"/>
              <a:gd name="connsiteX38" fmla="*/ 1914525 w 5281613"/>
              <a:gd name="connsiteY38" fmla="*/ 642937 h 2986087"/>
              <a:gd name="connsiteX39" fmla="*/ 2214563 w 5281613"/>
              <a:gd name="connsiteY39" fmla="*/ 628650 h 2986087"/>
              <a:gd name="connsiteX40" fmla="*/ 2209800 w 5281613"/>
              <a:gd name="connsiteY40" fmla="*/ 561975 h 2986087"/>
              <a:gd name="connsiteX41" fmla="*/ 2309813 w 5281613"/>
              <a:gd name="connsiteY41" fmla="*/ 547687 h 2986087"/>
              <a:gd name="connsiteX42" fmla="*/ 2300288 w 5281613"/>
              <a:gd name="connsiteY42" fmla="*/ 442912 h 2986087"/>
              <a:gd name="connsiteX43" fmla="*/ 2381250 w 5281613"/>
              <a:gd name="connsiteY43" fmla="*/ 438150 h 2986087"/>
              <a:gd name="connsiteX44" fmla="*/ 2390775 w 5281613"/>
              <a:gd name="connsiteY44" fmla="*/ 342900 h 2986087"/>
              <a:gd name="connsiteX45" fmla="*/ 2924175 w 5281613"/>
              <a:gd name="connsiteY45" fmla="*/ 338137 h 2986087"/>
              <a:gd name="connsiteX46" fmla="*/ 2924175 w 5281613"/>
              <a:gd name="connsiteY46" fmla="*/ 238125 h 2986087"/>
              <a:gd name="connsiteX47" fmla="*/ 3243263 w 5281613"/>
              <a:gd name="connsiteY47" fmla="*/ 223837 h 2986087"/>
              <a:gd name="connsiteX48" fmla="*/ 3243263 w 5281613"/>
              <a:gd name="connsiteY48" fmla="*/ 128587 h 2986087"/>
              <a:gd name="connsiteX49" fmla="*/ 4186238 w 5281613"/>
              <a:gd name="connsiteY49" fmla="*/ 119062 h 2986087"/>
              <a:gd name="connsiteX50" fmla="*/ 4181475 w 5281613"/>
              <a:gd name="connsiteY50" fmla="*/ 0 h 2986087"/>
              <a:gd name="connsiteX51" fmla="*/ 5281613 w 5281613"/>
              <a:gd name="connsiteY51" fmla="*/ 4762 h 2986087"/>
              <a:gd name="connsiteX0" fmla="*/ 0 w 5281613"/>
              <a:gd name="connsiteY0" fmla="*/ 2967037 h 2986087"/>
              <a:gd name="connsiteX1" fmla="*/ 47625 w 5281613"/>
              <a:gd name="connsiteY1" fmla="*/ 2986087 h 2986087"/>
              <a:gd name="connsiteX2" fmla="*/ 38100 w 5281613"/>
              <a:gd name="connsiteY2" fmla="*/ 2914650 h 2986087"/>
              <a:gd name="connsiteX3" fmla="*/ 76200 w 5281613"/>
              <a:gd name="connsiteY3" fmla="*/ 2905125 h 2986087"/>
              <a:gd name="connsiteX4" fmla="*/ 76200 w 5281613"/>
              <a:gd name="connsiteY4" fmla="*/ 2771775 h 2986087"/>
              <a:gd name="connsiteX5" fmla="*/ 76200 w 5281613"/>
              <a:gd name="connsiteY5" fmla="*/ 2771775 h 2986087"/>
              <a:gd name="connsiteX6" fmla="*/ 97631 w 5281613"/>
              <a:gd name="connsiteY6" fmla="*/ 2371725 h 2986087"/>
              <a:gd name="connsiteX7" fmla="*/ 133350 w 5281613"/>
              <a:gd name="connsiteY7" fmla="*/ 2381250 h 2986087"/>
              <a:gd name="connsiteX8" fmla="*/ 128588 w 5281613"/>
              <a:gd name="connsiteY8" fmla="*/ 2276475 h 2986087"/>
              <a:gd name="connsiteX9" fmla="*/ 145256 w 5281613"/>
              <a:gd name="connsiteY9" fmla="*/ 2266950 h 2986087"/>
              <a:gd name="connsiteX10" fmla="*/ 150019 w 5281613"/>
              <a:gd name="connsiteY10" fmla="*/ 2157413 h 2986087"/>
              <a:gd name="connsiteX11" fmla="*/ 242888 w 5281613"/>
              <a:gd name="connsiteY11" fmla="*/ 2166937 h 2986087"/>
              <a:gd name="connsiteX12" fmla="*/ 240506 w 5281613"/>
              <a:gd name="connsiteY12" fmla="*/ 2066925 h 2986087"/>
              <a:gd name="connsiteX13" fmla="*/ 381001 w 5281613"/>
              <a:gd name="connsiteY13" fmla="*/ 2069306 h 2986087"/>
              <a:gd name="connsiteX14" fmla="*/ 361950 w 5281613"/>
              <a:gd name="connsiteY14" fmla="*/ 1957387 h 2986087"/>
              <a:gd name="connsiteX15" fmla="*/ 447675 w 5281613"/>
              <a:gd name="connsiteY15" fmla="*/ 1959769 h 2986087"/>
              <a:gd name="connsiteX16" fmla="*/ 440531 w 5281613"/>
              <a:gd name="connsiteY16" fmla="*/ 1874044 h 2986087"/>
              <a:gd name="connsiteX17" fmla="*/ 502445 w 5281613"/>
              <a:gd name="connsiteY17" fmla="*/ 1866900 h 2986087"/>
              <a:gd name="connsiteX18" fmla="*/ 500063 w 5281613"/>
              <a:gd name="connsiteY18" fmla="*/ 1766887 h 2986087"/>
              <a:gd name="connsiteX19" fmla="*/ 576263 w 5281613"/>
              <a:gd name="connsiteY19" fmla="*/ 1766887 h 2986087"/>
              <a:gd name="connsiteX20" fmla="*/ 592931 w 5281613"/>
              <a:gd name="connsiteY20" fmla="*/ 1654968 h 2986087"/>
              <a:gd name="connsiteX21" fmla="*/ 609600 w 5281613"/>
              <a:gd name="connsiteY21" fmla="*/ 1645444 h 2986087"/>
              <a:gd name="connsiteX22" fmla="*/ 623888 w 5281613"/>
              <a:gd name="connsiteY22" fmla="*/ 1562100 h 2986087"/>
              <a:gd name="connsiteX23" fmla="*/ 778669 w 5281613"/>
              <a:gd name="connsiteY23" fmla="*/ 1564481 h 2986087"/>
              <a:gd name="connsiteX24" fmla="*/ 776288 w 5281613"/>
              <a:gd name="connsiteY24" fmla="*/ 1466850 h 2986087"/>
              <a:gd name="connsiteX25" fmla="*/ 876300 w 5281613"/>
              <a:gd name="connsiteY25" fmla="*/ 1462087 h 2986087"/>
              <a:gd name="connsiteX26" fmla="*/ 871538 w 5281613"/>
              <a:gd name="connsiteY26" fmla="*/ 1357312 h 2986087"/>
              <a:gd name="connsiteX27" fmla="*/ 909638 w 5281613"/>
              <a:gd name="connsiteY27" fmla="*/ 1352550 h 2986087"/>
              <a:gd name="connsiteX28" fmla="*/ 914400 w 5281613"/>
              <a:gd name="connsiteY28" fmla="*/ 1257300 h 2986087"/>
              <a:gd name="connsiteX29" fmla="*/ 1143000 w 5281613"/>
              <a:gd name="connsiteY29" fmla="*/ 1247775 h 2986087"/>
              <a:gd name="connsiteX30" fmla="*/ 1166813 w 5281613"/>
              <a:gd name="connsiteY30" fmla="*/ 1166812 h 2986087"/>
              <a:gd name="connsiteX31" fmla="*/ 1290638 w 5281613"/>
              <a:gd name="connsiteY31" fmla="*/ 1138237 h 2986087"/>
              <a:gd name="connsiteX32" fmla="*/ 1309688 w 5281613"/>
              <a:gd name="connsiteY32" fmla="*/ 952500 h 2986087"/>
              <a:gd name="connsiteX33" fmla="*/ 1466850 w 5281613"/>
              <a:gd name="connsiteY33" fmla="*/ 947737 h 2986087"/>
              <a:gd name="connsiteX34" fmla="*/ 1490663 w 5281613"/>
              <a:gd name="connsiteY34" fmla="*/ 852487 h 2986087"/>
              <a:gd name="connsiteX35" fmla="*/ 1671638 w 5281613"/>
              <a:gd name="connsiteY35" fmla="*/ 842962 h 2986087"/>
              <a:gd name="connsiteX36" fmla="*/ 1671638 w 5281613"/>
              <a:gd name="connsiteY36" fmla="*/ 747712 h 2986087"/>
              <a:gd name="connsiteX37" fmla="*/ 1900238 w 5281613"/>
              <a:gd name="connsiteY37" fmla="*/ 742950 h 2986087"/>
              <a:gd name="connsiteX38" fmla="*/ 1914525 w 5281613"/>
              <a:gd name="connsiteY38" fmla="*/ 642937 h 2986087"/>
              <a:gd name="connsiteX39" fmla="*/ 2214563 w 5281613"/>
              <a:gd name="connsiteY39" fmla="*/ 628650 h 2986087"/>
              <a:gd name="connsiteX40" fmla="*/ 2209800 w 5281613"/>
              <a:gd name="connsiteY40" fmla="*/ 561975 h 2986087"/>
              <a:gd name="connsiteX41" fmla="*/ 2309813 w 5281613"/>
              <a:gd name="connsiteY41" fmla="*/ 547687 h 2986087"/>
              <a:gd name="connsiteX42" fmla="*/ 2300288 w 5281613"/>
              <a:gd name="connsiteY42" fmla="*/ 442912 h 2986087"/>
              <a:gd name="connsiteX43" fmla="*/ 2381250 w 5281613"/>
              <a:gd name="connsiteY43" fmla="*/ 438150 h 2986087"/>
              <a:gd name="connsiteX44" fmla="*/ 2390775 w 5281613"/>
              <a:gd name="connsiteY44" fmla="*/ 342900 h 2986087"/>
              <a:gd name="connsiteX45" fmla="*/ 2924175 w 5281613"/>
              <a:gd name="connsiteY45" fmla="*/ 338137 h 2986087"/>
              <a:gd name="connsiteX46" fmla="*/ 2924175 w 5281613"/>
              <a:gd name="connsiteY46" fmla="*/ 238125 h 2986087"/>
              <a:gd name="connsiteX47" fmla="*/ 3243263 w 5281613"/>
              <a:gd name="connsiteY47" fmla="*/ 223837 h 2986087"/>
              <a:gd name="connsiteX48" fmla="*/ 3243263 w 5281613"/>
              <a:gd name="connsiteY48" fmla="*/ 128587 h 2986087"/>
              <a:gd name="connsiteX49" fmla="*/ 4186238 w 5281613"/>
              <a:gd name="connsiteY49" fmla="*/ 119062 h 2986087"/>
              <a:gd name="connsiteX50" fmla="*/ 4181475 w 5281613"/>
              <a:gd name="connsiteY50" fmla="*/ 0 h 2986087"/>
              <a:gd name="connsiteX51" fmla="*/ 5281613 w 5281613"/>
              <a:gd name="connsiteY51" fmla="*/ 4762 h 2986087"/>
              <a:gd name="connsiteX0" fmla="*/ 0 w 5281613"/>
              <a:gd name="connsiteY0" fmla="*/ 2967037 h 2986087"/>
              <a:gd name="connsiteX1" fmla="*/ 47625 w 5281613"/>
              <a:gd name="connsiteY1" fmla="*/ 2986087 h 2986087"/>
              <a:gd name="connsiteX2" fmla="*/ 38100 w 5281613"/>
              <a:gd name="connsiteY2" fmla="*/ 2914650 h 2986087"/>
              <a:gd name="connsiteX3" fmla="*/ 76200 w 5281613"/>
              <a:gd name="connsiteY3" fmla="*/ 2905125 h 2986087"/>
              <a:gd name="connsiteX4" fmla="*/ 76200 w 5281613"/>
              <a:gd name="connsiteY4" fmla="*/ 2771775 h 2986087"/>
              <a:gd name="connsiteX5" fmla="*/ 76200 w 5281613"/>
              <a:gd name="connsiteY5" fmla="*/ 2771775 h 2986087"/>
              <a:gd name="connsiteX6" fmla="*/ 97631 w 5281613"/>
              <a:gd name="connsiteY6" fmla="*/ 2371725 h 2986087"/>
              <a:gd name="connsiteX7" fmla="*/ 133350 w 5281613"/>
              <a:gd name="connsiteY7" fmla="*/ 2381250 h 2986087"/>
              <a:gd name="connsiteX8" fmla="*/ 128588 w 5281613"/>
              <a:gd name="connsiteY8" fmla="*/ 2276475 h 2986087"/>
              <a:gd name="connsiteX9" fmla="*/ 145256 w 5281613"/>
              <a:gd name="connsiteY9" fmla="*/ 2266950 h 2986087"/>
              <a:gd name="connsiteX10" fmla="*/ 150019 w 5281613"/>
              <a:gd name="connsiteY10" fmla="*/ 2157413 h 2986087"/>
              <a:gd name="connsiteX11" fmla="*/ 242888 w 5281613"/>
              <a:gd name="connsiteY11" fmla="*/ 2166937 h 2986087"/>
              <a:gd name="connsiteX12" fmla="*/ 240506 w 5281613"/>
              <a:gd name="connsiteY12" fmla="*/ 2066925 h 2986087"/>
              <a:gd name="connsiteX13" fmla="*/ 381001 w 5281613"/>
              <a:gd name="connsiteY13" fmla="*/ 2069306 h 2986087"/>
              <a:gd name="connsiteX14" fmla="*/ 361950 w 5281613"/>
              <a:gd name="connsiteY14" fmla="*/ 1957387 h 2986087"/>
              <a:gd name="connsiteX15" fmla="*/ 447675 w 5281613"/>
              <a:gd name="connsiteY15" fmla="*/ 1959769 h 2986087"/>
              <a:gd name="connsiteX16" fmla="*/ 440531 w 5281613"/>
              <a:gd name="connsiteY16" fmla="*/ 1874044 h 2986087"/>
              <a:gd name="connsiteX17" fmla="*/ 502445 w 5281613"/>
              <a:gd name="connsiteY17" fmla="*/ 1866900 h 2986087"/>
              <a:gd name="connsiteX18" fmla="*/ 500063 w 5281613"/>
              <a:gd name="connsiteY18" fmla="*/ 1766887 h 2986087"/>
              <a:gd name="connsiteX19" fmla="*/ 576263 w 5281613"/>
              <a:gd name="connsiteY19" fmla="*/ 1766887 h 2986087"/>
              <a:gd name="connsiteX20" fmla="*/ 592931 w 5281613"/>
              <a:gd name="connsiteY20" fmla="*/ 1654968 h 2986087"/>
              <a:gd name="connsiteX21" fmla="*/ 609600 w 5281613"/>
              <a:gd name="connsiteY21" fmla="*/ 1645444 h 2986087"/>
              <a:gd name="connsiteX22" fmla="*/ 623888 w 5281613"/>
              <a:gd name="connsiteY22" fmla="*/ 1562100 h 2986087"/>
              <a:gd name="connsiteX23" fmla="*/ 778669 w 5281613"/>
              <a:gd name="connsiteY23" fmla="*/ 1564481 h 2986087"/>
              <a:gd name="connsiteX24" fmla="*/ 785813 w 5281613"/>
              <a:gd name="connsiteY24" fmla="*/ 1464469 h 2986087"/>
              <a:gd name="connsiteX25" fmla="*/ 876300 w 5281613"/>
              <a:gd name="connsiteY25" fmla="*/ 1462087 h 2986087"/>
              <a:gd name="connsiteX26" fmla="*/ 871538 w 5281613"/>
              <a:gd name="connsiteY26" fmla="*/ 1357312 h 2986087"/>
              <a:gd name="connsiteX27" fmla="*/ 909638 w 5281613"/>
              <a:gd name="connsiteY27" fmla="*/ 1352550 h 2986087"/>
              <a:gd name="connsiteX28" fmla="*/ 914400 w 5281613"/>
              <a:gd name="connsiteY28" fmla="*/ 1257300 h 2986087"/>
              <a:gd name="connsiteX29" fmla="*/ 1143000 w 5281613"/>
              <a:gd name="connsiteY29" fmla="*/ 1247775 h 2986087"/>
              <a:gd name="connsiteX30" fmla="*/ 1166813 w 5281613"/>
              <a:gd name="connsiteY30" fmla="*/ 1166812 h 2986087"/>
              <a:gd name="connsiteX31" fmla="*/ 1290638 w 5281613"/>
              <a:gd name="connsiteY31" fmla="*/ 1138237 h 2986087"/>
              <a:gd name="connsiteX32" fmla="*/ 1309688 w 5281613"/>
              <a:gd name="connsiteY32" fmla="*/ 952500 h 2986087"/>
              <a:gd name="connsiteX33" fmla="*/ 1466850 w 5281613"/>
              <a:gd name="connsiteY33" fmla="*/ 947737 h 2986087"/>
              <a:gd name="connsiteX34" fmla="*/ 1490663 w 5281613"/>
              <a:gd name="connsiteY34" fmla="*/ 852487 h 2986087"/>
              <a:gd name="connsiteX35" fmla="*/ 1671638 w 5281613"/>
              <a:gd name="connsiteY35" fmla="*/ 842962 h 2986087"/>
              <a:gd name="connsiteX36" fmla="*/ 1671638 w 5281613"/>
              <a:gd name="connsiteY36" fmla="*/ 747712 h 2986087"/>
              <a:gd name="connsiteX37" fmla="*/ 1900238 w 5281613"/>
              <a:gd name="connsiteY37" fmla="*/ 742950 h 2986087"/>
              <a:gd name="connsiteX38" fmla="*/ 1914525 w 5281613"/>
              <a:gd name="connsiteY38" fmla="*/ 642937 h 2986087"/>
              <a:gd name="connsiteX39" fmla="*/ 2214563 w 5281613"/>
              <a:gd name="connsiteY39" fmla="*/ 628650 h 2986087"/>
              <a:gd name="connsiteX40" fmla="*/ 2209800 w 5281613"/>
              <a:gd name="connsiteY40" fmla="*/ 561975 h 2986087"/>
              <a:gd name="connsiteX41" fmla="*/ 2309813 w 5281613"/>
              <a:gd name="connsiteY41" fmla="*/ 547687 h 2986087"/>
              <a:gd name="connsiteX42" fmla="*/ 2300288 w 5281613"/>
              <a:gd name="connsiteY42" fmla="*/ 442912 h 2986087"/>
              <a:gd name="connsiteX43" fmla="*/ 2381250 w 5281613"/>
              <a:gd name="connsiteY43" fmla="*/ 438150 h 2986087"/>
              <a:gd name="connsiteX44" fmla="*/ 2390775 w 5281613"/>
              <a:gd name="connsiteY44" fmla="*/ 342900 h 2986087"/>
              <a:gd name="connsiteX45" fmla="*/ 2924175 w 5281613"/>
              <a:gd name="connsiteY45" fmla="*/ 338137 h 2986087"/>
              <a:gd name="connsiteX46" fmla="*/ 2924175 w 5281613"/>
              <a:gd name="connsiteY46" fmla="*/ 238125 h 2986087"/>
              <a:gd name="connsiteX47" fmla="*/ 3243263 w 5281613"/>
              <a:gd name="connsiteY47" fmla="*/ 223837 h 2986087"/>
              <a:gd name="connsiteX48" fmla="*/ 3243263 w 5281613"/>
              <a:gd name="connsiteY48" fmla="*/ 128587 h 2986087"/>
              <a:gd name="connsiteX49" fmla="*/ 4186238 w 5281613"/>
              <a:gd name="connsiteY49" fmla="*/ 119062 h 2986087"/>
              <a:gd name="connsiteX50" fmla="*/ 4181475 w 5281613"/>
              <a:gd name="connsiteY50" fmla="*/ 0 h 2986087"/>
              <a:gd name="connsiteX51" fmla="*/ 5281613 w 5281613"/>
              <a:gd name="connsiteY51" fmla="*/ 4762 h 2986087"/>
              <a:gd name="connsiteX0" fmla="*/ 0 w 5281613"/>
              <a:gd name="connsiteY0" fmla="*/ 2967037 h 2986087"/>
              <a:gd name="connsiteX1" fmla="*/ 47625 w 5281613"/>
              <a:gd name="connsiteY1" fmla="*/ 2986087 h 2986087"/>
              <a:gd name="connsiteX2" fmla="*/ 38100 w 5281613"/>
              <a:gd name="connsiteY2" fmla="*/ 2914650 h 2986087"/>
              <a:gd name="connsiteX3" fmla="*/ 76200 w 5281613"/>
              <a:gd name="connsiteY3" fmla="*/ 2905125 h 2986087"/>
              <a:gd name="connsiteX4" fmla="*/ 76200 w 5281613"/>
              <a:gd name="connsiteY4" fmla="*/ 2771775 h 2986087"/>
              <a:gd name="connsiteX5" fmla="*/ 76200 w 5281613"/>
              <a:gd name="connsiteY5" fmla="*/ 2771775 h 2986087"/>
              <a:gd name="connsiteX6" fmla="*/ 97631 w 5281613"/>
              <a:gd name="connsiteY6" fmla="*/ 2371725 h 2986087"/>
              <a:gd name="connsiteX7" fmla="*/ 133350 w 5281613"/>
              <a:gd name="connsiteY7" fmla="*/ 2381250 h 2986087"/>
              <a:gd name="connsiteX8" fmla="*/ 128588 w 5281613"/>
              <a:gd name="connsiteY8" fmla="*/ 2276475 h 2986087"/>
              <a:gd name="connsiteX9" fmla="*/ 145256 w 5281613"/>
              <a:gd name="connsiteY9" fmla="*/ 2266950 h 2986087"/>
              <a:gd name="connsiteX10" fmla="*/ 150019 w 5281613"/>
              <a:gd name="connsiteY10" fmla="*/ 2157413 h 2986087"/>
              <a:gd name="connsiteX11" fmla="*/ 242888 w 5281613"/>
              <a:gd name="connsiteY11" fmla="*/ 2166937 h 2986087"/>
              <a:gd name="connsiteX12" fmla="*/ 240506 w 5281613"/>
              <a:gd name="connsiteY12" fmla="*/ 2066925 h 2986087"/>
              <a:gd name="connsiteX13" fmla="*/ 381001 w 5281613"/>
              <a:gd name="connsiteY13" fmla="*/ 2069306 h 2986087"/>
              <a:gd name="connsiteX14" fmla="*/ 361950 w 5281613"/>
              <a:gd name="connsiteY14" fmla="*/ 1957387 h 2986087"/>
              <a:gd name="connsiteX15" fmla="*/ 447675 w 5281613"/>
              <a:gd name="connsiteY15" fmla="*/ 1959769 h 2986087"/>
              <a:gd name="connsiteX16" fmla="*/ 440531 w 5281613"/>
              <a:gd name="connsiteY16" fmla="*/ 1874044 h 2986087"/>
              <a:gd name="connsiteX17" fmla="*/ 502445 w 5281613"/>
              <a:gd name="connsiteY17" fmla="*/ 1866900 h 2986087"/>
              <a:gd name="connsiteX18" fmla="*/ 500063 w 5281613"/>
              <a:gd name="connsiteY18" fmla="*/ 1766887 h 2986087"/>
              <a:gd name="connsiteX19" fmla="*/ 576263 w 5281613"/>
              <a:gd name="connsiteY19" fmla="*/ 1766887 h 2986087"/>
              <a:gd name="connsiteX20" fmla="*/ 592931 w 5281613"/>
              <a:gd name="connsiteY20" fmla="*/ 1654968 h 2986087"/>
              <a:gd name="connsiteX21" fmla="*/ 609600 w 5281613"/>
              <a:gd name="connsiteY21" fmla="*/ 1645444 h 2986087"/>
              <a:gd name="connsiteX22" fmla="*/ 623888 w 5281613"/>
              <a:gd name="connsiteY22" fmla="*/ 1562100 h 2986087"/>
              <a:gd name="connsiteX23" fmla="*/ 778669 w 5281613"/>
              <a:gd name="connsiteY23" fmla="*/ 1564481 h 2986087"/>
              <a:gd name="connsiteX24" fmla="*/ 785813 w 5281613"/>
              <a:gd name="connsiteY24" fmla="*/ 1464469 h 2986087"/>
              <a:gd name="connsiteX25" fmla="*/ 876300 w 5281613"/>
              <a:gd name="connsiteY25" fmla="*/ 1462087 h 2986087"/>
              <a:gd name="connsiteX26" fmla="*/ 871538 w 5281613"/>
              <a:gd name="connsiteY26" fmla="*/ 1357312 h 2986087"/>
              <a:gd name="connsiteX27" fmla="*/ 909638 w 5281613"/>
              <a:gd name="connsiteY27" fmla="*/ 1352550 h 2986087"/>
              <a:gd name="connsiteX28" fmla="*/ 914400 w 5281613"/>
              <a:gd name="connsiteY28" fmla="*/ 1257300 h 2986087"/>
              <a:gd name="connsiteX29" fmla="*/ 1143000 w 5281613"/>
              <a:gd name="connsiteY29" fmla="*/ 1247775 h 2986087"/>
              <a:gd name="connsiteX30" fmla="*/ 1159669 w 5281613"/>
              <a:gd name="connsiteY30" fmla="*/ 1147762 h 2986087"/>
              <a:gd name="connsiteX31" fmla="*/ 1290638 w 5281613"/>
              <a:gd name="connsiteY31" fmla="*/ 1138237 h 2986087"/>
              <a:gd name="connsiteX32" fmla="*/ 1309688 w 5281613"/>
              <a:gd name="connsiteY32" fmla="*/ 952500 h 2986087"/>
              <a:gd name="connsiteX33" fmla="*/ 1466850 w 5281613"/>
              <a:gd name="connsiteY33" fmla="*/ 947737 h 2986087"/>
              <a:gd name="connsiteX34" fmla="*/ 1490663 w 5281613"/>
              <a:gd name="connsiteY34" fmla="*/ 852487 h 2986087"/>
              <a:gd name="connsiteX35" fmla="*/ 1671638 w 5281613"/>
              <a:gd name="connsiteY35" fmla="*/ 842962 h 2986087"/>
              <a:gd name="connsiteX36" fmla="*/ 1671638 w 5281613"/>
              <a:gd name="connsiteY36" fmla="*/ 747712 h 2986087"/>
              <a:gd name="connsiteX37" fmla="*/ 1900238 w 5281613"/>
              <a:gd name="connsiteY37" fmla="*/ 742950 h 2986087"/>
              <a:gd name="connsiteX38" fmla="*/ 1914525 w 5281613"/>
              <a:gd name="connsiteY38" fmla="*/ 642937 h 2986087"/>
              <a:gd name="connsiteX39" fmla="*/ 2214563 w 5281613"/>
              <a:gd name="connsiteY39" fmla="*/ 628650 h 2986087"/>
              <a:gd name="connsiteX40" fmla="*/ 2209800 w 5281613"/>
              <a:gd name="connsiteY40" fmla="*/ 561975 h 2986087"/>
              <a:gd name="connsiteX41" fmla="*/ 2309813 w 5281613"/>
              <a:gd name="connsiteY41" fmla="*/ 547687 h 2986087"/>
              <a:gd name="connsiteX42" fmla="*/ 2300288 w 5281613"/>
              <a:gd name="connsiteY42" fmla="*/ 442912 h 2986087"/>
              <a:gd name="connsiteX43" fmla="*/ 2381250 w 5281613"/>
              <a:gd name="connsiteY43" fmla="*/ 438150 h 2986087"/>
              <a:gd name="connsiteX44" fmla="*/ 2390775 w 5281613"/>
              <a:gd name="connsiteY44" fmla="*/ 342900 h 2986087"/>
              <a:gd name="connsiteX45" fmla="*/ 2924175 w 5281613"/>
              <a:gd name="connsiteY45" fmla="*/ 338137 h 2986087"/>
              <a:gd name="connsiteX46" fmla="*/ 2924175 w 5281613"/>
              <a:gd name="connsiteY46" fmla="*/ 238125 h 2986087"/>
              <a:gd name="connsiteX47" fmla="*/ 3243263 w 5281613"/>
              <a:gd name="connsiteY47" fmla="*/ 223837 h 2986087"/>
              <a:gd name="connsiteX48" fmla="*/ 3243263 w 5281613"/>
              <a:gd name="connsiteY48" fmla="*/ 128587 h 2986087"/>
              <a:gd name="connsiteX49" fmla="*/ 4186238 w 5281613"/>
              <a:gd name="connsiteY49" fmla="*/ 119062 h 2986087"/>
              <a:gd name="connsiteX50" fmla="*/ 4181475 w 5281613"/>
              <a:gd name="connsiteY50" fmla="*/ 0 h 2986087"/>
              <a:gd name="connsiteX51" fmla="*/ 5281613 w 5281613"/>
              <a:gd name="connsiteY51" fmla="*/ 4762 h 2986087"/>
              <a:gd name="connsiteX0" fmla="*/ 0 w 5281613"/>
              <a:gd name="connsiteY0" fmla="*/ 2967037 h 2986087"/>
              <a:gd name="connsiteX1" fmla="*/ 47625 w 5281613"/>
              <a:gd name="connsiteY1" fmla="*/ 2986087 h 2986087"/>
              <a:gd name="connsiteX2" fmla="*/ 38100 w 5281613"/>
              <a:gd name="connsiteY2" fmla="*/ 2914650 h 2986087"/>
              <a:gd name="connsiteX3" fmla="*/ 76200 w 5281613"/>
              <a:gd name="connsiteY3" fmla="*/ 2905125 h 2986087"/>
              <a:gd name="connsiteX4" fmla="*/ 76200 w 5281613"/>
              <a:gd name="connsiteY4" fmla="*/ 2771775 h 2986087"/>
              <a:gd name="connsiteX5" fmla="*/ 76200 w 5281613"/>
              <a:gd name="connsiteY5" fmla="*/ 2771775 h 2986087"/>
              <a:gd name="connsiteX6" fmla="*/ 97631 w 5281613"/>
              <a:gd name="connsiteY6" fmla="*/ 2371725 h 2986087"/>
              <a:gd name="connsiteX7" fmla="*/ 133350 w 5281613"/>
              <a:gd name="connsiteY7" fmla="*/ 2381250 h 2986087"/>
              <a:gd name="connsiteX8" fmla="*/ 128588 w 5281613"/>
              <a:gd name="connsiteY8" fmla="*/ 2276475 h 2986087"/>
              <a:gd name="connsiteX9" fmla="*/ 145256 w 5281613"/>
              <a:gd name="connsiteY9" fmla="*/ 2266950 h 2986087"/>
              <a:gd name="connsiteX10" fmla="*/ 150019 w 5281613"/>
              <a:gd name="connsiteY10" fmla="*/ 2157413 h 2986087"/>
              <a:gd name="connsiteX11" fmla="*/ 242888 w 5281613"/>
              <a:gd name="connsiteY11" fmla="*/ 2166937 h 2986087"/>
              <a:gd name="connsiteX12" fmla="*/ 240506 w 5281613"/>
              <a:gd name="connsiteY12" fmla="*/ 2066925 h 2986087"/>
              <a:gd name="connsiteX13" fmla="*/ 381001 w 5281613"/>
              <a:gd name="connsiteY13" fmla="*/ 2069306 h 2986087"/>
              <a:gd name="connsiteX14" fmla="*/ 361950 w 5281613"/>
              <a:gd name="connsiteY14" fmla="*/ 1957387 h 2986087"/>
              <a:gd name="connsiteX15" fmla="*/ 447675 w 5281613"/>
              <a:gd name="connsiteY15" fmla="*/ 1959769 h 2986087"/>
              <a:gd name="connsiteX16" fmla="*/ 440531 w 5281613"/>
              <a:gd name="connsiteY16" fmla="*/ 1874044 h 2986087"/>
              <a:gd name="connsiteX17" fmla="*/ 502445 w 5281613"/>
              <a:gd name="connsiteY17" fmla="*/ 1866900 h 2986087"/>
              <a:gd name="connsiteX18" fmla="*/ 500063 w 5281613"/>
              <a:gd name="connsiteY18" fmla="*/ 1766887 h 2986087"/>
              <a:gd name="connsiteX19" fmla="*/ 576263 w 5281613"/>
              <a:gd name="connsiteY19" fmla="*/ 1766887 h 2986087"/>
              <a:gd name="connsiteX20" fmla="*/ 592931 w 5281613"/>
              <a:gd name="connsiteY20" fmla="*/ 1654968 h 2986087"/>
              <a:gd name="connsiteX21" fmla="*/ 609600 w 5281613"/>
              <a:gd name="connsiteY21" fmla="*/ 1645444 h 2986087"/>
              <a:gd name="connsiteX22" fmla="*/ 623888 w 5281613"/>
              <a:gd name="connsiteY22" fmla="*/ 1562100 h 2986087"/>
              <a:gd name="connsiteX23" fmla="*/ 778669 w 5281613"/>
              <a:gd name="connsiteY23" fmla="*/ 1564481 h 2986087"/>
              <a:gd name="connsiteX24" fmla="*/ 785813 w 5281613"/>
              <a:gd name="connsiteY24" fmla="*/ 1464469 h 2986087"/>
              <a:gd name="connsiteX25" fmla="*/ 876300 w 5281613"/>
              <a:gd name="connsiteY25" fmla="*/ 1462087 h 2986087"/>
              <a:gd name="connsiteX26" fmla="*/ 871538 w 5281613"/>
              <a:gd name="connsiteY26" fmla="*/ 1357312 h 2986087"/>
              <a:gd name="connsiteX27" fmla="*/ 909638 w 5281613"/>
              <a:gd name="connsiteY27" fmla="*/ 1352550 h 2986087"/>
              <a:gd name="connsiteX28" fmla="*/ 921544 w 5281613"/>
              <a:gd name="connsiteY28" fmla="*/ 1254919 h 2986087"/>
              <a:gd name="connsiteX29" fmla="*/ 1143000 w 5281613"/>
              <a:gd name="connsiteY29" fmla="*/ 1247775 h 2986087"/>
              <a:gd name="connsiteX30" fmla="*/ 1159669 w 5281613"/>
              <a:gd name="connsiteY30" fmla="*/ 1147762 h 2986087"/>
              <a:gd name="connsiteX31" fmla="*/ 1290638 w 5281613"/>
              <a:gd name="connsiteY31" fmla="*/ 1138237 h 2986087"/>
              <a:gd name="connsiteX32" fmla="*/ 1309688 w 5281613"/>
              <a:gd name="connsiteY32" fmla="*/ 952500 h 2986087"/>
              <a:gd name="connsiteX33" fmla="*/ 1466850 w 5281613"/>
              <a:gd name="connsiteY33" fmla="*/ 947737 h 2986087"/>
              <a:gd name="connsiteX34" fmla="*/ 1490663 w 5281613"/>
              <a:gd name="connsiteY34" fmla="*/ 852487 h 2986087"/>
              <a:gd name="connsiteX35" fmla="*/ 1671638 w 5281613"/>
              <a:gd name="connsiteY35" fmla="*/ 842962 h 2986087"/>
              <a:gd name="connsiteX36" fmla="*/ 1671638 w 5281613"/>
              <a:gd name="connsiteY36" fmla="*/ 747712 h 2986087"/>
              <a:gd name="connsiteX37" fmla="*/ 1900238 w 5281613"/>
              <a:gd name="connsiteY37" fmla="*/ 742950 h 2986087"/>
              <a:gd name="connsiteX38" fmla="*/ 1914525 w 5281613"/>
              <a:gd name="connsiteY38" fmla="*/ 642937 h 2986087"/>
              <a:gd name="connsiteX39" fmla="*/ 2214563 w 5281613"/>
              <a:gd name="connsiteY39" fmla="*/ 628650 h 2986087"/>
              <a:gd name="connsiteX40" fmla="*/ 2209800 w 5281613"/>
              <a:gd name="connsiteY40" fmla="*/ 561975 h 2986087"/>
              <a:gd name="connsiteX41" fmla="*/ 2309813 w 5281613"/>
              <a:gd name="connsiteY41" fmla="*/ 547687 h 2986087"/>
              <a:gd name="connsiteX42" fmla="*/ 2300288 w 5281613"/>
              <a:gd name="connsiteY42" fmla="*/ 442912 h 2986087"/>
              <a:gd name="connsiteX43" fmla="*/ 2381250 w 5281613"/>
              <a:gd name="connsiteY43" fmla="*/ 438150 h 2986087"/>
              <a:gd name="connsiteX44" fmla="*/ 2390775 w 5281613"/>
              <a:gd name="connsiteY44" fmla="*/ 342900 h 2986087"/>
              <a:gd name="connsiteX45" fmla="*/ 2924175 w 5281613"/>
              <a:gd name="connsiteY45" fmla="*/ 338137 h 2986087"/>
              <a:gd name="connsiteX46" fmla="*/ 2924175 w 5281613"/>
              <a:gd name="connsiteY46" fmla="*/ 238125 h 2986087"/>
              <a:gd name="connsiteX47" fmla="*/ 3243263 w 5281613"/>
              <a:gd name="connsiteY47" fmla="*/ 223837 h 2986087"/>
              <a:gd name="connsiteX48" fmla="*/ 3243263 w 5281613"/>
              <a:gd name="connsiteY48" fmla="*/ 128587 h 2986087"/>
              <a:gd name="connsiteX49" fmla="*/ 4186238 w 5281613"/>
              <a:gd name="connsiteY49" fmla="*/ 119062 h 2986087"/>
              <a:gd name="connsiteX50" fmla="*/ 4181475 w 5281613"/>
              <a:gd name="connsiteY50" fmla="*/ 0 h 2986087"/>
              <a:gd name="connsiteX51" fmla="*/ 5281613 w 5281613"/>
              <a:gd name="connsiteY51" fmla="*/ 4762 h 2986087"/>
              <a:gd name="connsiteX0" fmla="*/ 0 w 5281613"/>
              <a:gd name="connsiteY0" fmla="*/ 2967037 h 2986087"/>
              <a:gd name="connsiteX1" fmla="*/ 47625 w 5281613"/>
              <a:gd name="connsiteY1" fmla="*/ 2986087 h 2986087"/>
              <a:gd name="connsiteX2" fmla="*/ 38100 w 5281613"/>
              <a:gd name="connsiteY2" fmla="*/ 2914650 h 2986087"/>
              <a:gd name="connsiteX3" fmla="*/ 76200 w 5281613"/>
              <a:gd name="connsiteY3" fmla="*/ 2905125 h 2986087"/>
              <a:gd name="connsiteX4" fmla="*/ 76200 w 5281613"/>
              <a:gd name="connsiteY4" fmla="*/ 2771775 h 2986087"/>
              <a:gd name="connsiteX5" fmla="*/ 76200 w 5281613"/>
              <a:gd name="connsiteY5" fmla="*/ 2771775 h 2986087"/>
              <a:gd name="connsiteX6" fmla="*/ 97631 w 5281613"/>
              <a:gd name="connsiteY6" fmla="*/ 2371725 h 2986087"/>
              <a:gd name="connsiteX7" fmla="*/ 133350 w 5281613"/>
              <a:gd name="connsiteY7" fmla="*/ 2381250 h 2986087"/>
              <a:gd name="connsiteX8" fmla="*/ 128588 w 5281613"/>
              <a:gd name="connsiteY8" fmla="*/ 2276475 h 2986087"/>
              <a:gd name="connsiteX9" fmla="*/ 145256 w 5281613"/>
              <a:gd name="connsiteY9" fmla="*/ 2266950 h 2986087"/>
              <a:gd name="connsiteX10" fmla="*/ 150019 w 5281613"/>
              <a:gd name="connsiteY10" fmla="*/ 2157413 h 2986087"/>
              <a:gd name="connsiteX11" fmla="*/ 242888 w 5281613"/>
              <a:gd name="connsiteY11" fmla="*/ 2166937 h 2986087"/>
              <a:gd name="connsiteX12" fmla="*/ 240506 w 5281613"/>
              <a:gd name="connsiteY12" fmla="*/ 2066925 h 2986087"/>
              <a:gd name="connsiteX13" fmla="*/ 381001 w 5281613"/>
              <a:gd name="connsiteY13" fmla="*/ 2069306 h 2986087"/>
              <a:gd name="connsiteX14" fmla="*/ 361950 w 5281613"/>
              <a:gd name="connsiteY14" fmla="*/ 1957387 h 2986087"/>
              <a:gd name="connsiteX15" fmla="*/ 447675 w 5281613"/>
              <a:gd name="connsiteY15" fmla="*/ 1959769 h 2986087"/>
              <a:gd name="connsiteX16" fmla="*/ 440531 w 5281613"/>
              <a:gd name="connsiteY16" fmla="*/ 1874044 h 2986087"/>
              <a:gd name="connsiteX17" fmla="*/ 502445 w 5281613"/>
              <a:gd name="connsiteY17" fmla="*/ 1866900 h 2986087"/>
              <a:gd name="connsiteX18" fmla="*/ 500063 w 5281613"/>
              <a:gd name="connsiteY18" fmla="*/ 1766887 h 2986087"/>
              <a:gd name="connsiteX19" fmla="*/ 576263 w 5281613"/>
              <a:gd name="connsiteY19" fmla="*/ 1766887 h 2986087"/>
              <a:gd name="connsiteX20" fmla="*/ 592931 w 5281613"/>
              <a:gd name="connsiteY20" fmla="*/ 1654968 h 2986087"/>
              <a:gd name="connsiteX21" fmla="*/ 609600 w 5281613"/>
              <a:gd name="connsiteY21" fmla="*/ 1645444 h 2986087"/>
              <a:gd name="connsiteX22" fmla="*/ 623888 w 5281613"/>
              <a:gd name="connsiteY22" fmla="*/ 1562100 h 2986087"/>
              <a:gd name="connsiteX23" fmla="*/ 778669 w 5281613"/>
              <a:gd name="connsiteY23" fmla="*/ 1564481 h 2986087"/>
              <a:gd name="connsiteX24" fmla="*/ 785813 w 5281613"/>
              <a:gd name="connsiteY24" fmla="*/ 1464469 h 2986087"/>
              <a:gd name="connsiteX25" fmla="*/ 876300 w 5281613"/>
              <a:gd name="connsiteY25" fmla="*/ 1462087 h 2986087"/>
              <a:gd name="connsiteX26" fmla="*/ 871538 w 5281613"/>
              <a:gd name="connsiteY26" fmla="*/ 1357312 h 2986087"/>
              <a:gd name="connsiteX27" fmla="*/ 909638 w 5281613"/>
              <a:gd name="connsiteY27" fmla="*/ 1352550 h 2986087"/>
              <a:gd name="connsiteX28" fmla="*/ 921544 w 5281613"/>
              <a:gd name="connsiteY28" fmla="*/ 1254919 h 2986087"/>
              <a:gd name="connsiteX29" fmla="*/ 1143000 w 5281613"/>
              <a:gd name="connsiteY29" fmla="*/ 1247775 h 2986087"/>
              <a:gd name="connsiteX30" fmla="*/ 1159669 w 5281613"/>
              <a:gd name="connsiteY30" fmla="*/ 1147762 h 2986087"/>
              <a:gd name="connsiteX31" fmla="*/ 1290638 w 5281613"/>
              <a:gd name="connsiteY31" fmla="*/ 1138237 h 2986087"/>
              <a:gd name="connsiteX32" fmla="*/ 1295400 w 5281613"/>
              <a:gd name="connsiteY32" fmla="*/ 959644 h 2986087"/>
              <a:gd name="connsiteX33" fmla="*/ 1466850 w 5281613"/>
              <a:gd name="connsiteY33" fmla="*/ 947737 h 2986087"/>
              <a:gd name="connsiteX34" fmla="*/ 1490663 w 5281613"/>
              <a:gd name="connsiteY34" fmla="*/ 852487 h 2986087"/>
              <a:gd name="connsiteX35" fmla="*/ 1671638 w 5281613"/>
              <a:gd name="connsiteY35" fmla="*/ 842962 h 2986087"/>
              <a:gd name="connsiteX36" fmla="*/ 1671638 w 5281613"/>
              <a:gd name="connsiteY36" fmla="*/ 747712 h 2986087"/>
              <a:gd name="connsiteX37" fmla="*/ 1900238 w 5281613"/>
              <a:gd name="connsiteY37" fmla="*/ 742950 h 2986087"/>
              <a:gd name="connsiteX38" fmla="*/ 1914525 w 5281613"/>
              <a:gd name="connsiteY38" fmla="*/ 642937 h 2986087"/>
              <a:gd name="connsiteX39" fmla="*/ 2214563 w 5281613"/>
              <a:gd name="connsiteY39" fmla="*/ 628650 h 2986087"/>
              <a:gd name="connsiteX40" fmla="*/ 2209800 w 5281613"/>
              <a:gd name="connsiteY40" fmla="*/ 561975 h 2986087"/>
              <a:gd name="connsiteX41" fmla="*/ 2309813 w 5281613"/>
              <a:gd name="connsiteY41" fmla="*/ 547687 h 2986087"/>
              <a:gd name="connsiteX42" fmla="*/ 2300288 w 5281613"/>
              <a:gd name="connsiteY42" fmla="*/ 442912 h 2986087"/>
              <a:gd name="connsiteX43" fmla="*/ 2381250 w 5281613"/>
              <a:gd name="connsiteY43" fmla="*/ 438150 h 2986087"/>
              <a:gd name="connsiteX44" fmla="*/ 2390775 w 5281613"/>
              <a:gd name="connsiteY44" fmla="*/ 342900 h 2986087"/>
              <a:gd name="connsiteX45" fmla="*/ 2924175 w 5281613"/>
              <a:gd name="connsiteY45" fmla="*/ 338137 h 2986087"/>
              <a:gd name="connsiteX46" fmla="*/ 2924175 w 5281613"/>
              <a:gd name="connsiteY46" fmla="*/ 238125 h 2986087"/>
              <a:gd name="connsiteX47" fmla="*/ 3243263 w 5281613"/>
              <a:gd name="connsiteY47" fmla="*/ 223837 h 2986087"/>
              <a:gd name="connsiteX48" fmla="*/ 3243263 w 5281613"/>
              <a:gd name="connsiteY48" fmla="*/ 128587 h 2986087"/>
              <a:gd name="connsiteX49" fmla="*/ 4186238 w 5281613"/>
              <a:gd name="connsiteY49" fmla="*/ 119062 h 2986087"/>
              <a:gd name="connsiteX50" fmla="*/ 4181475 w 5281613"/>
              <a:gd name="connsiteY50" fmla="*/ 0 h 2986087"/>
              <a:gd name="connsiteX51" fmla="*/ 5281613 w 5281613"/>
              <a:gd name="connsiteY51" fmla="*/ 4762 h 2986087"/>
              <a:gd name="connsiteX0" fmla="*/ 0 w 5281613"/>
              <a:gd name="connsiteY0" fmla="*/ 2967037 h 2986087"/>
              <a:gd name="connsiteX1" fmla="*/ 47625 w 5281613"/>
              <a:gd name="connsiteY1" fmla="*/ 2986087 h 2986087"/>
              <a:gd name="connsiteX2" fmla="*/ 38100 w 5281613"/>
              <a:gd name="connsiteY2" fmla="*/ 2914650 h 2986087"/>
              <a:gd name="connsiteX3" fmla="*/ 76200 w 5281613"/>
              <a:gd name="connsiteY3" fmla="*/ 2905125 h 2986087"/>
              <a:gd name="connsiteX4" fmla="*/ 76200 w 5281613"/>
              <a:gd name="connsiteY4" fmla="*/ 2771775 h 2986087"/>
              <a:gd name="connsiteX5" fmla="*/ 76200 w 5281613"/>
              <a:gd name="connsiteY5" fmla="*/ 2771775 h 2986087"/>
              <a:gd name="connsiteX6" fmla="*/ 97631 w 5281613"/>
              <a:gd name="connsiteY6" fmla="*/ 2371725 h 2986087"/>
              <a:gd name="connsiteX7" fmla="*/ 133350 w 5281613"/>
              <a:gd name="connsiteY7" fmla="*/ 2381250 h 2986087"/>
              <a:gd name="connsiteX8" fmla="*/ 128588 w 5281613"/>
              <a:gd name="connsiteY8" fmla="*/ 2276475 h 2986087"/>
              <a:gd name="connsiteX9" fmla="*/ 145256 w 5281613"/>
              <a:gd name="connsiteY9" fmla="*/ 2266950 h 2986087"/>
              <a:gd name="connsiteX10" fmla="*/ 150019 w 5281613"/>
              <a:gd name="connsiteY10" fmla="*/ 2157413 h 2986087"/>
              <a:gd name="connsiteX11" fmla="*/ 242888 w 5281613"/>
              <a:gd name="connsiteY11" fmla="*/ 2166937 h 2986087"/>
              <a:gd name="connsiteX12" fmla="*/ 240506 w 5281613"/>
              <a:gd name="connsiteY12" fmla="*/ 2066925 h 2986087"/>
              <a:gd name="connsiteX13" fmla="*/ 381001 w 5281613"/>
              <a:gd name="connsiteY13" fmla="*/ 2069306 h 2986087"/>
              <a:gd name="connsiteX14" fmla="*/ 361950 w 5281613"/>
              <a:gd name="connsiteY14" fmla="*/ 1957387 h 2986087"/>
              <a:gd name="connsiteX15" fmla="*/ 447675 w 5281613"/>
              <a:gd name="connsiteY15" fmla="*/ 1959769 h 2986087"/>
              <a:gd name="connsiteX16" fmla="*/ 440531 w 5281613"/>
              <a:gd name="connsiteY16" fmla="*/ 1874044 h 2986087"/>
              <a:gd name="connsiteX17" fmla="*/ 502445 w 5281613"/>
              <a:gd name="connsiteY17" fmla="*/ 1866900 h 2986087"/>
              <a:gd name="connsiteX18" fmla="*/ 500063 w 5281613"/>
              <a:gd name="connsiteY18" fmla="*/ 1766887 h 2986087"/>
              <a:gd name="connsiteX19" fmla="*/ 576263 w 5281613"/>
              <a:gd name="connsiteY19" fmla="*/ 1766887 h 2986087"/>
              <a:gd name="connsiteX20" fmla="*/ 592931 w 5281613"/>
              <a:gd name="connsiteY20" fmla="*/ 1654968 h 2986087"/>
              <a:gd name="connsiteX21" fmla="*/ 609600 w 5281613"/>
              <a:gd name="connsiteY21" fmla="*/ 1645444 h 2986087"/>
              <a:gd name="connsiteX22" fmla="*/ 623888 w 5281613"/>
              <a:gd name="connsiteY22" fmla="*/ 1562100 h 2986087"/>
              <a:gd name="connsiteX23" fmla="*/ 778669 w 5281613"/>
              <a:gd name="connsiteY23" fmla="*/ 1564481 h 2986087"/>
              <a:gd name="connsiteX24" fmla="*/ 785813 w 5281613"/>
              <a:gd name="connsiteY24" fmla="*/ 1464469 h 2986087"/>
              <a:gd name="connsiteX25" fmla="*/ 876300 w 5281613"/>
              <a:gd name="connsiteY25" fmla="*/ 1462087 h 2986087"/>
              <a:gd name="connsiteX26" fmla="*/ 871538 w 5281613"/>
              <a:gd name="connsiteY26" fmla="*/ 1357312 h 2986087"/>
              <a:gd name="connsiteX27" fmla="*/ 909638 w 5281613"/>
              <a:gd name="connsiteY27" fmla="*/ 1352550 h 2986087"/>
              <a:gd name="connsiteX28" fmla="*/ 921544 w 5281613"/>
              <a:gd name="connsiteY28" fmla="*/ 1254919 h 2986087"/>
              <a:gd name="connsiteX29" fmla="*/ 1143000 w 5281613"/>
              <a:gd name="connsiteY29" fmla="*/ 1247775 h 2986087"/>
              <a:gd name="connsiteX30" fmla="*/ 1159669 w 5281613"/>
              <a:gd name="connsiteY30" fmla="*/ 1147762 h 2986087"/>
              <a:gd name="connsiteX31" fmla="*/ 1290638 w 5281613"/>
              <a:gd name="connsiteY31" fmla="*/ 1138237 h 2986087"/>
              <a:gd name="connsiteX32" fmla="*/ 1295400 w 5281613"/>
              <a:gd name="connsiteY32" fmla="*/ 959644 h 2986087"/>
              <a:gd name="connsiteX33" fmla="*/ 1495425 w 5281613"/>
              <a:gd name="connsiteY33" fmla="*/ 947737 h 2986087"/>
              <a:gd name="connsiteX34" fmla="*/ 1490663 w 5281613"/>
              <a:gd name="connsiteY34" fmla="*/ 852487 h 2986087"/>
              <a:gd name="connsiteX35" fmla="*/ 1671638 w 5281613"/>
              <a:gd name="connsiteY35" fmla="*/ 842962 h 2986087"/>
              <a:gd name="connsiteX36" fmla="*/ 1671638 w 5281613"/>
              <a:gd name="connsiteY36" fmla="*/ 747712 h 2986087"/>
              <a:gd name="connsiteX37" fmla="*/ 1900238 w 5281613"/>
              <a:gd name="connsiteY37" fmla="*/ 742950 h 2986087"/>
              <a:gd name="connsiteX38" fmla="*/ 1914525 w 5281613"/>
              <a:gd name="connsiteY38" fmla="*/ 642937 h 2986087"/>
              <a:gd name="connsiteX39" fmla="*/ 2214563 w 5281613"/>
              <a:gd name="connsiteY39" fmla="*/ 628650 h 2986087"/>
              <a:gd name="connsiteX40" fmla="*/ 2209800 w 5281613"/>
              <a:gd name="connsiteY40" fmla="*/ 561975 h 2986087"/>
              <a:gd name="connsiteX41" fmla="*/ 2309813 w 5281613"/>
              <a:gd name="connsiteY41" fmla="*/ 547687 h 2986087"/>
              <a:gd name="connsiteX42" fmla="*/ 2300288 w 5281613"/>
              <a:gd name="connsiteY42" fmla="*/ 442912 h 2986087"/>
              <a:gd name="connsiteX43" fmla="*/ 2381250 w 5281613"/>
              <a:gd name="connsiteY43" fmla="*/ 438150 h 2986087"/>
              <a:gd name="connsiteX44" fmla="*/ 2390775 w 5281613"/>
              <a:gd name="connsiteY44" fmla="*/ 342900 h 2986087"/>
              <a:gd name="connsiteX45" fmla="*/ 2924175 w 5281613"/>
              <a:gd name="connsiteY45" fmla="*/ 338137 h 2986087"/>
              <a:gd name="connsiteX46" fmla="*/ 2924175 w 5281613"/>
              <a:gd name="connsiteY46" fmla="*/ 238125 h 2986087"/>
              <a:gd name="connsiteX47" fmla="*/ 3243263 w 5281613"/>
              <a:gd name="connsiteY47" fmla="*/ 223837 h 2986087"/>
              <a:gd name="connsiteX48" fmla="*/ 3243263 w 5281613"/>
              <a:gd name="connsiteY48" fmla="*/ 128587 h 2986087"/>
              <a:gd name="connsiteX49" fmla="*/ 4186238 w 5281613"/>
              <a:gd name="connsiteY49" fmla="*/ 119062 h 2986087"/>
              <a:gd name="connsiteX50" fmla="*/ 4181475 w 5281613"/>
              <a:gd name="connsiteY50" fmla="*/ 0 h 2986087"/>
              <a:gd name="connsiteX51" fmla="*/ 5281613 w 5281613"/>
              <a:gd name="connsiteY51" fmla="*/ 4762 h 2986087"/>
              <a:gd name="connsiteX0" fmla="*/ 0 w 5281613"/>
              <a:gd name="connsiteY0" fmla="*/ 2967037 h 2986087"/>
              <a:gd name="connsiteX1" fmla="*/ 47625 w 5281613"/>
              <a:gd name="connsiteY1" fmla="*/ 2986087 h 2986087"/>
              <a:gd name="connsiteX2" fmla="*/ 38100 w 5281613"/>
              <a:gd name="connsiteY2" fmla="*/ 2914650 h 2986087"/>
              <a:gd name="connsiteX3" fmla="*/ 76200 w 5281613"/>
              <a:gd name="connsiteY3" fmla="*/ 2905125 h 2986087"/>
              <a:gd name="connsiteX4" fmla="*/ 76200 w 5281613"/>
              <a:gd name="connsiteY4" fmla="*/ 2771775 h 2986087"/>
              <a:gd name="connsiteX5" fmla="*/ 76200 w 5281613"/>
              <a:gd name="connsiteY5" fmla="*/ 2771775 h 2986087"/>
              <a:gd name="connsiteX6" fmla="*/ 97631 w 5281613"/>
              <a:gd name="connsiteY6" fmla="*/ 2371725 h 2986087"/>
              <a:gd name="connsiteX7" fmla="*/ 133350 w 5281613"/>
              <a:gd name="connsiteY7" fmla="*/ 2381250 h 2986087"/>
              <a:gd name="connsiteX8" fmla="*/ 128588 w 5281613"/>
              <a:gd name="connsiteY8" fmla="*/ 2276475 h 2986087"/>
              <a:gd name="connsiteX9" fmla="*/ 145256 w 5281613"/>
              <a:gd name="connsiteY9" fmla="*/ 2266950 h 2986087"/>
              <a:gd name="connsiteX10" fmla="*/ 150019 w 5281613"/>
              <a:gd name="connsiteY10" fmla="*/ 2157413 h 2986087"/>
              <a:gd name="connsiteX11" fmla="*/ 242888 w 5281613"/>
              <a:gd name="connsiteY11" fmla="*/ 2166937 h 2986087"/>
              <a:gd name="connsiteX12" fmla="*/ 240506 w 5281613"/>
              <a:gd name="connsiteY12" fmla="*/ 2066925 h 2986087"/>
              <a:gd name="connsiteX13" fmla="*/ 381001 w 5281613"/>
              <a:gd name="connsiteY13" fmla="*/ 2069306 h 2986087"/>
              <a:gd name="connsiteX14" fmla="*/ 361950 w 5281613"/>
              <a:gd name="connsiteY14" fmla="*/ 1957387 h 2986087"/>
              <a:gd name="connsiteX15" fmla="*/ 447675 w 5281613"/>
              <a:gd name="connsiteY15" fmla="*/ 1959769 h 2986087"/>
              <a:gd name="connsiteX16" fmla="*/ 440531 w 5281613"/>
              <a:gd name="connsiteY16" fmla="*/ 1874044 h 2986087"/>
              <a:gd name="connsiteX17" fmla="*/ 502445 w 5281613"/>
              <a:gd name="connsiteY17" fmla="*/ 1866900 h 2986087"/>
              <a:gd name="connsiteX18" fmla="*/ 500063 w 5281613"/>
              <a:gd name="connsiteY18" fmla="*/ 1766887 h 2986087"/>
              <a:gd name="connsiteX19" fmla="*/ 576263 w 5281613"/>
              <a:gd name="connsiteY19" fmla="*/ 1766887 h 2986087"/>
              <a:gd name="connsiteX20" fmla="*/ 592931 w 5281613"/>
              <a:gd name="connsiteY20" fmla="*/ 1654968 h 2986087"/>
              <a:gd name="connsiteX21" fmla="*/ 609600 w 5281613"/>
              <a:gd name="connsiteY21" fmla="*/ 1645444 h 2986087"/>
              <a:gd name="connsiteX22" fmla="*/ 623888 w 5281613"/>
              <a:gd name="connsiteY22" fmla="*/ 1562100 h 2986087"/>
              <a:gd name="connsiteX23" fmla="*/ 778669 w 5281613"/>
              <a:gd name="connsiteY23" fmla="*/ 1564481 h 2986087"/>
              <a:gd name="connsiteX24" fmla="*/ 785813 w 5281613"/>
              <a:gd name="connsiteY24" fmla="*/ 1464469 h 2986087"/>
              <a:gd name="connsiteX25" fmla="*/ 876300 w 5281613"/>
              <a:gd name="connsiteY25" fmla="*/ 1462087 h 2986087"/>
              <a:gd name="connsiteX26" fmla="*/ 871538 w 5281613"/>
              <a:gd name="connsiteY26" fmla="*/ 1357312 h 2986087"/>
              <a:gd name="connsiteX27" fmla="*/ 909638 w 5281613"/>
              <a:gd name="connsiteY27" fmla="*/ 1352550 h 2986087"/>
              <a:gd name="connsiteX28" fmla="*/ 921544 w 5281613"/>
              <a:gd name="connsiteY28" fmla="*/ 1254919 h 2986087"/>
              <a:gd name="connsiteX29" fmla="*/ 1143000 w 5281613"/>
              <a:gd name="connsiteY29" fmla="*/ 1247775 h 2986087"/>
              <a:gd name="connsiteX30" fmla="*/ 1159669 w 5281613"/>
              <a:gd name="connsiteY30" fmla="*/ 1147762 h 2986087"/>
              <a:gd name="connsiteX31" fmla="*/ 1290638 w 5281613"/>
              <a:gd name="connsiteY31" fmla="*/ 1138237 h 2986087"/>
              <a:gd name="connsiteX32" fmla="*/ 1295400 w 5281613"/>
              <a:gd name="connsiteY32" fmla="*/ 959644 h 2986087"/>
              <a:gd name="connsiteX33" fmla="*/ 1495425 w 5281613"/>
              <a:gd name="connsiteY33" fmla="*/ 947737 h 2986087"/>
              <a:gd name="connsiteX34" fmla="*/ 1490663 w 5281613"/>
              <a:gd name="connsiteY34" fmla="*/ 852487 h 2986087"/>
              <a:gd name="connsiteX35" fmla="*/ 1671638 w 5281613"/>
              <a:gd name="connsiteY35" fmla="*/ 842962 h 2986087"/>
              <a:gd name="connsiteX36" fmla="*/ 1671638 w 5281613"/>
              <a:gd name="connsiteY36" fmla="*/ 747712 h 2986087"/>
              <a:gd name="connsiteX37" fmla="*/ 1900238 w 5281613"/>
              <a:gd name="connsiteY37" fmla="*/ 742950 h 2986087"/>
              <a:gd name="connsiteX38" fmla="*/ 1914525 w 5281613"/>
              <a:gd name="connsiteY38" fmla="*/ 642937 h 2986087"/>
              <a:gd name="connsiteX39" fmla="*/ 2214563 w 5281613"/>
              <a:gd name="connsiteY39" fmla="*/ 628650 h 2986087"/>
              <a:gd name="connsiteX40" fmla="*/ 2209800 w 5281613"/>
              <a:gd name="connsiteY40" fmla="*/ 561975 h 2986087"/>
              <a:gd name="connsiteX41" fmla="*/ 2309813 w 5281613"/>
              <a:gd name="connsiteY41" fmla="*/ 547687 h 2986087"/>
              <a:gd name="connsiteX42" fmla="*/ 2300288 w 5281613"/>
              <a:gd name="connsiteY42" fmla="*/ 442912 h 2986087"/>
              <a:gd name="connsiteX43" fmla="*/ 2402682 w 5281613"/>
              <a:gd name="connsiteY43" fmla="*/ 442913 h 2986087"/>
              <a:gd name="connsiteX44" fmla="*/ 2390775 w 5281613"/>
              <a:gd name="connsiteY44" fmla="*/ 342900 h 2986087"/>
              <a:gd name="connsiteX45" fmla="*/ 2924175 w 5281613"/>
              <a:gd name="connsiteY45" fmla="*/ 338137 h 2986087"/>
              <a:gd name="connsiteX46" fmla="*/ 2924175 w 5281613"/>
              <a:gd name="connsiteY46" fmla="*/ 238125 h 2986087"/>
              <a:gd name="connsiteX47" fmla="*/ 3243263 w 5281613"/>
              <a:gd name="connsiteY47" fmla="*/ 223837 h 2986087"/>
              <a:gd name="connsiteX48" fmla="*/ 3243263 w 5281613"/>
              <a:gd name="connsiteY48" fmla="*/ 128587 h 2986087"/>
              <a:gd name="connsiteX49" fmla="*/ 4186238 w 5281613"/>
              <a:gd name="connsiteY49" fmla="*/ 119062 h 2986087"/>
              <a:gd name="connsiteX50" fmla="*/ 4181475 w 5281613"/>
              <a:gd name="connsiteY50" fmla="*/ 0 h 2986087"/>
              <a:gd name="connsiteX51" fmla="*/ 5281613 w 5281613"/>
              <a:gd name="connsiteY51" fmla="*/ 4762 h 2986087"/>
              <a:gd name="connsiteX0" fmla="*/ 0 w 5281613"/>
              <a:gd name="connsiteY0" fmla="*/ 2967037 h 2986087"/>
              <a:gd name="connsiteX1" fmla="*/ 47625 w 5281613"/>
              <a:gd name="connsiteY1" fmla="*/ 2986087 h 2986087"/>
              <a:gd name="connsiteX2" fmla="*/ 38100 w 5281613"/>
              <a:gd name="connsiteY2" fmla="*/ 2914650 h 2986087"/>
              <a:gd name="connsiteX3" fmla="*/ 76200 w 5281613"/>
              <a:gd name="connsiteY3" fmla="*/ 2905125 h 2986087"/>
              <a:gd name="connsiteX4" fmla="*/ 76200 w 5281613"/>
              <a:gd name="connsiteY4" fmla="*/ 2771775 h 2986087"/>
              <a:gd name="connsiteX5" fmla="*/ 76200 w 5281613"/>
              <a:gd name="connsiteY5" fmla="*/ 2771775 h 2986087"/>
              <a:gd name="connsiteX6" fmla="*/ 97631 w 5281613"/>
              <a:gd name="connsiteY6" fmla="*/ 2371725 h 2986087"/>
              <a:gd name="connsiteX7" fmla="*/ 133350 w 5281613"/>
              <a:gd name="connsiteY7" fmla="*/ 2381250 h 2986087"/>
              <a:gd name="connsiteX8" fmla="*/ 128588 w 5281613"/>
              <a:gd name="connsiteY8" fmla="*/ 2276475 h 2986087"/>
              <a:gd name="connsiteX9" fmla="*/ 145256 w 5281613"/>
              <a:gd name="connsiteY9" fmla="*/ 2266950 h 2986087"/>
              <a:gd name="connsiteX10" fmla="*/ 150019 w 5281613"/>
              <a:gd name="connsiteY10" fmla="*/ 2157413 h 2986087"/>
              <a:gd name="connsiteX11" fmla="*/ 242888 w 5281613"/>
              <a:gd name="connsiteY11" fmla="*/ 2166937 h 2986087"/>
              <a:gd name="connsiteX12" fmla="*/ 240506 w 5281613"/>
              <a:gd name="connsiteY12" fmla="*/ 2066925 h 2986087"/>
              <a:gd name="connsiteX13" fmla="*/ 381001 w 5281613"/>
              <a:gd name="connsiteY13" fmla="*/ 2069306 h 2986087"/>
              <a:gd name="connsiteX14" fmla="*/ 361950 w 5281613"/>
              <a:gd name="connsiteY14" fmla="*/ 1957387 h 2986087"/>
              <a:gd name="connsiteX15" fmla="*/ 447675 w 5281613"/>
              <a:gd name="connsiteY15" fmla="*/ 1959769 h 2986087"/>
              <a:gd name="connsiteX16" fmla="*/ 440531 w 5281613"/>
              <a:gd name="connsiteY16" fmla="*/ 1874044 h 2986087"/>
              <a:gd name="connsiteX17" fmla="*/ 502445 w 5281613"/>
              <a:gd name="connsiteY17" fmla="*/ 1866900 h 2986087"/>
              <a:gd name="connsiteX18" fmla="*/ 500063 w 5281613"/>
              <a:gd name="connsiteY18" fmla="*/ 1766887 h 2986087"/>
              <a:gd name="connsiteX19" fmla="*/ 576263 w 5281613"/>
              <a:gd name="connsiteY19" fmla="*/ 1766887 h 2986087"/>
              <a:gd name="connsiteX20" fmla="*/ 592931 w 5281613"/>
              <a:gd name="connsiteY20" fmla="*/ 1654968 h 2986087"/>
              <a:gd name="connsiteX21" fmla="*/ 609600 w 5281613"/>
              <a:gd name="connsiteY21" fmla="*/ 1645444 h 2986087"/>
              <a:gd name="connsiteX22" fmla="*/ 623888 w 5281613"/>
              <a:gd name="connsiteY22" fmla="*/ 1562100 h 2986087"/>
              <a:gd name="connsiteX23" fmla="*/ 778669 w 5281613"/>
              <a:gd name="connsiteY23" fmla="*/ 1564481 h 2986087"/>
              <a:gd name="connsiteX24" fmla="*/ 785813 w 5281613"/>
              <a:gd name="connsiteY24" fmla="*/ 1464469 h 2986087"/>
              <a:gd name="connsiteX25" fmla="*/ 876300 w 5281613"/>
              <a:gd name="connsiteY25" fmla="*/ 1462087 h 2986087"/>
              <a:gd name="connsiteX26" fmla="*/ 871538 w 5281613"/>
              <a:gd name="connsiteY26" fmla="*/ 1357312 h 2986087"/>
              <a:gd name="connsiteX27" fmla="*/ 909638 w 5281613"/>
              <a:gd name="connsiteY27" fmla="*/ 1352550 h 2986087"/>
              <a:gd name="connsiteX28" fmla="*/ 921544 w 5281613"/>
              <a:gd name="connsiteY28" fmla="*/ 1254919 h 2986087"/>
              <a:gd name="connsiteX29" fmla="*/ 1143000 w 5281613"/>
              <a:gd name="connsiteY29" fmla="*/ 1247775 h 2986087"/>
              <a:gd name="connsiteX30" fmla="*/ 1159669 w 5281613"/>
              <a:gd name="connsiteY30" fmla="*/ 1147762 h 2986087"/>
              <a:gd name="connsiteX31" fmla="*/ 1290638 w 5281613"/>
              <a:gd name="connsiteY31" fmla="*/ 1138237 h 2986087"/>
              <a:gd name="connsiteX32" fmla="*/ 1295400 w 5281613"/>
              <a:gd name="connsiteY32" fmla="*/ 959644 h 2986087"/>
              <a:gd name="connsiteX33" fmla="*/ 1495425 w 5281613"/>
              <a:gd name="connsiteY33" fmla="*/ 947737 h 2986087"/>
              <a:gd name="connsiteX34" fmla="*/ 1490663 w 5281613"/>
              <a:gd name="connsiteY34" fmla="*/ 852487 h 2986087"/>
              <a:gd name="connsiteX35" fmla="*/ 1671638 w 5281613"/>
              <a:gd name="connsiteY35" fmla="*/ 842962 h 2986087"/>
              <a:gd name="connsiteX36" fmla="*/ 1671638 w 5281613"/>
              <a:gd name="connsiteY36" fmla="*/ 747712 h 2986087"/>
              <a:gd name="connsiteX37" fmla="*/ 1900238 w 5281613"/>
              <a:gd name="connsiteY37" fmla="*/ 742950 h 2986087"/>
              <a:gd name="connsiteX38" fmla="*/ 1914525 w 5281613"/>
              <a:gd name="connsiteY38" fmla="*/ 642937 h 2986087"/>
              <a:gd name="connsiteX39" fmla="*/ 2214563 w 5281613"/>
              <a:gd name="connsiteY39" fmla="*/ 628650 h 2986087"/>
              <a:gd name="connsiteX40" fmla="*/ 2209800 w 5281613"/>
              <a:gd name="connsiteY40" fmla="*/ 561975 h 2986087"/>
              <a:gd name="connsiteX41" fmla="*/ 2309813 w 5281613"/>
              <a:gd name="connsiteY41" fmla="*/ 547687 h 2986087"/>
              <a:gd name="connsiteX42" fmla="*/ 2300288 w 5281613"/>
              <a:gd name="connsiteY42" fmla="*/ 442912 h 2986087"/>
              <a:gd name="connsiteX43" fmla="*/ 2402682 w 5281613"/>
              <a:gd name="connsiteY43" fmla="*/ 442913 h 2986087"/>
              <a:gd name="connsiteX44" fmla="*/ 2409825 w 5281613"/>
              <a:gd name="connsiteY44" fmla="*/ 333375 h 2986087"/>
              <a:gd name="connsiteX45" fmla="*/ 2924175 w 5281613"/>
              <a:gd name="connsiteY45" fmla="*/ 338137 h 2986087"/>
              <a:gd name="connsiteX46" fmla="*/ 2924175 w 5281613"/>
              <a:gd name="connsiteY46" fmla="*/ 238125 h 2986087"/>
              <a:gd name="connsiteX47" fmla="*/ 3243263 w 5281613"/>
              <a:gd name="connsiteY47" fmla="*/ 223837 h 2986087"/>
              <a:gd name="connsiteX48" fmla="*/ 3243263 w 5281613"/>
              <a:gd name="connsiteY48" fmla="*/ 128587 h 2986087"/>
              <a:gd name="connsiteX49" fmla="*/ 4186238 w 5281613"/>
              <a:gd name="connsiteY49" fmla="*/ 119062 h 2986087"/>
              <a:gd name="connsiteX50" fmla="*/ 4181475 w 5281613"/>
              <a:gd name="connsiteY50" fmla="*/ 0 h 2986087"/>
              <a:gd name="connsiteX51" fmla="*/ 5281613 w 5281613"/>
              <a:gd name="connsiteY51" fmla="*/ 4762 h 2986087"/>
              <a:gd name="connsiteX0" fmla="*/ 0 w 5281613"/>
              <a:gd name="connsiteY0" fmla="*/ 2967037 h 2986087"/>
              <a:gd name="connsiteX1" fmla="*/ 47625 w 5281613"/>
              <a:gd name="connsiteY1" fmla="*/ 2986087 h 2986087"/>
              <a:gd name="connsiteX2" fmla="*/ 38100 w 5281613"/>
              <a:gd name="connsiteY2" fmla="*/ 2914650 h 2986087"/>
              <a:gd name="connsiteX3" fmla="*/ 76200 w 5281613"/>
              <a:gd name="connsiteY3" fmla="*/ 2905125 h 2986087"/>
              <a:gd name="connsiteX4" fmla="*/ 76200 w 5281613"/>
              <a:gd name="connsiteY4" fmla="*/ 2771775 h 2986087"/>
              <a:gd name="connsiteX5" fmla="*/ 76200 w 5281613"/>
              <a:gd name="connsiteY5" fmla="*/ 2771775 h 2986087"/>
              <a:gd name="connsiteX6" fmla="*/ 97631 w 5281613"/>
              <a:gd name="connsiteY6" fmla="*/ 2371725 h 2986087"/>
              <a:gd name="connsiteX7" fmla="*/ 133350 w 5281613"/>
              <a:gd name="connsiteY7" fmla="*/ 2381250 h 2986087"/>
              <a:gd name="connsiteX8" fmla="*/ 128588 w 5281613"/>
              <a:gd name="connsiteY8" fmla="*/ 2276475 h 2986087"/>
              <a:gd name="connsiteX9" fmla="*/ 145256 w 5281613"/>
              <a:gd name="connsiteY9" fmla="*/ 2266950 h 2986087"/>
              <a:gd name="connsiteX10" fmla="*/ 150019 w 5281613"/>
              <a:gd name="connsiteY10" fmla="*/ 2157413 h 2986087"/>
              <a:gd name="connsiteX11" fmla="*/ 242888 w 5281613"/>
              <a:gd name="connsiteY11" fmla="*/ 2166937 h 2986087"/>
              <a:gd name="connsiteX12" fmla="*/ 240506 w 5281613"/>
              <a:gd name="connsiteY12" fmla="*/ 2066925 h 2986087"/>
              <a:gd name="connsiteX13" fmla="*/ 381001 w 5281613"/>
              <a:gd name="connsiteY13" fmla="*/ 2069306 h 2986087"/>
              <a:gd name="connsiteX14" fmla="*/ 361950 w 5281613"/>
              <a:gd name="connsiteY14" fmla="*/ 1957387 h 2986087"/>
              <a:gd name="connsiteX15" fmla="*/ 447675 w 5281613"/>
              <a:gd name="connsiteY15" fmla="*/ 1959769 h 2986087"/>
              <a:gd name="connsiteX16" fmla="*/ 440531 w 5281613"/>
              <a:gd name="connsiteY16" fmla="*/ 1874044 h 2986087"/>
              <a:gd name="connsiteX17" fmla="*/ 502445 w 5281613"/>
              <a:gd name="connsiteY17" fmla="*/ 1866900 h 2986087"/>
              <a:gd name="connsiteX18" fmla="*/ 500063 w 5281613"/>
              <a:gd name="connsiteY18" fmla="*/ 1766887 h 2986087"/>
              <a:gd name="connsiteX19" fmla="*/ 576263 w 5281613"/>
              <a:gd name="connsiteY19" fmla="*/ 1766887 h 2986087"/>
              <a:gd name="connsiteX20" fmla="*/ 592931 w 5281613"/>
              <a:gd name="connsiteY20" fmla="*/ 1654968 h 2986087"/>
              <a:gd name="connsiteX21" fmla="*/ 609600 w 5281613"/>
              <a:gd name="connsiteY21" fmla="*/ 1645444 h 2986087"/>
              <a:gd name="connsiteX22" fmla="*/ 623888 w 5281613"/>
              <a:gd name="connsiteY22" fmla="*/ 1562100 h 2986087"/>
              <a:gd name="connsiteX23" fmla="*/ 778669 w 5281613"/>
              <a:gd name="connsiteY23" fmla="*/ 1564481 h 2986087"/>
              <a:gd name="connsiteX24" fmla="*/ 785813 w 5281613"/>
              <a:gd name="connsiteY24" fmla="*/ 1464469 h 2986087"/>
              <a:gd name="connsiteX25" fmla="*/ 876300 w 5281613"/>
              <a:gd name="connsiteY25" fmla="*/ 1462087 h 2986087"/>
              <a:gd name="connsiteX26" fmla="*/ 871538 w 5281613"/>
              <a:gd name="connsiteY26" fmla="*/ 1357312 h 2986087"/>
              <a:gd name="connsiteX27" fmla="*/ 909638 w 5281613"/>
              <a:gd name="connsiteY27" fmla="*/ 1352550 h 2986087"/>
              <a:gd name="connsiteX28" fmla="*/ 921544 w 5281613"/>
              <a:gd name="connsiteY28" fmla="*/ 1254919 h 2986087"/>
              <a:gd name="connsiteX29" fmla="*/ 1143000 w 5281613"/>
              <a:gd name="connsiteY29" fmla="*/ 1247775 h 2986087"/>
              <a:gd name="connsiteX30" fmla="*/ 1159669 w 5281613"/>
              <a:gd name="connsiteY30" fmla="*/ 1147762 h 2986087"/>
              <a:gd name="connsiteX31" fmla="*/ 1290638 w 5281613"/>
              <a:gd name="connsiteY31" fmla="*/ 1138237 h 2986087"/>
              <a:gd name="connsiteX32" fmla="*/ 1295400 w 5281613"/>
              <a:gd name="connsiteY32" fmla="*/ 959644 h 2986087"/>
              <a:gd name="connsiteX33" fmla="*/ 1495425 w 5281613"/>
              <a:gd name="connsiteY33" fmla="*/ 947737 h 2986087"/>
              <a:gd name="connsiteX34" fmla="*/ 1490663 w 5281613"/>
              <a:gd name="connsiteY34" fmla="*/ 852487 h 2986087"/>
              <a:gd name="connsiteX35" fmla="*/ 1671638 w 5281613"/>
              <a:gd name="connsiteY35" fmla="*/ 842962 h 2986087"/>
              <a:gd name="connsiteX36" fmla="*/ 1671638 w 5281613"/>
              <a:gd name="connsiteY36" fmla="*/ 747712 h 2986087"/>
              <a:gd name="connsiteX37" fmla="*/ 1900238 w 5281613"/>
              <a:gd name="connsiteY37" fmla="*/ 742950 h 2986087"/>
              <a:gd name="connsiteX38" fmla="*/ 1914525 w 5281613"/>
              <a:gd name="connsiteY38" fmla="*/ 642937 h 2986087"/>
              <a:gd name="connsiteX39" fmla="*/ 2214563 w 5281613"/>
              <a:gd name="connsiteY39" fmla="*/ 628650 h 2986087"/>
              <a:gd name="connsiteX40" fmla="*/ 2209800 w 5281613"/>
              <a:gd name="connsiteY40" fmla="*/ 561975 h 2986087"/>
              <a:gd name="connsiteX41" fmla="*/ 2309813 w 5281613"/>
              <a:gd name="connsiteY41" fmla="*/ 547687 h 2986087"/>
              <a:gd name="connsiteX42" fmla="*/ 2305050 w 5281613"/>
              <a:gd name="connsiteY42" fmla="*/ 431006 h 2986087"/>
              <a:gd name="connsiteX43" fmla="*/ 2402682 w 5281613"/>
              <a:gd name="connsiteY43" fmla="*/ 442913 h 2986087"/>
              <a:gd name="connsiteX44" fmla="*/ 2409825 w 5281613"/>
              <a:gd name="connsiteY44" fmla="*/ 333375 h 2986087"/>
              <a:gd name="connsiteX45" fmla="*/ 2924175 w 5281613"/>
              <a:gd name="connsiteY45" fmla="*/ 338137 h 2986087"/>
              <a:gd name="connsiteX46" fmla="*/ 2924175 w 5281613"/>
              <a:gd name="connsiteY46" fmla="*/ 238125 h 2986087"/>
              <a:gd name="connsiteX47" fmla="*/ 3243263 w 5281613"/>
              <a:gd name="connsiteY47" fmla="*/ 223837 h 2986087"/>
              <a:gd name="connsiteX48" fmla="*/ 3243263 w 5281613"/>
              <a:gd name="connsiteY48" fmla="*/ 128587 h 2986087"/>
              <a:gd name="connsiteX49" fmla="*/ 4186238 w 5281613"/>
              <a:gd name="connsiteY49" fmla="*/ 119062 h 2986087"/>
              <a:gd name="connsiteX50" fmla="*/ 4181475 w 5281613"/>
              <a:gd name="connsiteY50" fmla="*/ 0 h 2986087"/>
              <a:gd name="connsiteX51" fmla="*/ 5281613 w 5281613"/>
              <a:gd name="connsiteY51" fmla="*/ 4762 h 2986087"/>
              <a:gd name="connsiteX0" fmla="*/ 0 w 5281613"/>
              <a:gd name="connsiteY0" fmla="*/ 2967037 h 2986087"/>
              <a:gd name="connsiteX1" fmla="*/ 47625 w 5281613"/>
              <a:gd name="connsiteY1" fmla="*/ 2986087 h 2986087"/>
              <a:gd name="connsiteX2" fmla="*/ 38100 w 5281613"/>
              <a:gd name="connsiteY2" fmla="*/ 2914650 h 2986087"/>
              <a:gd name="connsiteX3" fmla="*/ 76200 w 5281613"/>
              <a:gd name="connsiteY3" fmla="*/ 2905125 h 2986087"/>
              <a:gd name="connsiteX4" fmla="*/ 76200 w 5281613"/>
              <a:gd name="connsiteY4" fmla="*/ 2771775 h 2986087"/>
              <a:gd name="connsiteX5" fmla="*/ 76200 w 5281613"/>
              <a:gd name="connsiteY5" fmla="*/ 2771775 h 2986087"/>
              <a:gd name="connsiteX6" fmla="*/ 97631 w 5281613"/>
              <a:gd name="connsiteY6" fmla="*/ 2371725 h 2986087"/>
              <a:gd name="connsiteX7" fmla="*/ 133350 w 5281613"/>
              <a:gd name="connsiteY7" fmla="*/ 2381250 h 2986087"/>
              <a:gd name="connsiteX8" fmla="*/ 128588 w 5281613"/>
              <a:gd name="connsiteY8" fmla="*/ 2276475 h 2986087"/>
              <a:gd name="connsiteX9" fmla="*/ 145256 w 5281613"/>
              <a:gd name="connsiteY9" fmla="*/ 2266950 h 2986087"/>
              <a:gd name="connsiteX10" fmla="*/ 150019 w 5281613"/>
              <a:gd name="connsiteY10" fmla="*/ 2157413 h 2986087"/>
              <a:gd name="connsiteX11" fmla="*/ 242888 w 5281613"/>
              <a:gd name="connsiteY11" fmla="*/ 2166937 h 2986087"/>
              <a:gd name="connsiteX12" fmla="*/ 240506 w 5281613"/>
              <a:gd name="connsiteY12" fmla="*/ 2066925 h 2986087"/>
              <a:gd name="connsiteX13" fmla="*/ 381001 w 5281613"/>
              <a:gd name="connsiteY13" fmla="*/ 2069306 h 2986087"/>
              <a:gd name="connsiteX14" fmla="*/ 361950 w 5281613"/>
              <a:gd name="connsiteY14" fmla="*/ 1957387 h 2986087"/>
              <a:gd name="connsiteX15" fmla="*/ 447675 w 5281613"/>
              <a:gd name="connsiteY15" fmla="*/ 1959769 h 2986087"/>
              <a:gd name="connsiteX16" fmla="*/ 440531 w 5281613"/>
              <a:gd name="connsiteY16" fmla="*/ 1874044 h 2986087"/>
              <a:gd name="connsiteX17" fmla="*/ 502445 w 5281613"/>
              <a:gd name="connsiteY17" fmla="*/ 1866900 h 2986087"/>
              <a:gd name="connsiteX18" fmla="*/ 500063 w 5281613"/>
              <a:gd name="connsiteY18" fmla="*/ 1766887 h 2986087"/>
              <a:gd name="connsiteX19" fmla="*/ 576263 w 5281613"/>
              <a:gd name="connsiteY19" fmla="*/ 1766887 h 2986087"/>
              <a:gd name="connsiteX20" fmla="*/ 592931 w 5281613"/>
              <a:gd name="connsiteY20" fmla="*/ 1654968 h 2986087"/>
              <a:gd name="connsiteX21" fmla="*/ 609600 w 5281613"/>
              <a:gd name="connsiteY21" fmla="*/ 1645444 h 2986087"/>
              <a:gd name="connsiteX22" fmla="*/ 623888 w 5281613"/>
              <a:gd name="connsiteY22" fmla="*/ 1562100 h 2986087"/>
              <a:gd name="connsiteX23" fmla="*/ 778669 w 5281613"/>
              <a:gd name="connsiteY23" fmla="*/ 1564481 h 2986087"/>
              <a:gd name="connsiteX24" fmla="*/ 785813 w 5281613"/>
              <a:gd name="connsiteY24" fmla="*/ 1464469 h 2986087"/>
              <a:gd name="connsiteX25" fmla="*/ 876300 w 5281613"/>
              <a:gd name="connsiteY25" fmla="*/ 1462087 h 2986087"/>
              <a:gd name="connsiteX26" fmla="*/ 871538 w 5281613"/>
              <a:gd name="connsiteY26" fmla="*/ 1357312 h 2986087"/>
              <a:gd name="connsiteX27" fmla="*/ 909638 w 5281613"/>
              <a:gd name="connsiteY27" fmla="*/ 1352550 h 2986087"/>
              <a:gd name="connsiteX28" fmla="*/ 921544 w 5281613"/>
              <a:gd name="connsiteY28" fmla="*/ 1254919 h 2986087"/>
              <a:gd name="connsiteX29" fmla="*/ 1143000 w 5281613"/>
              <a:gd name="connsiteY29" fmla="*/ 1247775 h 2986087"/>
              <a:gd name="connsiteX30" fmla="*/ 1159669 w 5281613"/>
              <a:gd name="connsiteY30" fmla="*/ 1147762 h 2986087"/>
              <a:gd name="connsiteX31" fmla="*/ 1290638 w 5281613"/>
              <a:gd name="connsiteY31" fmla="*/ 1138237 h 2986087"/>
              <a:gd name="connsiteX32" fmla="*/ 1295400 w 5281613"/>
              <a:gd name="connsiteY32" fmla="*/ 959644 h 2986087"/>
              <a:gd name="connsiteX33" fmla="*/ 1495425 w 5281613"/>
              <a:gd name="connsiteY33" fmla="*/ 947737 h 2986087"/>
              <a:gd name="connsiteX34" fmla="*/ 1490663 w 5281613"/>
              <a:gd name="connsiteY34" fmla="*/ 852487 h 2986087"/>
              <a:gd name="connsiteX35" fmla="*/ 1671638 w 5281613"/>
              <a:gd name="connsiteY35" fmla="*/ 842962 h 2986087"/>
              <a:gd name="connsiteX36" fmla="*/ 1671638 w 5281613"/>
              <a:gd name="connsiteY36" fmla="*/ 747712 h 2986087"/>
              <a:gd name="connsiteX37" fmla="*/ 1900238 w 5281613"/>
              <a:gd name="connsiteY37" fmla="*/ 742950 h 2986087"/>
              <a:gd name="connsiteX38" fmla="*/ 1914525 w 5281613"/>
              <a:gd name="connsiteY38" fmla="*/ 642937 h 2986087"/>
              <a:gd name="connsiteX39" fmla="*/ 2214563 w 5281613"/>
              <a:gd name="connsiteY39" fmla="*/ 628650 h 2986087"/>
              <a:gd name="connsiteX40" fmla="*/ 2209800 w 5281613"/>
              <a:gd name="connsiteY40" fmla="*/ 561975 h 2986087"/>
              <a:gd name="connsiteX41" fmla="*/ 2309813 w 5281613"/>
              <a:gd name="connsiteY41" fmla="*/ 547687 h 2986087"/>
              <a:gd name="connsiteX42" fmla="*/ 2305050 w 5281613"/>
              <a:gd name="connsiteY42" fmla="*/ 431006 h 2986087"/>
              <a:gd name="connsiteX43" fmla="*/ 2402682 w 5281613"/>
              <a:gd name="connsiteY43" fmla="*/ 442913 h 2986087"/>
              <a:gd name="connsiteX44" fmla="*/ 2409825 w 5281613"/>
              <a:gd name="connsiteY44" fmla="*/ 333375 h 2986087"/>
              <a:gd name="connsiteX45" fmla="*/ 2924175 w 5281613"/>
              <a:gd name="connsiteY45" fmla="*/ 338137 h 2986087"/>
              <a:gd name="connsiteX46" fmla="*/ 2924175 w 5281613"/>
              <a:gd name="connsiteY46" fmla="*/ 238125 h 2986087"/>
              <a:gd name="connsiteX47" fmla="*/ 3243263 w 5281613"/>
              <a:gd name="connsiteY47" fmla="*/ 223837 h 2986087"/>
              <a:gd name="connsiteX48" fmla="*/ 3243263 w 5281613"/>
              <a:gd name="connsiteY48" fmla="*/ 128587 h 2986087"/>
              <a:gd name="connsiteX49" fmla="*/ 4186238 w 5281613"/>
              <a:gd name="connsiteY49" fmla="*/ 119062 h 2986087"/>
              <a:gd name="connsiteX50" fmla="*/ 4181475 w 5281613"/>
              <a:gd name="connsiteY50" fmla="*/ 0 h 2986087"/>
              <a:gd name="connsiteX51" fmla="*/ 5281613 w 5281613"/>
              <a:gd name="connsiteY51" fmla="*/ 4762 h 2986087"/>
              <a:gd name="connsiteX0" fmla="*/ 0 w 5281613"/>
              <a:gd name="connsiteY0" fmla="*/ 2967037 h 2986087"/>
              <a:gd name="connsiteX1" fmla="*/ 47625 w 5281613"/>
              <a:gd name="connsiteY1" fmla="*/ 2986087 h 2986087"/>
              <a:gd name="connsiteX2" fmla="*/ 38100 w 5281613"/>
              <a:gd name="connsiteY2" fmla="*/ 2914650 h 2986087"/>
              <a:gd name="connsiteX3" fmla="*/ 76200 w 5281613"/>
              <a:gd name="connsiteY3" fmla="*/ 2905125 h 2986087"/>
              <a:gd name="connsiteX4" fmla="*/ 76200 w 5281613"/>
              <a:gd name="connsiteY4" fmla="*/ 2771775 h 2986087"/>
              <a:gd name="connsiteX5" fmla="*/ 76200 w 5281613"/>
              <a:gd name="connsiteY5" fmla="*/ 2771775 h 2986087"/>
              <a:gd name="connsiteX6" fmla="*/ 97631 w 5281613"/>
              <a:gd name="connsiteY6" fmla="*/ 2371725 h 2986087"/>
              <a:gd name="connsiteX7" fmla="*/ 133350 w 5281613"/>
              <a:gd name="connsiteY7" fmla="*/ 2381250 h 2986087"/>
              <a:gd name="connsiteX8" fmla="*/ 128588 w 5281613"/>
              <a:gd name="connsiteY8" fmla="*/ 2276475 h 2986087"/>
              <a:gd name="connsiteX9" fmla="*/ 145256 w 5281613"/>
              <a:gd name="connsiteY9" fmla="*/ 2266950 h 2986087"/>
              <a:gd name="connsiteX10" fmla="*/ 150019 w 5281613"/>
              <a:gd name="connsiteY10" fmla="*/ 2157413 h 2986087"/>
              <a:gd name="connsiteX11" fmla="*/ 242888 w 5281613"/>
              <a:gd name="connsiteY11" fmla="*/ 2166937 h 2986087"/>
              <a:gd name="connsiteX12" fmla="*/ 240506 w 5281613"/>
              <a:gd name="connsiteY12" fmla="*/ 2066925 h 2986087"/>
              <a:gd name="connsiteX13" fmla="*/ 381001 w 5281613"/>
              <a:gd name="connsiteY13" fmla="*/ 2069306 h 2986087"/>
              <a:gd name="connsiteX14" fmla="*/ 361950 w 5281613"/>
              <a:gd name="connsiteY14" fmla="*/ 1957387 h 2986087"/>
              <a:gd name="connsiteX15" fmla="*/ 447675 w 5281613"/>
              <a:gd name="connsiteY15" fmla="*/ 1959769 h 2986087"/>
              <a:gd name="connsiteX16" fmla="*/ 440531 w 5281613"/>
              <a:gd name="connsiteY16" fmla="*/ 1874044 h 2986087"/>
              <a:gd name="connsiteX17" fmla="*/ 502445 w 5281613"/>
              <a:gd name="connsiteY17" fmla="*/ 1866900 h 2986087"/>
              <a:gd name="connsiteX18" fmla="*/ 500063 w 5281613"/>
              <a:gd name="connsiteY18" fmla="*/ 1766887 h 2986087"/>
              <a:gd name="connsiteX19" fmla="*/ 576263 w 5281613"/>
              <a:gd name="connsiteY19" fmla="*/ 1766887 h 2986087"/>
              <a:gd name="connsiteX20" fmla="*/ 592931 w 5281613"/>
              <a:gd name="connsiteY20" fmla="*/ 1654968 h 2986087"/>
              <a:gd name="connsiteX21" fmla="*/ 609600 w 5281613"/>
              <a:gd name="connsiteY21" fmla="*/ 1645444 h 2986087"/>
              <a:gd name="connsiteX22" fmla="*/ 623888 w 5281613"/>
              <a:gd name="connsiteY22" fmla="*/ 1562100 h 2986087"/>
              <a:gd name="connsiteX23" fmla="*/ 778669 w 5281613"/>
              <a:gd name="connsiteY23" fmla="*/ 1564481 h 2986087"/>
              <a:gd name="connsiteX24" fmla="*/ 785813 w 5281613"/>
              <a:gd name="connsiteY24" fmla="*/ 1464469 h 2986087"/>
              <a:gd name="connsiteX25" fmla="*/ 876300 w 5281613"/>
              <a:gd name="connsiteY25" fmla="*/ 1462087 h 2986087"/>
              <a:gd name="connsiteX26" fmla="*/ 871538 w 5281613"/>
              <a:gd name="connsiteY26" fmla="*/ 1357312 h 2986087"/>
              <a:gd name="connsiteX27" fmla="*/ 909638 w 5281613"/>
              <a:gd name="connsiteY27" fmla="*/ 1352550 h 2986087"/>
              <a:gd name="connsiteX28" fmla="*/ 921544 w 5281613"/>
              <a:gd name="connsiteY28" fmla="*/ 1254919 h 2986087"/>
              <a:gd name="connsiteX29" fmla="*/ 1143000 w 5281613"/>
              <a:gd name="connsiteY29" fmla="*/ 1247775 h 2986087"/>
              <a:gd name="connsiteX30" fmla="*/ 1159669 w 5281613"/>
              <a:gd name="connsiteY30" fmla="*/ 1147762 h 2986087"/>
              <a:gd name="connsiteX31" fmla="*/ 1290638 w 5281613"/>
              <a:gd name="connsiteY31" fmla="*/ 1138237 h 2986087"/>
              <a:gd name="connsiteX32" fmla="*/ 1295400 w 5281613"/>
              <a:gd name="connsiteY32" fmla="*/ 959644 h 2986087"/>
              <a:gd name="connsiteX33" fmla="*/ 1495425 w 5281613"/>
              <a:gd name="connsiteY33" fmla="*/ 947737 h 2986087"/>
              <a:gd name="connsiteX34" fmla="*/ 1490663 w 5281613"/>
              <a:gd name="connsiteY34" fmla="*/ 852487 h 2986087"/>
              <a:gd name="connsiteX35" fmla="*/ 1671638 w 5281613"/>
              <a:gd name="connsiteY35" fmla="*/ 842962 h 2986087"/>
              <a:gd name="connsiteX36" fmla="*/ 1671638 w 5281613"/>
              <a:gd name="connsiteY36" fmla="*/ 747712 h 2986087"/>
              <a:gd name="connsiteX37" fmla="*/ 1900238 w 5281613"/>
              <a:gd name="connsiteY37" fmla="*/ 742950 h 2986087"/>
              <a:gd name="connsiteX38" fmla="*/ 1914525 w 5281613"/>
              <a:gd name="connsiteY38" fmla="*/ 642937 h 2986087"/>
              <a:gd name="connsiteX39" fmla="*/ 2214563 w 5281613"/>
              <a:gd name="connsiteY39" fmla="*/ 628650 h 2986087"/>
              <a:gd name="connsiteX40" fmla="*/ 2209800 w 5281613"/>
              <a:gd name="connsiteY40" fmla="*/ 561975 h 2986087"/>
              <a:gd name="connsiteX41" fmla="*/ 2309813 w 5281613"/>
              <a:gd name="connsiteY41" fmla="*/ 547687 h 2986087"/>
              <a:gd name="connsiteX42" fmla="*/ 2305050 w 5281613"/>
              <a:gd name="connsiteY42" fmla="*/ 431006 h 2986087"/>
              <a:gd name="connsiteX43" fmla="*/ 2402682 w 5281613"/>
              <a:gd name="connsiteY43" fmla="*/ 442913 h 2986087"/>
              <a:gd name="connsiteX44" fmla="*/ 2409825 w 5281613"/>
              <a:gd name="connsiteY44" fmla="*/ 333375 h 2986087"/>
              <a:gd name="connsiteX45" fmla="*/ 2924175 w 5281613"/>
              <a:gd name="connsiteY45" fmla="*/ 338137 h 2986087"/>
              <a:gd name="connsiteX46" fmla="*/ 2924175 w 5281613"/>
              <a:gd name="connsiteY46" fmla="*/ 238125 h 2986087"/>
              <a:gd name="connsiteX47" fmla="*/ 3243263 w 5281613"/>
              <a:gd name="connsiteY47" fmla="*/ 223837 h 2986087"/>
              <a:gd name="connsiteX48" fmla="*/ 3243263 w 5281613"/>
              <a:gd name="connsiteY48" fmla="*/ 128587 h 2986087"/>
              <a:gd name="connsiteX49" fmla="*/ 4186238 w 5281613"/>
              <a:gd name="connsiteY49" fmla="*/ 119062 h 2986087"/>
              <a:gd name="connsiteX50" fmla="*/ 4181475 w 5281613"/>
              <a:gd name="connsiteY50" fmla="*/ 0 h 2986087"/>
              <a:gd name="connsiteX51" fmla="*/ 5281613 w 5281613"/>
              <a:gd name="connsiteY51" fmla="*/ 4762 h 2986087"/>
              <a:gd name="connsiteX0" fmla="*/ 0 w 5281613"/>
              <a:gd name="connsiteY0" fmla="*/ 2967037 h 2986087"/>
              <a:gd name="connsiteX1" fmla="*/ 47625 w 5281613"/>
              <a:gd name="connsiteY1" fmla="*/ 2986087 h 2986087"/>
              <a:gd name="connsiteX2" fmla="*/ 38100 w 5281613"/>
              <a:gd name="connsiteY2" fmla="*/ 2914650 h 2986087"/>
              <a:gd name="connsiteX3" fmla="*/ 76200 w 5281613"/>
              <a:gd name="connsiteY3" fmla="*/ 2905125 h 2986087"/>
              <a:gd name="connsiteX4" fmla="*/ 76200 w 5281613"/>
              <a:gd name="connsiteY4" fmla="*/ 2771775 h 2986087"/>
              <a:gd name="connsiteX5" fmla="*/ 76200 w 5281613"/>
              <a:gd name="connsiteY5" fmla="*/ 2771775 h 2986087"/>
              <a:gd name="connsiteX6" fmla="*/ 97631 w 5281613"/>
              <a:gd name="connsiteY6" fmla="*/ 2371725 h 2986087"/>
              <a:gd name="connsiteX7" fmla="*/ 133350 w 5281613"/>
              <a:gd name="connsiteY7" fmla="*/ 2381250 h 2986087"/>
              <a:gd name="connsiteX8" fmla="*/ 128588 w 5281613"/>
              <a:gd name="connsiteY8" fmla="*/ 2276475 h 2986087"/>
              <a:gd name="connsiteX9" fmla="*/ 145256 w 5281613"/>
              <a:gd name="connsiteY9" fmla="*/ 2266950 h 2986087"/>
              <a:gd name="connsiteX10" fmla="*/ 150019 w 5281613"/>
              <a:gd name="connsiteY10" fmla="*/ 2157413 h 2986087"/>
              <a:gd name="connsiteX11" fmla="*/ 242888 w 5281613"/>
              <a:gd name="connsiteY11" fmla="*/ 2166937 h 2986087"/>
              <a:gd name="connsiteX12" fmla="*/ 240506 w 5281613"/>
              <a:gd name="connsiteY12" fmla="*/ 2066925 h 2986087"/>
              <a:gd name="connsiteX13" fmla="*/ 381001 w 5281613"/>
              <a:gd name="connsiteY13" fmla="*/ 2069306 h 2986087"/>
              <a:gd name="connsiteX14" fmla="*/ 361950 w 5281613"/>
              <a:gd name="connsiteY14" fmla="*/ 1957387 h 2986087"/>
              <a:gd name="connsiteX15" fmla="*/ 447675 w 5281613"/>
              <a:gd name="connsiteY15" fmla="*/ 1959769 h 2986087"/>
              <a:gd name="connsiteX16" fmla="*/ 440531 w 5281613"/>
              <a:gd name="connsiteY16" fmla="*/ 1874044 h 2986087"/>
              <a:gd name="connsiteX17" fmla="*/ 502445 w 5281613"/>
              <a:gd name="connsiteY17" fmla="*/ 1866900 h 2986087"/>
              <a:gd name="connsiteX18" fmla="*/ 500063 w 5281613"/>
              <a:gd name="connsiteY18" fmla="*/ 1766887 h 2986087"/>
              <a:gd name="connsiteX19" fmla="*/ 576263 w 5281613"/>
              <a:gd name="connsiteY19" fmla="*/ 1766887 h 2986087"/>
              <a:gd name="connsiteX20" fmla="*/ 592931 w 5281613"/>
              <a:gd name="connsiteY20" fmla="*/ 1654968 h 2986087"/>
              <a:gd name="connsiteX21" fmla="*/ 609600 w 5281613"/>
              <a:gd name="connsiteY21" fmla="*/ 1645444 h 2986087"/>
              <a:gd name="connsiteX22" fmla="*/ 623888 w 5281613"/>
              <a:gd name="connsiteY22" fmla="*/ 1562100 h 2986087"/>
              <a:gd name="connsiteX23" fmla="*/ 778669 w 5281613"/>
              <a:gd name="connsiteY23" fmla="*/ 1564481 h 2986087"/>
              <a:gd name="connsiteX24" fmla="*/ 785813 w 5281613"/>
              <a:gd name="connsiteY24" fmla="*/ 1464469 h 2986087"/>
              <a:gd name="connsiteX25" fmla="*/ 876300 w 5281613"/>
              <a:gd name="connsiteY25" fmla="*/ 1462087 h 2986087"/>
              <a:gd name="connsiteX26" fmla="*/ 871538 w 5281613"/>
              <a:gd name="connsiteY26" fmla="*/ 1357312 h 2986087"/>
              <a:gd name="connsiteX27" fmla="*/ 909638 w 5281613"/>
              <a:gd name="connsiteY27" fmla="*/ 1352550 h 2986087"/>
              <a:gd name="connsiteX28" fmla="*/ 921544 w 5281613"/>
              <a:gd name="connsiteY28" fmla="*/ 1254919 h 2986087"/>
              <a:gd name="connsiteX29" fmla="*/ 1143000 w 5281613"/>
              <a:gd name="connsiteY29" fmla="*/ 1247775 h 2986087"/>
              <a:gd name="connsiteX30" fmla="*/ 1159669 w 5281613"/>
              <a:gd name="connsiteY30" fmla="*/ 1147762 h 2986087"/>
              <a:gd name="connsiteX31" fmla="*/ 1290638 w 5281613"/>
              <a:gd name="connsiteY31" fmla="*/ 1138237 h 2986087"/>
              <a:gd name="connsiteX32" fmla="*/ 1295400 w 5281613"/>
              <a:gd name="connsiteY32" fmla="*/ 959644 h 2986087"/>
              <a:gd name="connsiteX33" fmla="*/ 1495425 w 5281613"/>
              <a:gd name="connsiteY33" fmla="*/ 947737 h 2986087"/>
              <a:gd name="connsiteX34" fmla="*/ 1490663 w 5281613"/>
              <a:gd name="connsiteY34" fmla="*/ 852487 h 2986087"/>
              <a:gd name="connsiteX35" fmla="*/ 1671638 w 5281613"/>
              <a:gd name="connsiteY35" fmla="*/ 842962 h 2986087"/>
              <a:gd name="connsiteX36" fmla="*/ 1671638 w 5281613"/>
              <a:gd name="connsiteY36" fmla="*/ 747712 h 2986087"/>
              <a:gd name="connsiteX37" fmla="*/ 1900238 w 5281613"/>
              <a:gd name="connsiteY37" fmla="*/ 742950 h 2986087"/>
              <a:gd name="connsiteX38" fmla="*/ 1914525 w 5281613"/>
              <a:gd name="connsiteY38" fmla="*/ 642937 h 2986087"/>
              <a:gd name="connsiteX39" fmla="*/ 2214563 w 5281613"/>
              <a:gd name="connsiteY39" fmla="*/ 647700 h 2986087"/>
              <a:gd name="connsiteX40" fmla="*/ 2209800 w 5281613"/>
              <a:gd name="connsiteY40" fmla="*/ 561975 h 2986087"/>
              <a:gd name="connsiteX41" fmla="*/ 2309813 w 5281613"/>
              <a:gd name="connsiteY41" fmla="*/ 547687 h 2986087"/>
              <a:gd name="connsiteX42" fmla="*/ 2305050 w 5281613"/>
              <a:gd name="connsiteY42" fmla="*/ 431006 h 2986087"/>
              <a:gd name="connsiteX43" fmla="*/ 2402682 w 5281613"/>
              <a:gd name="connsiteY43" fmla="*/ 442913 h 2986087"/>
              <a:gd name="connsiteX44" fmla="*/ 2409825 w 5281613"/>
              <a:gd name="connsiteY44" fmla="*/ 333375 h 2986087"/>
              <a:gd name="connsiteX45" fmla="*/ 2924175 w 5281613"/>
              <a:gd name="connsiteY45" fmla="*/ 338137 h 2986087"/>
              <a:gd name="connsiteX46" fmla="*/ 2924175 w 5281613"/>
              <a:gd name="connsiteY46" fmla="*/ 238125 h 2986087"/>
              <a:gd name="connsiteX47" fmla="*/ 3243263 w 5281613"/>
              <a:gd name="connsiteY47" fmla="*/ 223837 h 2986087"/>
              <a:gd name="connsiteX48" fmla="*/ 3243263 w 5281613"/>
              <a:gd name="connsiteY48" fmla="*/ 128587 h 2986087"/>
              <a:gd name="connsiteX49" fmla="*/ 4186238 w 5281613"/>
              <a:gd name="connsiteY49" fmla="*/ 119062 h 2986087"/>
              <a:gd name="connsiteX50" fmla="*/ 4181475 w 5281613"/>
              <a:gd name="connsiteY50" fmla="*/ 0 h 2986087"/>
              <a:gd name="connsiteX51" fmla="*/ 5281613 w 5281613"/>
              <a:gd name="connsiteY51" fmla="*/ 4762 h 2986087"/>
              <a:gd name="connsiteX0" fmla="*/ 0 w 5281613"/>
              <a:gd name="connsiteY0" fmla="*/ 2967037 h 2986087"/>
              <a:gd name="connsiteX1" fmla="*/ 47625 w 5281613"/>
              <a:gd name="connsiteY1" fmla="*/ 2986087 h 2986087"/>
              <a:gd name="connsiteX2" fmla="*/ 38100 w 5281613"/>
              <a:gd name="connsiteY2" fmla="*/ 2914650 h 2986087"/>
              <a:gd name="connsiteX3" fmla="*/ 76200 w 5281613"/>
              <a:gd name="connsiteY3" fmla="*/ 2905125 h 2986087"/>
              <a:gd name="connsiteX4" fmla="*/ 76200 w 5281613"/>
              <a:gd name="connsiteY4" fmla="*/ 2771775 h 2986087"/>
              <a:gd name="connsiteX5" fmla="*/ 76200 w 5281613"/>
              <a:gd name="connsiteY5" fmla="*/ 2771775 h 2986087"/>
              <a:gd name="connsiteX6" fmla="*/ 97631 w 5281613"/>
              <a:gd name="connsiteY6" fmla="*/ 2371725 h 2986087"/>
              <a:gd name="connsiteX7" fmla="*/ 133350 w 5281613"/>
              <a:gd name="connsiteY7" fmla="*/ 2381250 h 2986087"/>
              <a:gd name="connsiteX8" fmla="*/ 128588 w 5281613"/>
              <a:gd name="connsiteY8" fmla="*/ 2276475 h 2986087"/>
              <a:gd name="connsiteX9" fmla="*/ 145256 w 5281613"/>
              <a:gd name="connsiteY9" fmla="*/ 2266950 h 2986087"/>
              <a:gd name="connsiteX10" fmla="*/ 150019 w 5281613"/>
              <a:gd name="connsiteY10" fmla="*/ 2157413 h 2986087"/>
              <a:gd name="connsiteX11" fmla="*/ 242888 w 5281613"/>
              <a:gd name="connsiteY11" fmla="*/ 2166937 h 2986087"/>
              <a:gd name="connsiteX12" fmla="*/ 240506 w 5281613"/>
              <a:gd name="connsiteY12" fmla="*/ 2066925 h 2986087"/>
              <a:gd name="connsiteX13" fmla="*/ 381001 w 5281613"/>
              <a:gd name="connsiteY13" fmla="*/ 2069306 h 2986087"/>
              <a:gd name="connsiteX14" fmla="*/ 361950 w 5281613"/>
              <a:gd name="connsiteY14" fmla="*/ 1957387 h 2986087"/>
              <a:gd name="connsiteX15" fmla="*/ 447675 w 5281613"/>
              <a:gd name="connsiteY15" fmla="*/ 1959769 h 2986087"/>
              <a:gd name="connsiteX16" fmla="*/ 440531 w 5281613"/>
              <a:gd name="connsiteY16" fmla="*/ 1874044 h 2986087"/>
              <a:gd name="connsiteX17" fmla="*/ 502445 w 5281613"/>
              <a:gd name="connsiteY17" fmla="*/ 1866900 h 2986087"/>
              <a:gd name="connsiteX18" fmla="*/ 500063 w 5281613"/>
              <a:gd name="connsiteY18" fmla="*/ 1766887 h 2986087"/>
              <a:gd name="connsiteX19" fmla="*/ 600076 w 5281613"/>
              <a:gd name="connsiteY19" fmla="*/ 1766887 h 2986087"/>
              <a:gd name="connsiteX20" fmla="*/ 592931 w 5281613"/>
              <a:gd name="connsiteY20" fmla="*/ 1654968 h 2986087"/>
              <a:gd name="connsiteX21" fmla="*/ 609600 w 5281613"/>
              <a:gd name="connsiteY21" fmla="*/ 1645444 h 2986087"/>
              <a:gd name="connsiteX22" fmla="*/ 623888 w 5281613"/>
              <a:gd name="connsiteY22" fmla="*/ 1562100 h 2986087"/>
              <a:gd name="connsiteX23" fmla="*/ 778669 w 5281613"/>
              <a:gd name="connsiteY23" fmla="*/ 1564481 h 2986087"/>
              <a:gd name="connsiteX24" fmla="*/ 785813 w 5281613"/>
              <a:gd name="connsiteY24" fmla="*/ 1464469 h 2986087"/>
              <a:gd name="connsiteX25" fmla="*/ 876300 w 5281613"/>
              <a:gd name="connsiteY25" fmla="*/ 1462087 h 2986087"/>
              <a:gd name="connsiteX26" fmla="*/ 871538 w 5281613"/>
              <a:gd name="connsiteY26" fmla="*/ 1357312 h 2986087"/>
              <a:gd name="connsiteX27" fmla="*/ 909638 w 5281613"/>
              <a:gd name="connsiteY27" fmla="*/ 1352550 h 2986087"/>
              <a:gd name="connsiteX28" fmla="*/ 921544 w 5281613"/>
              <a:gd name="connsiteY28" fmla="*/ 1254919 h 2986087"/>
              <a:gd name="connsiteX29" fmla="*/ 1143000 w 5281613"/>
              <a:gd name="connsiteY29" fmla="*/ 1247775 h 2986087"/>
              <a:gd name="connsiteX30" fmla="*/ 1159669 w 5281613"/>
              <a:gd name="connsiteY30" fmla="*/ 1147762 h 2986087"/>
              <a:gd name="connsiteX31" fmla="*/ 1290638 w 5281613"/>
              <a:gd name="connsiteY31" fmla="*/ 1138237 h 2986087"/>
              <a:gd name="connsiteX32" fmla="*/ 1295400 w 5281613"/>
              <a:gd name="connsiteY32" fmla="*/ 959644 h 2986087"/>
              <a:gd name="connsiteX33" fmla="*/ 1495425 w 5281613"/>
              <a:gd name="connsiteY33" fmla="*/ 947737 h 2986087"/>
              <a:gd name="connsiteX34" fmla="*/ 1490663 w 5281613"/>
              <a:gd name="connsiteY34" fmla="*/ 852487 h 2986087"/>
              <a:gd name="connsiteX35" fmla="*/ 1671638 w 5281613"/>
              <a:gd name="connsiteY35" fmla="*/ 842962 h 2986087"/>
              <a:gd name="connsiteX36" fmla="*/ 1671638 w 5281613"/>
              <a:gd name="connsiteY36" fmla="*/ 747712 h 2986087"/>
              <a:gd name="connsiteX37" fmla="*/ 1900238 w 5281613"/>
              <a:gd name="connsiteY37" fmla="*/ 742950 h 2986087"/>
              <a:gd name="connsiteX38" fmla="*/ 1914525 w 5281613"/>
              <a:gd name="connsiteY38" fmla="*/ 642937 h 2986087"/>
              <a:gd name="connsiteX39" fmla="*/ 2214563 w 5281613"/>
              <a:gd name="connsiteY39" fmla="*/ 647700 h 2986087"/>
              <a:gd name="connsiteX40" fmla="*/ 2209800 w 5281613"/>
              <a:gd name="connsiteY40" fmla="*/ 561975 h 2986087"/>
              <a:gd name="connsiteX41" fmla="*/ 2309813 w 5281613"/>
              <a:gd name="connsiteY41" fmla="*/ 547687 h 2986087"/>
              <a:gd name="connsiteX42" fmla="*/ 2305050 w 5281613"/>
              <a:gd name="connsiteY42" fmla="*/ 431006 h 2986087"/>
              <a:gd name="connsiteX43" fmla="*/ 2402682 w 5281613"/>
              <a:gd name="connsiteY43" fmla="*/ 442913 h 2986087"/>
              <a:gd name="connsiteX44" fmla="*/ 2409825 w 5281613"/>
              <a:gd name="connsiteY44" fmla="*/ 333375 h 2986087"/>
              <a:gd name="connsiteX45" fmla="*/ 2924175 w 5281613"/>
              <a:gd name="connsiteY45" fmla="*/ 338137 h 2986087"/>
              <a:gd name="connsiteX46" fmla="*/ 2924175 w 5281613"/>
              <a:gd name="connsiteY46" fmla="*/ 238125 h 2986087"/>
              <a:gd name="connsiteX47" fmla="*/ 3243263 w 5281613"/>
              <a:gd name="connsiteY47" fmla="*/ 223837 h 2986087"/>
              <a:gd name="connsiteX48" fmla="*/ 3243263 w 5281613"/>
              <a:gd name="connsiteY48" fmla="*/ 128587 h 2986087"/>
              <a:gd name="connsiteX49" fmla="*/ 4186238 w 5281613"/>
              <a:gd name="connsiteY49" fmla="*/ 119062 h 2986087"/>
              <a:gd name="connsiteX50" fmla="*/ 4181475 w 5281613"/>
              <a:gd name="connsiteY50" fmla="*/ 0 h 2986087"/>
              <a:gd name="connsiteX51" fmla="*/ 5281613 w 5281613"/>
              <a:gd name="connsiteY51" fmla="*/ 4762 h 2986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5281613" h="2986087">
                <a:moveTo>
                  <a:pt x="0" y="2967037"/>
                </a:moveTo>
                <a:lnTo>
                  <a:pt x="47625" y="2986087"/>
                </a:lnTo>
                <a:lnTo>
                  <a:pt x="38100" y="2914650"/>
                </a:lnTo>
                <a:lnTo>
                  <a:pt x="76200" y="2905125"/>
                </a:lnTo>
                <a:lnTo>
                  <a:pt x="76200" y="2771775"/>
                </a:lnTo>
                <a:lnTo>
                  <a:pt x="76200" y="2771775"/>
                </a:lnTo>
                <a:lnTo>
                  <a:pt x="97631" y="2371725"/>
                </a:lnTo>
                <a:lnTo>
                  <a:pt x="133350" y="2381250"/>
                </a:lnTo>
                <a:cubicBezTo>
                  <a:pt x="131763" y="2346325"/>
                  <a:pt x="126604" y="2295525"/>
                  <a:pt x="128588" y="2276475"/>
                </a:cubicBezTo>
                <a:cubicBezTo>
                  <a:pt x="130572" y="2257425"/>
                  <a:pt x="141684" y="2286794"/>
                  <a:pt x="145256" y="2266950"/>
                </a:cubicBezTo>
                <a:cubicBezTo>
                  <a:pt x="148828" y="2247106"/>
                  <a:pt x="148431" y="2193925"/>
                  <a:pt x="150019" y="2157413"/>
                </a:cubicBezTo>
                <a:lnTo>
                  <a:pt x="242888" y="2166937"/>
                </a:lnTo>
                <a:lnTo>
                  <a:pt x="240506" y="2066925"/>
                </a:lnTo>
                <a:lnTo>
                  <a:pt x="381001" y="2069306"/>
                </a:lnTo>
                <a:lnTo>
                  <a:pt x="361950" y="1957387"/>
                </a:lnTo>
                <a:lnTo>
                  <a:pt x="447675" y="1959769"/>
                </a:lnTo>
                <a:lnTo>
                  <a:pt x="440531" y="1874044"/>
                </a:lnTo>
                <a:lnTo>
                  <a:pt x="502445" y="1866900"/>
                </a:lnTo>
                <a:lnTo>
                  <a:pt x="500063" y="1766887"/>
                </a:lnTo>
                <a:lnTo>
                  <a:pt x="600076" y="1766887"/>
                </a:lnTo>
                <a:lnTo>
                  <a:pt x="592931" y="1654968"/>
                </a:lnTo>
                <a:lnTo>
                  <a:pt x="609600" y="1645444"/>
                </a:lnTo>
                <a:lnTo>
                  <a:pt x="623888" y="1562100"/>
                </a:lnTo>
                <a:lnTo>
                  <a:pt x="778669" y="1564481"/>
                </a:lnTo>
                <a:cubicBezTo>
                  <a:pt x="777875" y="1531937"/>
                  <a:pt x="786607" y="1497013"/>
                  <a:pt x="785813" y="1464469"/>
                </a:cubicBezTo>
                <a:lnTo>
                  <a:pt x="876300" y="1462087"/>
                </a:lnTo>
                <a:lnTo>
                  <a:pt x="871538" y="1357312"/>
                </a:lnTo>
                <a:lnTo>
                  <a:pt x="909638" y="1352550"/>
                </a:lnTo>
                <a:lnTo>
                  <a:pt x="921544" y="1254919"/>
                </a:lnTo>
                <a:lnTo>
                  <a:pt x="1143000" y="1247775"/>
                </a:lnTo>
                <a:lnTo>
                  <a:pt x="1159669" y="1147762"/>
                </a:lnTo>
                <a:lnTo>
                  <a:pt x="1290638" y="1138237"/>
                </a:lnTo>
                <a:lnTo>
                  <a:pt x="1295400" y="959644"/>
                </a:lnTo>
                <a:lnTo>
                  <a:pt x="1495425" y="947737"/>
                </a:lnTo>
                <a:lnTo>
                  <a:pt x="1490663" y="852487"/>
                </a:lnTo>
                <a:lnTo>
                  <a:pt x="1671638" y="842962"/>
                </a:lnTo>
                <a:lnTo>
                  <a:pt x="1671638" y="747712"/>
                </a:lnTo>
                <a:lnTo>
                  <a:pt x="1900238" y="742950"/>
                </a:lnTo>
                <a:lnTo>
                  <a:pt x="1914525" y="642937"/>
                </a:lnTo>
                <a:lnTo>
                  <a:pt x="2214563" y="647700"/>
                </a:lnTo>
                <a:lnTo>
                  <a:pt x="2209800" y="561975"/>
                </a:lnTo>
                <a:lnTo>
                  <a:pt x="2309813" y="547687"/>
                </a:lnTo>
                <a:lnTo>
                  <a:pt x="2305050" y="431006"/>
                </a:lnTo>
                <a:lnTo>
                  <a:pt x="2402682" y="442913"/>
                </a:lnTo>
                <a:lnTo>
                  <a:pt x="2409825" y="333375"/>
                </a:lnTo>
                <a:lnTo>
                  <a:pt x="2924175" y="338137"/>
                </a:lnTo>
                <a:lnTo>
                  <a:pt x="2924175" y="238125"/>
                </a:lnTo>
                <a:lnTo>
                  <a:pt x="3243263" y="223837"/>
                </a:lnTo>
                <a:lnTo>
                  <a:pt x="3243263" y="128587"/>
                </a:lnTo>
                <a:lnTo>
                  <a:pt x="4186238" y="119062"/>
                </a:lnTo>
                <a:lnTo>
                  <a:pt x="4181475" y="0"/>
                </a:lnTo>
                <a:lnTo>
                  <a:pt x="5281613" y="4762"/>
                </a:lnTo>
              </a:path>
            </a:pathLst>
          </a:cu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6" name="Oval 215"/>
          <p:cNvSpPr/>
          <p:nvPr/>
        </p:nvSpPr>
        <p:spPr>
          <a:xfrm>
            <a:off x="4602956" y="2545643"/>
            <a:ext cx="116250" cy="116250"/>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7" name="Oval 216"/>
          <p:cNvSpPr/>
          <p:nvPr/>
        </p:nvSpPr>
        <p:spPr>
          <a:xfrm>
            <a:off x="3847815" y="2669223"/>
            <a:ext cx="116250" cy="116250"/>
          </a:xfrm>
          <a:prstGeom prst="ellipse">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8" name="Oval 217"/>
          <p:cNvSpPr/>
          <p:nvPr/>
        </p:nvSpPr>
        <p:spPr>
          <a:xfrm>
            <a:off x="3909011" y="2669223"/>
            <a:ext cx="116250" cy="116250"/>
          </a:xfrm>
          <a:prstGeom prst="ellipse">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9" name="Oval 218"/>
          <p:cNvSpPr/>
          <p:nvPr/>
        </p:nvSpPr>
        <p:spPr>
          <a:xfrm>
            <a:off x="4218840" y="2465994"/>
            <a:ext cx="116250" cy="116250"/>
          </a:xfrm>
          <a:prstGeom prst="ellipse">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0" name="Oval 219"/>
          <p:cNvSpPr/>
          <p:nvPr/>
        </p:nvSpPr>
        <p:spPr>
          <a:xfrm>
            <a:off x="4271770" y="2465994"/>
            <a:ext cx="116250" cy="116250"/>
          </a:xfrm>
          <a:prstGeom prst="ellipse">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1" name="Oval 220"/>
          <p:cNvSpPr/>
          <p:nvPr/>
        </p:nvSpPr>
        <p:spPr>
          <a:xfrm>
            <a:off x="5351897" y="2259607"/>
            <a:ext cx="116250" cy="116250"/>
          </a:xfrm>
          <a:prstGeom prst="ellipse">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2" name="Oval 221"/>
          <p:cNvSpPr/>
          <p:nvPr/>
        </p:nvSpPr>
        <p:spPr>
          <a:xfrm>
            <a:off x="5429072" y="2259607"/>
            <a:ext cx="116250" cy="116250"/>
          </a:xfrm>
          <a:prstGeom prst="ellipse">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3" name="Oval 222"/>
          <p:cNvSpPr/>
          <p:nvPr/>
        </p:nvSpPr>
        <p:spPr>
          <a:xfrm>
            <a:off x="6005346" y="2143357"/>
            <a:ext cx="116250" cy="116250"/>
          </a:xfrm>
          <a:prstGeom prst="ellipse">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4" name="Oval 223"/>
          <p:cNvSpPr/>
          <p:nvPr/>
        </p:nvSpPr>
        <p:spPr>
          <a:xfrm>
            <a:off x="6070851" y="2143357"/>
            <a:ext cx="116250" cy="116250"/>
          </a:xfrm>
          <a:prstGeom prst="ellipse">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5" name="Oval 224"/>
          <p:cNvSpPr/>
          <p:nvPr/>
        </p:nvSpPr>
        <p:spPr>
          <a:xfrm>
            <a:off x="6121596" y="2143357"/>
            <a:ext cx="116250" cy="116250"/>
          </a:xfrm>
          <a:prstGeom prst="ellipse">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6" name="Oval 225"/>
          <p:cNvSpPr/>
          <p:nvPr/>
        </p:nvSpPr>
        <p:spPr>
          <a:xfrm>
            <a:off x="6179721" y="2143357"/>
            <a:ext cx="116250" cy="116250"/>
          </a:xfrm>
          <a:prstGeom prst="ellipse">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7" name="Oval 226"/>
          <p:cNvSpPr/>
          <p:nvPr/>
        </p:nvSpPr>
        <p:spPr>
          <a:xfrm>
            <a:off x="6237846" y="2143357"/>
            <a:ext cx="116250" cy="116250"/>
          </a:xfrm>
          <a:prstGeom prst="ellipse">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8" name="Oval 227"/>
          <p:cNvSpPr/>
          <p:nvPr/>
        </p:nvSpPr>
        <p:spPr>
          <a:xfrm>
            <a:off x="6275999" y="2143357"/>
            <a:ext cx="116250" cy="116250"/>
          </a:xfrm>
          <a:prstGeom prst="ellipse">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9" name="Oval 228"/>
          <p:cNvSpPr/>
          <p:nvPr/>
        </p:nvSpPr>
        <p:spPr>
          <a:xfrm>
            <a:off x="6313245" y="2143357"/>
            <a:ext cx="116250" cy="116250"/>
          </a:xfrm>
          <a:prstGeom prst="ellipse">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0" name="Oval 229"/>
          <p:cNvSpPr/>
          <p:nvPr/>
        </p:nvSpPr>
        <p:spPr>
          <a:xfrm>
            <a:off x="6459357" y="2143357"/>
            <a:ext cx="116250" cy="116250"/>
          </a:xfrm>
          <a:prstGeom prst="ellipse">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1" name="Oval 230"/>
          <p:cNvSpPr/>
          <p:nvPr/>
        </p:nvSpPr>
        <p:spPr>
          <a:xfrm>
            <a:off x="6889475" y="2143357"/>
            <a:ext cx="116250" cy="116250"/>
          </a:xfrm>
          <a:prstGeom prst="ellipse">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414563841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p:txBody>
          <a:bodyPr/>
          <a:lstStyle/>
          <a:p>
            <a:r>
              <a:rPr lang="en-CA" dirty="0"/>
              <a:t>Mancini et al, DOI: </a:t>
            </a:r>
            <a:r>
              <a:rPr lang="en-CA" dirty="0">
                <a:hlinkClick r:id="rId2"/>
              </a:rPr>
              <a:t>http://</a:t>
            </a:r>
            <a:r>
              <a:rPr lang="en-CA" dirty="0" smtClean="0">
                <a:hlinkClick r:id="rId2"/>
              </a:rPr>
              <a:t>dx.doi.org/10.1016/j.cjca.2016.01.003</a:t>
            </a:r>
            <a:endParaRPr lang="en-CA" dirty="0"/>
          </a:p>
        </p:txBody>
      </p:sp>
      <p:sp>
        <p:nvSpPr>
          <p:cNvPr id="23" name="Rectangle 22"/>
          <p:cNvSpPr/>
          <p:nvPr/>
        </p:nvSpPr>
        <p:spPr>
          <a:xfrm>
            <a:off x="369277" y="1248509"/>
            <a:ext cx="8484211" cy="2627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p:nvPr>
        </p:nvSpPr>
        <p:spPr>
          <a:xfrm>
            <a:off x="369277" y="1511300"/>
            <a:ext cx="8484577" cy="883382"/>
          </a:xfrm>
        </p:spPr>
        <p:txBody>
          <a:bodyPr/>
          <a:lstStyle/>
          <a:p>
            <a:r>
              <a:rPr lang="en-CA" sz="3600" dirty="0"/>
              <a:t>Conclusions and Summary</a:t>
            </a:r>
          </a:p>
        </p:txBody>
      </p:sp>
      <p:cxnSp>
        <p:nvCxnSpPr>
          <p:cNvPr id="24" name="Straight Connector 23"/>
          <p:cNvCxnSpPr/>
          <p:nvPr/>
        </p:nvCxnSpPr>
        <p:spPr>
          <a:xfrm>
            <a:off x="506890" y="2502677"/>
            <a:ext cx="7659210" cy="0"/>
          </a:xfrm>
          <a:prstGeom prst="line">
            <a:avLst/>
          </a:prstGeom>
          <a:ln w="76200">
            <a:gradFill flip="none" rotWithShape="1">
              <a:gsLst>
                <a:gs pos="0">
                  <a:schemeClr val="bg1"/>
                </a:gs>
                <a:gs pos="74000">
                  <a:schemeClr val="accent2"/>
                </a:gs>
                <a:gs pos="83000">
                  <a:schemeClr val="accent2"/>
                </a:gs>
                <a:gs pos="100000">
                  <a:schemeClr val="accent2"/>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12" name="Group 11"/>
          <p:cNvGrpSpPr/>
          <p:nvPr/>
        </p:nvGrpSpPr>
        <p:grpSpPr>
          <a:xfrm>
            <a:off x="-1" y="4023485"/>
            <a:ext cx="8853855" cy="1341487"/>
            <a:chOff x="-1" y="2919044"/>
            <a:chExt cx="8853855" cy="1341487"/>
          </a:xfrm>
        </p:grpSpPr>
        <p:sp>
          <p:nvSpPr>
            <p:cNvPr id="15" name="Rectangle 14"/>
            <p:cNvSpPr/>
            <p:nvPr/>
          </p:nvSpPr>
          <p:spPr>
            <a:xfrm>
              <a:off x="-1" y="2919044"/>
              <a:ext cx="8853489" cy="1341487"/>
            </a:xfrm>
            <a:prstGeom prst="rect">
              <a:avLst/>
            </a:prstGeom>
            <a:ln w="57150">
              <a:noFill/>
            </a:ln>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CA"/>
            </a:p>
          </p:txBody>
        </p:sp>
        <p:sp>
          <p:nvSpPr>
            <p:cNvPr id="16" name="Content Placeholder 2"/>
            <p:cNvSpPr txBox="1">
              <a:spLocks/>
            </p:cNvSpPr>
            <p:nvPr/>
          </p:nvSpPr>
          <p:spPr>
            <a:xfrm>
              <a:off x="369277" y="2968914"/>
              <a:ext cx="8484577" cy="413886"/>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2400" kern="1200">
                  <a:solidFill>
                    <a:schemeClr val="bg2">
                      <a:lumMod val="10000"/>
                    </a:schemeClr>
                  </a:solidFill>
                  <a:latin typeface="+mn-lt"/>
                  <a:ea typeface="+mn-ea"/>
                  <a:cs typeface="+mn-cs"/>
                </a:defRPr>
              </a:lvl1pPr>
              <a:lvl2pPr marL="685800" indent="-228600" algn="l" defTabSz="914400" rtl="0" eaLnBrk="1" latinLnBrk="0" hangingPunct="1">
                <a:lnSpc>
                  <a:spcPct val="100000"/>
                </a:lnSpc>
                <a:spcBef>
                  <a:spcPts val="200"/>
                </a:spcBef>
                <a:spcAft>
                  <a:spcPts val="200"/>
                </a:spcAft>
                <a:buClr>
                  <a:schemeClr val="tx2"/>
                </a:buClr>
                <a:buFont typeface="Arial Narrow" panose="020B0606020202030204" pitchFamily="34" charset="0"/>
                <a:buChar char="−"/>
                <a:defRPr sz="2000" kern="1200">
                  <a:solidFill>
                    <a:schemeClr val="bg2">
                      <a:lumMod val="10000"/>
                    </a:schemeClr>
                  </a:solidFill>
                  <a:latin typeface="+mn-lt"/>
                  <a:ea typeface="+mn-ea"/>
                  <a:cs typeface="+mn-cs"/>
                </a:defRPr>
              </a:lvl2pPr>
              <a:lvl3pPr marL="11430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800" kern="1200">
                  <a:solidFill>
                    <a:schemeClr val="bg2">
                      <a:lumMod val="10000"/>
                    </a:schemeClr>
                  </a:solidFill>
                  <a:latin typeface="+mn-lt"/>
                  <a:ea typeface="+mn-ea"/>
                  <a:cs typeface="+mn-cs"/>
                </a:defRPr>
              </a:lvl3pPr>
              <a:lvl4pPr marL="16002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bg2">
                      <a:lumMod val="10000"/>
                    </a:schemeClr>
                  </a:solidFill>
                  <a:latin typeface="+mn-lt"/>
                  <a:ea typeface="+mn-ea"/>
                  <a:cs typeface="+mn-cs"/>
                </a:defRPr>
              </a:lvl4pPr>
              <a:lvl5pPr marL="20574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bg2">
                      <a:lumMod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spcAft>
                  <a:spcPts val="600"/>
                </a:spcAft>
              </a:pPr>
              <a:r>
                <a:rPr lang="en-CA" dirty="0">
                  <a:solidFill>
                    <a:schemeClr val="bg1"/>
                  </a:solidFill>
                </a:rPr>
                <a:t>Educate patients regarding the “elephant in the room” phenomenon: although many are considered to have GISI, few are verified i.e. the prognosis for symptomatic patients is very good</a:t>
              </a:r>
            </a:p>
          </p:txBody>
        </p:sp>
      </p:grpSp>
      <p:grpSp>
        <p:nvGrpSpPr>
          <p:cNvPr id="17" name="Group 16"/>
          <p:cNvGrpSpPr/>
          <p:nvPr/>
        </p:nvGrpSpPr>
        <p:grpSpPr>
          <a:xfrm>
            <a:off x="0" y="2755908"/>
            <a:ext cx="8853854" cy="955012"/>
            <a:chOff x="0" y="1651467"/>
            <a:chExt cx="8853854" cy="955012"/>
          </a:xfrm>
        </p:grpSpPr>
        <p:sp>
          <p:nvSpPr>
            <p:cNvPr id="18" name="Rectangle 17"/>
            <p:cNvSpPr/>
            <p:nvPr/>
          </p:nvSpPr>
          <p:spPr>
            <a:xfrm>
              <a:off x="0" y="1651467"/>
              <a:ext cx="8853489" cy="871687"/>
            </a:xfrm>
            <a:prstGeom prst="rect">
              <a:avLst/>
            </a:prstGeom>
            <a:ln>
              <a:noFill/>
            </a:ln>
            <a:effectLst>
              <a:outerShdw blurRad="50800" dist="38100" dir="2700000">
                <a:srgbClr val="000000">
                  <a:alpha val="43000"/>
                </a:srgbClr>
              </a:outerShdw>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CA"/>
            </a:p>
          </p:txBody>
        </p:sp>
        <p:sp>
          <p:nvSpPr>
            <p:cNvPr id="19" name="Content Placeholder 2"/>
            <p:cNvSpPr txBox="1">
              <a:spLocks/>
            </p:cNvSpPr>
            <p:nvPr/>
          </p:nvSpPr>
          <p:spPr>
            <a:xfrm>
              <a:off x="369277" y="1660666"/>
              <a:ext cx="8484577" cy="945813"/>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2400" kern="1200">
                  <a:solidFill>
                    <a:schemeClr val="bg2">
                      <a:lumMod val="10000"/>
                    </a:schemeClr>
                  </a:solidFill>
                  <a:latin typeface="+mn-lt"/>
                  <a:ea typeface="+mn-ea"/>
                  <a:cs typeface="+mn-cs"/>
                </a:defRPr>
              </a:lvl1pPr>
              <a:lvl2pPr marL="685800" indent="-228600" algn="l" defTabSz="914400" rtl="0" eaLnBrk="1" latinLnBrk="0" hangingPunct="1">
                <a:lnSpc>
                  <a:spcPct val="100000"/>
                </a:lnSpc>
                <a:spcBef>
                  <a:spcPts val="200"/>
                </a:spcBef>
                <a:spcAft>
                  <a:spcPts val="200"/>
                </a:spcAft>
                <a:buClr>
                  <a:schemeClr val="tx2"/>
                </a:buClr>
                <a:buFont typeface="Arial Narrow" panose="020B0606020202030204" pitchFamily="34" charset="0"/>
                <a:buChar char="−"/>
                <a:defRPr sz="2000" kern="1200">
                  <a:solidFill>
                    <a:schemeClr val="bg2">
                      <a:lumMod val="10000"/>
                    </a:schemeClr>
                  </a:solidFill>
                  <a:latin typeface="+mn-lt"/>
                  <a:ea typeface="+mn-ea"/>
                  <a:cs typeface="+mn-cs"/>
                </a:defRPr>
              </a:lvl2pPr>
              <a:lvl3pPr marL="11430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800" kern="1200">
                  <a:solidFill>
                    <a:schemeClr val="bg2">
                      <a:lumMod val="10000"/>
                    </a:schemeClr>
                  </a:solidFill>
                  <a:latin typeface="+mn-lt"/>
                  <a:ea typeface="+mn-ea"/>
                  <a:cs typeface="+mn-cs"/>
                </a:defRPr>
              </a:lvl3pPr>
              <a:lvl4pPr marL="16002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bg2">
                      <a:lumMod val="10000"/>
                    </a:schemeClr>
                  </a:solidFill>
                  <a:latin typeface="+mn-lt"/>
                  <a:ea typeface="+mn-ea"/>
                  <a:cs typeface="+mn-cs"/>
                </a:defRPr>
              </a:lvl4pPr>
              <a:lvl5pPr marL="20574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bg2">
                      <a:lumMod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spcAft>
                  <a:spcPts val="600"/>
                </a:spcAft>
              </a:pPr>
              <a:r>
                <a:rPr lang="en-CA" dirty="0">
                  <a:solidFill>
                    <a:schemeClr val="bg1"/>
                  </a:solidFill>
                </a:rPr>
                <a:t>Adhere to the Principles of Management of Goal-inhibiting Statin Intolerance</a:t>
              </a:r>
            </a:p>
          </p:txBody>
        </p:sp>
      </p:grpSp>
    </p:spTree>
    <p:extLst>
      <p:ext uri="{BB962C8B-B14F-4D97-AF65-F5344CB8AC3E}">
        <p14:creationId xmlns:p14="http://schemas.microsoft.com/office/powerpoint/2010/main" val="587014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smtClean="0"/>
              <a:t>Summary: Principles </a:t>
            </a:r>
            <a:r>
              <a:rPr lang="en-CA" dirty="0"/>
              <a:t>of Management of GISI</a:t>
            </a:r>
          </a:p>
        </p:txBody>
      </p:sp>
      <p:sp>
        <p:nvSpPr>
          <p:cNvPr id="5" name="Content Placeholder 4"/>
          <p:cNvSpPr>
            <a:spLocks noGrp="1"/>
          </p:cNvSpPr>
          <p:nvPr>
            <p:ph idx="1"/>
          </p:nvPr>
        </p:nvSpPr>
        <p:spPr/>
        <p:txBody>
          <a:bodyPr/>
          <a:lstStyle/>
          <a:p>
            <a:pPr>
              <a:spcBef>
                <a:spcPts val="600"/>
              </a:spcBef>
              <a:spcAft>
                <a:spcPts val="600"/>
              </a:spcAft>
            </a:pPr>
            <a:r>
              <a:rPr lang="en-CA" sz="2200" b="1" dirty="0"/>
              <a:t>Is there an indication for statin therapy?</a:t>
            </a:r>
          </a:p>
          <a:p>
            <a:pPr>
              <a:spcBef>
                <a:spcPts val="600"/>
              </a:spcBef>
              <a:spcAft>
                <a:spcPts val="600"/>
              </a:spcAft>
            </a:pPr>
            <a:r>
              <a:rPr lang="en-CA" sz="2200" b="1" dirty="0"/>
              <a:t>Does the patient have features limiting or precluding use of statins?</a:t>
            </a:r>
          </a:p>
          <a:p>
            <a:pPr>
              <a:spcBef>
                <a:spcPts val="600"/>
              </a:spcBef>
              <a:spcAft>
                <a:spcPts val="600"/>
              </a:spcAft>
            </a:pPr>
            <a:r>
              <a:rPr lang="en-CA" sz="2200" b="1" dirty="0"/>
              <a:t>Is the patient fully aware of the indication for statin treatment, intended benefits and safety of statins, and properly counselled to avoid nocebo effects?</a:t>
            </a:r>
          </a:p>
          <a:p>
            <a:pPr>
              <a:spcBef>
                <a:spcPts val="600"/>
              </a:spcBef>
              <a:spcAft>
                <a:spcPts val="600"/>
              </a:spcAft>
            </a:pPr>
            <a:r>
              <a:rPr lang="en-CA" sz="2200" b="1" dirty="0"/>
              <a:t>Have dietary, weight and exercise goals been included in the therapeutic plan? Have supplements used to avoid myalgia while taking statins been discouraged?</a:t>
            </a:r>
          </a:p>
          <a:p>
            <a:pPr>
              <a:spcBef>
                <a:spcPts val="600"/>
              </a:spcBef>
              <a:spcAft>
                <a:spcPts val="600"/>
              </a:spcAft>
            </a:pPr>
            <a:r>
              <a:rPr lang="en-CA" sz="2200" b="1" dirty="0"/>
              <a:t>Has systematic challenge/de-challenge/re-challenge occurred and failed to result in achievement of therapeutic goal?</a:t>
            </a:r>
          </a:p>
          <a:p>
            <a:pPr>
              <a:spcBef>
                <a:spcPts val="600"/>
              </a:spcBef>
              <a:spcAft>
                <a:spcPts val="600"/>
              </a:spcAft>
            </a:pPr>
            <a:r>
              <a:rPr lang="en-CA" sz="2200" b="1" dirty="0"/>
              <a:t>If needed, which non-statin agent is likely to help achieve therapeutic goal with or without dual therapy to avoid polypharmacy?</a:t>
            </a:r>
          </a:p>
          <a:p>
            <a:pPr marL="0" indent="0">
              <a:spcBef>
                <a:spcPts val="600"/>
              </a:spcBef>
              <a:spcAft>
                <a:spcPts val="600"/>
              </a:spcAft>
              <a:buNone/>
            </a:pPr>
            <a:endParaRPr lang="en-CA" sz="2200" b="1" dirty="0"/>
          </a:p>
        </p:txBody>
      </p:sp>
      <p:sp>
        <p:nvSpPr>
          <p:cNvPr id="6" name="Text Placeholder 5"/>
          <p:cNvSpPr>
            <a:spLocks noGrp="1"/>
          </p:cNvSpPr>
          <p:nvPr>
            <p:ph type="body" sz="quarter" idx="13"/>
          </p:nvPr>
        </p:nvSpPr>
        <p:spPr/>
        <p:txBody>
          <a:bodyPr/>
          <a:lstStyle/>
          <a:p>
            <a:r>
              <a:rPr lang="en-CA" dirty="0"/>
              <a:t>Mancini et al, DOI: </a:t>
            </a:r>
            <a:r>
              <a:rPr lang="en-CA" dirty="0">
                <a:hlinkClick r:id="rId2"/>
              </a:rPr>
              <a:t>http://</a:t>
            </a:r>
            <a:r>
              <a:rPr lang="en-CA" dirty="0" smtClean="0">
                <a:hlinkClick r:id="rId2"/>
              </a:rPr>
              <a:t>dx.doi.org/10.1016/j.cjca.2016.01.003</a:t>
            </a:r>
            <a:endParaRPr lang="en-CA" dirty="0"/>
          </a:p>
        </p:txBody>
      </p:sp>
    </p:spTree>
    <p:extLst>
      <p:ext uri="{BB962C8B-B14F-4D97-AF65-F5344CB8AC3E}">
        <p14:creationId xmlns:p14="http://schemas.microsoft.com/office/powerpoint/2010/main" val="33164030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Clinical Experience vs Randomized Clinical Trials</a:t>
            </a:r>
            <a:r>
              <a:rPr lang="en-US" sz="2800" dirty="0" smtClean="0"/>
              <a:t>:</a:t>
            </a:r>
            <a:br>
              <a:rPr lang="en-US" sz="2800" dirty="0" smtClean="0"/>
            </a:br>
            <a:r>
              <a:rPr lang="en-US" sz="2800" dirty="0" smtClean="0">
                <a:solidFill>
                  <a:schemeClr val="accent2"/>
                </a:solidFill>
              </a:rPr>
              <a:t>The </a:t>
            </a:r>
            <a:r>
              <a:rPr lang="en-US" sz="2800" dirty="0">
                <a:solidFill>
                  <a:schemeClr val="accent2"/>
                </a:solidFill>
              </a:rPr>
              <a:t>Elephant in the Room regarding Goal-Inhibiting Statin Intolerance (GISI</a:t>
            </a:r>
            <a:r>
              <a:rPr lang="en-US" sz="2800" dirty="0" smtClean="0">
                <a:solidFill>
                  <a:schemeClr val="accent2"/>
                </a:solidFill>
              </a:rPr>
              <a:t>)</a:t>
            </a:r>
            <a:endParaRPr lang="en-CA" sz="2800" dirty="0">
              <a:solidFill>
                <a:schemeClr val="accent2"/>
              </a:solidFill>
            </a:endParaRPr>
          </a:p>
        </p:txBody>
      </p:sp>
      <p:sp>
        <p:nvSpPr>
          <p:cNvPr id="6" name="Text Placeholder 5"/>
          <p:cNvSpPr>
            <a:spLocks noGrp="1"/>
          </p:cNvSpPr>
          <p:nvPr>
            <p:ph type="body" sz="quarter" idx="13"/>
          </p:nvPr>
        </p:nvSpPr>
        <p:spPr/>
        <p:txBody>
          <a:bodyPr/>
          <a:lstStyle/>
          <a:p>
            <a:r>
              <a:rPr lang="en-CA" dirty="0" smtClean="0"/>
              <a:t>Mancini </a:t>
            </a:r>
            <a:r>
              <a:rPr lang="en-CA" dirty="0"/>
              <a:t>et al, DOI: </a:t>
            </a:r>
            <a:r>
              <a:rPr lang="en-CA" dirty="0">
                <a:hlinkClick r:id="rId2"/>
              </a:rPr>
              <a:t>http://</a:t>
            </a:r>
            <a:r>
              <a:rPr lang="en-CA" dirty="0" smtClean="0">
                <a:hlinkClick r:id="rId2"/>
              </a:rPr>
              <a:t>dx.doi.org/10.1016/j.cjca.2016.01.003</a:t>
            </a:r>
            <a:endParaRPr lang="en-CA" dirty="0"/>
          </a:p>
        </p:txBody>
      </p:sp>
      <p:pic>
        <p:nvPicPr>
          <p:cNvPr id="7" name="Content Placeholder 3"/>
          <p:cNvPicPr>
            <a:picLocks noChangeAspect="1"/>
          </p:cNvPicPr>
          <p:nvPr/>
        </p:nvPicPr>
        <p:blipFill rotWithShape="1">
          <a:blip r:embed="rId3" cstate="print">
            <a:extLst>
              <a:ext uri="{28A0092B-C50C-407E-A947-70E740481C1C}">
                <a14:useLocalDpi xmlns:a14="http://schemas.microsoft.com/office/drawing/2010/main" val="0"/>
              </a:ext>
            </a:extLst>
          </a:blip>
          <a:srcRect l="7101" r="7452" b="2847"/>
          <a:stretch/>
        </p:blipFill>
        <p:spPr>
          <a:xfrm>
            <a:off x="1913853" y="1511686"/>
            <a:ext cx="5681266" cy="4844664"/>
          </a:xfrm>
          <a:prstGeom prst="rect">
            <a:avLst/>
          </a:prstGeom>
        </p:spPr>
      </p:pic>
    </p:spTree>
    <p:extLst>
      <p:ext uri="{BB962C8B-B14F-4D97-AF65-F5344CB8AC3E}">
        <p14:creationId xmlns:p14="http://schemas.microsoft.com/office/powerpoint/2010/main" val="17597250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22363"/>
            <a:ext cx="9144000" cy="2387600"/>
          </a:xfrm>
        </p:spPr>
        <p:txBody>
          <a:bodyPr/>
          <a:lstStyle/>
          <a:p>
            <a:r>
              <a:rPr lang="en-CA" dirty="0" smtClean="0"/>
              <a:t>Supplementary Slides</a:t>
            </a:r>
            <a:endParaRPr lang="en-CA" dirty="0"/>
          </a:p>
        </p:txBody>
      </p:sp>
      <p:sp>
        <p:nvSpPr>
          <p:cNvPr id="5" name="Text Placeholder 4"/>
          <p:cNvSpPr>
            <a:spLocks noGrp="1"/>
          </p:cNvSpPr>
          <p:nvPr>
            <p:ph type="body" sz="quarter" idx="13"/>
          </p:nvPr>
        </p:nvSpPr>
        <p:spPr/>
        <p:txBody>
          <a:bodyPr/>
          <a:lstStyle/>
          <a:p>
            <a:endParaRPr lang="en-CA"/>
          </a:p>
        </p:txBody>
      </p:sp>
      <p:cxnSp>
        <p:nvCxnSpPr>
          <p:cNvPr id="6" name="Straight Connector 5"/>
          <p:cNvCxnSpPr/>
          <p:nvPr/>
        </p:nvCxnSpPr>
        <p:spPr>
          <a:xfrm>
            <a:off x="1317523" y="3521173"/>
            <a:ext cx="7140677" cy="0"/>
          </a:xfrm>
          <a:prstGeom prst="line">
            <a:avLst/>
          </a:prstGeom>
          <a:ln w="76200">
            <a:gradFill flip="none" rotWithShape="1">
              <a:gsLst>
                <a:gs pos="0">
                  <a:schemeClr val="bg1"/>
                </a:gs>
                <a:gs pos="74000">
                  <a:schemeClr val="accent2"/>
                </a:gs>
                <a:gs pos="83000">
                  <a:schemeClr val="accent2"/>
                </a:gs>
                <a:gs pos="100000">
                  <a:schemeClr val="accent2"/>
                </a:gs>
              </a:gsLst>
              <a:lin ang="1080000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881293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4665344" y="2250756"/>
            <a:ext cx="4067174" cy="3882189"/>
          </a:xfrm>
          <a:prstGeom prst="rect">
            <a:avLst/>
          </a:prstGeom>
          <a:solidFill>
            <a:schemeClr val="accent1">
              <a:alpha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Rectangle 13"/>
          <p:cNvSpPr/>
          <p:nvPr/>
        </p:nvSpPr>
        <p:spPr>
          <a:xfrm>
            <a:off x="447676" y="2250756"/>
            <a:ext cx="4067174" cy="3882189"/>
          </a:xfrm>
          <a:prstGeom prst="rect">
            <a:avLst/>
          </a:prstGeom>
          <a:solidFill>
            <a:schemeClr val="accent1">
              <a:alpha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Rectangle 12"/>
          <p:cNvSpPr/>
          <p:nvPr/>
        </p:nvSpPr>
        <p:spPr>
          <a:xfrm>
            <a:off x="4665344" y="1727537"/>
            <a:ext cx="4067174" cy="523220"/>
          </a:xfrm>
          <a:prstGeom prst="rect">
            <a:avLst/>
          </a:prstGeom>
          <a:ln w="57150">
            <a:noFill/>
          </a:ln>
          <a:effectLst>
            <a:outerShdw blurRad="50800" dist="38100" dir="5400000" algn="t" rotWithShape="0">
              <a:prstClr val="black">
                <a:alpha val="40000"/>
              </a:prstClr>
            </a:outerShdw>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CA"/>
          </a:p>
        </p:txBody>
      </p:sp>
      <p:sp>
        <p:nvSpPr>
          <p:cNvPr id="5" name="Title 4"/>
          <p:cNvSpPr>
            <a:spLocks noGrp="1"/>
          </p:cNvSpPr>
          <p:nvPr>
            <p:ph type="title"/>
          </p:nvPr>
        </p:nvSpPr>
        <p:spPr/>
        <p:txBody>
          <a:bodyPr/>
          <a:lstStyle/>
          <a:p>
            <a:r>
              <a:rPr lang="en-CA" dirty="0"/>
              <a:t>Challenging Scenarios and Issues</a:t>
            </a:r>
            <a:endParaRPr lang="en-CA" dirty="0">
              <a:solidFill>
                <a:schemeClr val="accent2"/>
              </a:solidFill>
            </a:endParaRPr>
          </a:p>
        </p:txBody>
      </p:sp>
      <p:sp>
        <p:nvSpPr>
          <p:cNvPr id="6" name="Content Placeholder 5"/>
          <p:cNvSpPr>
            <a:spLocks noGrp="1"/>
          </p:cNvSpPr>
          <p:nvPr>
            <p:ph sz="half" idx="1"/>
          </p:nvPr>
        </p:nvSpPr>
        <p:spPr>
          <a:xfrm>
            <a:off x="444524" y="2389296"/>
            <a:ext cx="4145573" cy="1762125"/>
          </a:xfrm>
        </p:spPr>
        <p:txBody>
          <a:bodyPr/>
          <a:lstStyle/>
          <a:p>
            <a:r>
              <a:rPr lang="en-CA" sz="1800" dirty="0"/>
              <a:t>Starting off on the Wrong Foot</a:t>
            </a:r>
          </a:p>
          <a:p>
            <a:r>
              <a:rPr lang="en-CA" sz="1800" dirty="0"/>
              <a:t>Drug-drug Interactions</a:t>
            </a:r>
          </a:p>
          <a:p>
            <a:r>
              <a:rPr lang="en-CA" sz="1800" dirty="0"/>
              <a:t>Athletes and Laborers</a:t>
            </a:r>
          </a:p>
          <a:p>
            <a:r>
              <a:rPr lang="en-CA" sz="1800" dirty="0"/>
              <a:t>Patients with Liver Disease</a:t>
            </a:r>
          </a:p>
          <a:p>
            <a:r>
              <a:rPr lang="en-CA" sz="1800" dirty="0"/>
              <a:t>Patients with Renal Disease</a:t>
            </a:r>
          </a:p>
          <a:p>
            <a:r>
              <a:rPr lang="en-CA" sz="1800" dirty="0"/>
              <a:t>Patients with Rheumatic and Autoimmune Diseases</a:t>
            </a:r>
          </a:p>
          <a:p>
            <a:r>
              <a:rPr lang="en-CA" sz="1800" dirty="0"/>
              <a:t>The Elderly</a:t>
            </a:r>
          </a:p>
          <a:p>
            <a:r>
              <a:rPr lang="en-CA" sz="1800" dirty="0"/>
              <a:t>Intracerebral Hemorrhage</a:t>
            </a:r>
          </a:p>
          <a:p>
            <a:r>
              <a:rPr lang="en-CA" sz="1800" dirty="0"/>
              <a:t>Pregnancy and Breast Feeding</a:t>
            </a:r>
          </a:p>
          <a:p>
            <a:r>
              <a:rPr lang="en-CA" sz="1800" dirty="0"/>
              <a:t>Children and Adolescents</a:t>
            </a:r>
          </a:p>
          <a:p>
            <a:endParaRPr lang="en-CA" dirty="0">
              <a:solidFill>
                <a:schemeClr val="accent6"/>
              </a:solidFill>
            </a:endParaRPr>
          </a:p>
        </p:txBody>
      </p:sp>
      <p:sp>
        <p:nvSpPr>
          <p:cNvPr id="7" name="Content Placeholder 6"/>
          <p:cNvSpPr>
            <a:spLocks noGrp="1"/>
          </p:cNvSpPr>
          <p:nvPr>
            <p:ph sz="half" idx="2"/>
          </p:nvPr>
        </p:nvSpPr>
        <p:spPr>
          <a:xfrm>
            <a:off x="4665344" y="2389296"/>
            <a:ext cx="4224338" cy="1762125"/>
          </a:xfrm>
        </p:spPr>
        <p:txBody>
          <a:bodyPr/>
          <a:lstStyle/>
          <a:p>
            <a:r>
              <a:rPr lang="en-CA" sz="1800" dirty="0"/>
              <a:t>Muscle Complaints and Myopathy</a:t>
            </a:r>
          </a:p>
          <a:p>
            <a:pPr lvl="1"/>
            <a:r>
              <a:rPr lang="en-CA" sz="1400" dirty="0"/>
              <a:t>Immune-mediated necrotizing myopathy</a:t>
            </a:r>
          </a:p>
          <a:p>
            <a:r>
              <a:rPr lang="en-CA" sz="1800" dirty="0"/>
              <a:t>Cognitive Dysfunction</a:t>
            </a:r>
          </a:p>
          <a:p>
            <a:r>
              <a:rPr lang="en-CA" sz="1800" dirty="0"/>
              <a:t>Glycemic Control and New Onset Diabetes</a:t>
            </a:r>
          </a:p>
          <a:p>
            <a:r>
              <a:rPr lang="en-CA" sz="1800" dirty="0"/>
              <a:t>Gastrointestinal Effects</a:t>
            </a:r>
          </a:p>
          <a:p>
            <a:r>
              <a:rPr lang="en-CA" sz="1800" dirty="0" smtClean="0"/>
              <a:t>Thyroid Effects</a:t>
            </a:r>
          </a:p>
          <a:p>
            <a:r>
              <a:rPr lang="en-CA" sz="1800" dirty="0" err="1" smtClean="0"/>
              <a:t>Urogenital</a:t>
            </a:r>
            <a:r>
              <a:rPr lang="en-CA" sz="1800" dirty="0" smtClean="0"/>
              <a:t> </a:t>
            </a:r>
            <a:r>
              <a:rPr lang="en-CA" sz="1800" dirty="0"/>
              <a:t>Health</a:t>
            </a:r>
          </a:p>
          <a:p>
            <a:r>
              <a:rPr lang="en-CA" sz="1800" dirty="0"/>
              <a:t>Sexual Health</a:t>
            </a:r>
          </a:p>
          <a:p>
            <a:r>
              <a:rPr lang="en-CA" sz="1800" dirty="0"/>
              <a:t>Cataracts</a:t>
            </a:r>
          </a:p>
          <a:p>
            <a:r>
              <a:rPr lang="en-CA" sz="1800" dirty="0"/>
              <a:t>Dermatologic Issues</a:t>
            </a:r>
          </a:p>
          <a:p>
            <a:r>
              <a:rPr lang="en-CA" sz="1800" dirty="0"/>
              <a:t>Interstitial Lung Disease</a:t>
            </a:r>
          </a:p>
        </p:txBody>
      </p:sp>
      <p:sp>
        <p:nvSpPr>
          <p:cNvPr id="8" name="Text Placeholder 7"/>
          <p:cNvSpPr>
            <a:spLocks noGrp="1"/>
          </p:cNvSpPr>
          <p:nvPr>
            <p:ph type="body" sz="quarter" idx="13"/>
          </p:nvPr>
        </p:nvSpPr>
        <p:spPr/>
        <p:txBody>
          <a:bodyPr/>
          <a:lstStyle/>
          <a:p>
            <a:r>
              <a:rPr lang="en-CA" dirty="0"/>
              <a:t>Mancini et al, DOI: </a:t>
            </a:r>
            <a:r>
              <a:rPr lang="en-CA" dirty="0">
                <a:hlinkClick r:id="rId2"/>
              </a:rPr>
              <a:t>http://</a:t>
            </a:r>
            <a:r>
              <a:rPr lang="en-CA" dirty="0" smtClean="0">
                <a:hlinkClick r:id="rId2"/>
              </a:rPr>
              <a:t>dx.doi.org/10.1016/j.cjca.2016.01.003</a:t>
            </a:r>
            <a:endParaRPr lang="en-CA" dirty="0"/>
          </a:p>
        </p:txBody>
      </p:sp>
      <p:sp>
        <p:nvSpPr>
          <p:cNvPr id="10" name="Rectangle 9"/>
          <p:cNvSpPr/>
          <p:nvPr/>
        </p:nvSpPr>
        <p:spPr>
          <a:xfrm>
            <a:off x="447676" y="1727537"/>
            <a:ext cx="4067174" cy="523220"/>
          </a:xfrm>
          <a:prstGeom prst="rect">
            <a:avLst/>
          </a:prstGeom>
          <a:ln w="57150">
            <a:noFill/>
          </a:ln>
          <a:effectLst>
            <a:outerShdw blurRad="50800" dist="38100" dir="5400000" algn="t" rotWithShape="0">
              <a:prstClr val="black">
                <a:alpha val="40000"/>
              </a:prstClr>
            </a:outerShdw>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CA"/>
          </a:p>
        </p:txBody>
      </p:sp>
      <p:sp>
        <p:nvSpPr>
          <p:cNvPr id="11" name="TextBox 10"/>
          <p:cNvSpPr txBox="1"/>
          <p:nvPr/>
        </p:nvSpPr>
        <p:spPr>
          <a:xfrm>
            <a:off x="541020" y="1727537"/>
            <a:ext cx="4030980" cy="523220"/>
          </a:xfrm>
          <a:prstGeom prst="rect">
            <a:avLst/>
          </a:prstGeom>
          <a:noFill/>
        </p:spPr>
        <p:txBody>
          <a:bodyPr wrap="square" rtlCol="0">
            <a:spAutoFit/>
          </a:bodyPr>
          <a:lstStyle/>
          <a:p>
            <a:pPr algn="ctr"/>
            <a:r>
              <a:rPr lang="en-CA" sz="2800" dirty="0">
                <a:solidFill>
                  <a:schemeClr val="bg1"/>
                </a:solidFill>
              </a:rPr>
              <a:t>For the Generalist:</a:t>
            </a:r>
          </a:p>
        </p:txBody>
      </p:sp>
      <p:sp>
        <p:nvSpPr>
          <p:cNvPr id="12" name="TextBox 11"/>
          <p:cNvSpPr txBox="1"/>
          <p:nvPr/>
        </p:nvSpPr>
        <p:spPr>
          <a:xfrm>
            <a:off x="4640578" y="1727537"/>
            <a:ext cx="3903347" cy="523220"/>
          </a:xfrm>
          <a:prstGeom prst="rect">
            <a:avLst/>
          </a:prstGeom>
          <a:noFill/>
        </p:spPr>
        <p:txBody>
          <a:bodyPr wrap="square" rtlCol="0">
            <a:spAutoFit/>
          </a:bodyPr>
          <a:lstStyle/>
          <a:p>
            <a:pPr algn="ctr"/>
            <a:r>
              <a:rPr lang="en-CA" sz="2800" dirty="0">
                <a:solidFill>
                  <a:schemeClr val="bg1"/>
                </a:solidFill>
              </a:rPr>
              <a:t>For the Specialist:</a:t>
            </a:r>
          </a:p>
        </p:txBody>
      </p:sp>
    </p:spTree>
    <p:extLst>
      <p:ext uri="{BB962C8B-B14F-4D97-AF65-F5344CB8AC3E}">
        <p14:creationId xmlns:p14="http://schemas.microsoft.com/office/powerpoint/2010/main" val="110947800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p:txBody>
          <a:bodyPr/>
          <a:lstStyle/>
          <a:p>
            <a:r>
              <a:rPr lang="en-CA" dirty="0"/>
              <a:t>Mancini et al, DOI: </a:t>
            </a:r>
            <a:r>
              <a:rPr lang="en-CA" dirty="0">
                <a:hlinkClick r:id="rId2"/>
              </a:rPr>
              <a:t>http://</a:t>
            </a:r>
            <a:r>
              <a:rPr lang="en-CA" dirty="0" smtClean="0">
                <a:hlinkClick r:id="rId2"/>
              </a:rPr>
              <a:t>dx.doi.org/10.1016/j.cjca.2016.01.003</a:t>
            </a:r>
            <a:endParaRPr lang="en-CA" dirty="0"/>
          </a:p>
        </p:txBody>
      </p:sp>
      <p:grpSp>
        <p:nvGrpSpPr>
          <p:cNvPr id="21" name="Group 20"/>
          <p:cNvGrpSpPr/>
          <p:nvPr/>
        </p:nvGrpSpPr>
        <p:grpSpPr>
          <a:xfrm>
            <a:off x="-1" y="3970648"/>
            <a:ext cx="8853855" cy="871687"/>
            <a:chOff x="-1" y="2919044"/>
            <a:chExt cx="8853855" cy="871687"/>
          </a:xfrm>
        </p:grpSpPr>
        <p:sp>
          <p:nvSpPr>
            <p:cNvPr id="9" name="Rectangle 8"/>
            <p:cNvSpPr/>
            <p:nvPr/>
          </p:nvSpPr>
          <p:spPr>
            <a:xfrm>
              <a:off x="-1" y="2919044"/>
              <a:ext cx="8853489" cy="871687"/>
            </a:xfrm>
            <a:prstGeom prst="rect">
              <a:avLst/>
            </a:prstGeom>
            <a:ln w="57150">
              <a:noFill/>
            </a:ln>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CA"/>
            </a:p>
          </p:txBody>
        </p:sp>
        <p:sp>
          <p:nvSpPr>
            <p:cNvPr id="6" name="Content Placeholder 2"/>
            <p:cNvSpPr txBox="1">
              <a:spLocks/>
            </p:cNvSpPr>
            <p:nvPr/>
          </p:nvSpPr>
          <p:spPr>
            <a:xfrm>
              <a:off x="369277" y="3105267"/>
              <a:ext cx="8484577" cy="413886"/>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2400" kern="1200">
                  <a:solidFill>
                    <a:schemeClr val="bg2">
                      <a:lumMod val="10000"/>
                    </a:schemeClr>
                  </a:solidFill>
                  <a:latin typeface="+mn-lt"/>
                  <a:ea typeface="+mn-ea"/>
                  <a:cs typeface="+mn-cs"/>
                </a:defRPr>
              </a:lvl1pPr>
              <a:lvl2pPr marL="685800" indent="-228600" algn="l" defTabSz="914400" rtl="0" eaLnBrk="1" latinLnBrk="0" hangingPunct="1">
                <a:lnSpc>
                  <a:spcPct val="100000"/>
                </a:lnSpc>
                <a:spcBef>
                  <a:spcPts val="200"/>
                </a:spcBef>
                <a:spcAft>
                  <a:spcPts val="200"/>
                </a:spcAft>
                <a:buClr>
                  <a:schemeClr val="tx2"/>
                </a:buClr>
                <a:buFont typeface="Arial Narrow" panose="020B0606020202030204" pitchFamily="34" charset="0"/>
                <a:buChar char="−"/>
                <a:defRPr sz="2000" kern="1200">
                  <a:solidFill>
                    <a:schemeClr val="bg2">
                      <a:lumMod val="10000"/>
                    </a:schemeClr>
                  </a:solidFill>
                  <a:latin typeface="+mn-lt"/>
                  <a:ea typeface="+mn-ea"/>
                  <a:cs typeface="+mn-cs"/>
                </a:defRPr>
              </a:lvl2pPr>
              <a:lvl3pPr marL="11430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800" kern="1200">
                  <a:solidFill>
                    <a:schemeClr val="bg2">
                      <a:lumMod val="10000"/>
                    </a:schemeClr>
                  </a:solidFill>
                  <a:latin typeface="+mn-lt"/>
                  <a:ea typeface="+mn-ea"/>
                  <a:cs typeface="+mn-cs"/>
                </a:defRPr>
              </a:lvl3pPr>
              <a:lvl4pPr marL="16002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bg2">
                      <a:lumMod val="10000"/>
                    </a:schemeClr>
                  </a:solidFill>
                  <a:latin typeface="+mn-lt"/>
                  <a:ea typeface="+mn-ea"/>
                  <a:cs typeface="+mn-cs"/>
                </a:defRPr>
              </a:lvl4pPr>
              <a:lvl5pPr marL="20574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bg2">
                      <a:lumMod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spcAft>
                  <a:spcPts val="600"/>
                </a:spcAft>
              </a:pPr>
              <a:r>
                <a:rPr lang="en-CA" dirty="0">
                  <a:solidFill>
                    <a:schemeClr val="bg1"/>
                  </a:solidFill>
                </a:rPr>
                <a:t>Ensure patient understands rationale for therapy and CV benefits</a:t>
              </a:r>
            </a:p>
          </p:txBody>
        </p:sp>
      </p:grpSp>
      <p:grpSp>
        <p:nvGrpSpPr>
          <p:cNvPr id="20" name="Group 19"/>
          <p:cNvGrpSpPr/>
          <p:nvPr/>
        </p:nvGrpSpPr>
        <p:grpSpPr>
          <a:xfrm>
            <a:off x="0" y="2703071"/>
            <a:ext cx="8853854" cy="955012"/>
            <a:chOff x="0" y="1651467"/>
            <a:chExt cx="8853854" cy="955012"/>
          </a:xfrm>
        </p:grpSpPr>
        <p:sp>
          <p:nvSpPr>
            <p:cNvPr id="13" name="Rectangle 12"/>
            <p:cNvSpPr/>
            <p:nvPr/>
          </p:nvSpPr>
          <p:spPr>
            <a:xfrm>
              <a:off x="0" y="1651467"/>
              <a:ext cx="8853489" cy="871687"/>
            </a:xfrm>
            <a:prstGeom prst="rect">
              <a:avLst/>
            </a:prstGeom>
            <a:ln>
              <a:noFill/>
            </a:ln>
            <a:effectLst>
              <a:outerShdw blurRad="50800" dist="38100" dir="2700000">
                <a:srgbClr val="000000">
                  <a:alpha val="43000"/>
                </a:srgbClr>
              </a:outerShdw>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CA"/>
            </a:p>
          </p:txBody>
        </p:sp>
        <p:sp>
          <p:nvSpPr>
            <p:cNvPr id="14" name="Content Placeholder 2"/>
            <p:cNvSpPr txBox="1">
              <a:spLocks/>
            </p:cNvSpPr>
            <p:nvPr/>
          </p:nvSpPr>
          <p:spPr>
            <a:xfrm>
              <a:off x="369277" y="1660666"/>
              <a:ext cx="8484577" cy="945813"/>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2400" kern="1200">
                  <a:solidFill>
                    <a:schemeClr val="bg2">
                      <a:lumMod val="10000"/>
                    </a:schemeClr>
                  </a:solidFill>
                  <a:latin typeface="+mn-lt"/>
                  <a:ea typeface="+mn-ea"/>
                  <a:cs typeface="+mn-cs"/>
                </a:defRPr>
              </a:lvl1pPr>
              <a:lvl2pPr marL="685800" indent="-228600" algn="l" defTabSz="914400" rtl="0" eaLnBrk="1" latinLnBrk="0" hangingPunct="1">
                <a:lnSpc>
                  <a:spcPct val="100000"/>
                </a:lnSpc>
                <a:spcBef>
                  <a:spcPts val="200"/>
                </a:spcBef>
                <a:spcAft>
                  <a:spcPts val="200"/>
                </a:spcAft>
                <a:buClr>
                  <a:schemeClr val="tx2"/>
                </a:buClr>
                <a:buFont typeface="Arial Narrow" panose="020B0606020202030204" pitchFamily="34" charset="0"/>
                <a:buChar char="−"/>
                <a:defRPr sz="2000" kern="1200">
                  <a:solidFill>
                    <a:schemeClr val="bg2">
                      <a:lumMod val="10000"/>
                    </a:schemeClr>
                  </a:solidFill>
                  <a:latin typeface="+mn-lt"/>
                  <a:ea typeface="+mn-ea"/>
                  <a:cs typeface="+mn-cs"/>
                </a:defRPr>
              </a:lvl2pPr>
              <a:lvl3pPr marL="11430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800" kern="1200">
                  <a:solidFill>
                    <a:schemeClr val="bg2">
                      <a:lumMod val="10000"/>
                    </a:schemeClr>
                  </a:solidFill>
                  <a:latin typeface="+mn-lt"/>
                  <a:ea typeface="+mn-ea"/>
                  <a:cs typeface="+mn-cs"/>
                </a:defRPr>
              </a:lvl3pPr>
              <a:lvl4pPr marL="16002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bg2">
                      <a:lumMod val="10000"/>
                    </a:schemeClr>
                  </a:solidFill>
                  <a:latin typeface="+mn-lt"/>
                  <a:ea typeface="+mn-ea"/>
                  <a:cs typeface="+mn-cs"/>
                </a:defRPr>
              </a:lvl4pPr>
              <a:lvl5pPr marL="20574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bg2">
                      <a:lumMod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spcAft>
                  <a:spcPts val="600"/>
                </a:spcAft>
              </a:pPr>
              <a:r>
                <a:rPr lang="en-CA" dirty="0">
                  <a:solidFill>
                    <a:schemeClr val="bg1"/>
                  </a:solidFill>
                </a:rPr>
                <a:t>Judicious use of baseline and follow-up testing can ensure confidence in patient-physician relationship and avoid nocebo effects</a:t>
              </a:r>
            </a:p>
          </p:txBody>
        </p:sp>
      </p:grpSp>
      <p:sp>
        <p:nvSpPr>
          <p:cNvPr id="23" name="Rectangle 22"/>
          <p:cNvSpPr/>
          <p:nvPr/>
        </p:nvSpPr>
        <p:spPr>
          <a:xfrm>
            <a:off x="369277" y="1248509"/>
            <a:ext cx="8484211" cy="2627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p:nvPr>
        </p:nvSpPr>
        <p:spPr>
          <a:xfrm>
            <a:off x="369277" y="1511300"/>
            <a:ext cx="8484577" cy="883382"/>
          </a:xfrm>
        </p:spPr>
        <p:txBody>
          <a:bodyPr/>
          <a:lstStyle/>
          <a:p>
            <a:r>
              <a:rPr lang="en-CA" sz="3600" dirty="0"/>
              <a:t>Starting Off on the Wrong Foot</a:t>
            </a:r>
          </a:p>
        </p:txBody>
      </p:sp>
      <p:cxnSp>
        <p:nvCxnSpPr>
          <p:cNvPr id="24" name="Straight Connector 23"/>
          <p:cNvCxnSpPr/>
          <p:nvPr/>
        </p:nvCxnSpPr>
        <p:spPr>
          <a:xfrm>
            <a:off x="506890" y="2502677"/>
            <a:ext cx="7659210" cy="0"/>
          </a:xfrm>
          <a:prstGeom prst="line">
            <a:avLst/>
          </a:prstGeom>
          <a:ln w="76200">
            <a:gradFill flip="none" rotWithShape="1">
              <a:gsLst>
                <a:gs pos="0">
                  <a:schemeClr val="bg1"/>
                </a:gs>
                <a:gs pos="74000">
                  <a:schemeClr val="accent2"/>
                </a:gs>
                <a:gs pos="83000">
                  <a:schemeClr val="accent2"/>
                </a:gs>
                <a:gs pos="100000">
                  <a:schemeClr val="accent2"/>
                </a:gs>
              </a:gsLst>
              <a:lin ang="1080000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0209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wipe(left)">
                                      <p:cBhvr>
                                        <p:cTn id="1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4341691"/>
            <a:ext cx="8853489" cy="1398710"/>
          </a:xfrm>
          <a:prstGeom prst="rect">
            <a:avLst/>
          </a:prstGeom>
          <a:ln/>
          <a:effectLst>
            <a:outerShdw blurRad="50800" dist="38100" dir="2700000">
              <a:srgbClr val="000000">
                <a:alpha val="43000"/>
              </a:srgbClr>
            </a:outerShdw>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CA"/>
          </a:p>
        </p:txBody>
      </p:sp>
      <p:sp>
        <p:nvSpPr>
          <p:cNvPr id="5" name="Content Placeholder 4"/>
          <p:cNvSpPr>
            <a:spLocks noGrp="1"/>
          </p:cNvSpPr>
          <p:nvPr>
            <p:ph idx="1"/>
          </p:nvPr>
        </p:nvSpPr>
        <p:spPr/>
        <p:txBody>
          <a:bodyPr/>
          <a:lstStyle/>
          <a:p>
            <a:pPr>
              <a:spcBef>
                <a:spcPts val="400"/>
              </a:spcBef>
              <a:spcAft>
                <a:spcPts val="400"/>
              </a:spcAft>
            </a:pPr>
            <a:r>
              <a:rPr lang="en-CA" sz="2200" dirty="0" smtClean="0"/>
              <a:t>There is continued, </a:t>
            </a:r>
            <a:r>
              <a:rPr lang="en-CA" sz="2200" dirty="0"/>
              <a:t>intense academic and social media interest in statins, particularly adverse effects</a:t>
            </a:r>
          </a:p>
          <a:p>
            <a:pPr>
              <a:spcBef>
                <a:spcPts val="400"/>
              </a:spcBef>
              <a:spcAft>
                <a:spcPts val="400"/>
              </a:spcAft>
            </a:pPr>
            <a:r>
              <a:rPr lang="en-CA" sz="2200" dirty="0" smtClean="0"/>
              <a:t>There is also emergence </a:t>
            </a:r>
            <a:r>
              <a:rPr lang="en-CA" sz="2200" dirty="0"/>
              <a:t>of data supporting CV event reductions with statin + non-statin medication</a:t>
            </a:r>
          </a:p>
          <a:p>
            <a:pPr>
              <a:spcBef>
                <a:spcPts val="400"/>
              </a:spcBef>
              <a:spcAft>
                <a:spcPts val="400"/>
              </a:spcAft>
            </a:pPr>
            <a:r>
              <a:rPr lang="en-CA" sz="2200" dirty="0"/>
              <a:t>Emergence of data supporting CV event reductions are largely determined by </a:t>
            </a:r>
            <a:r>
              <a:rPr lang="en-CA" sz="2200" dirty="0" smtClean="0"/>
              <a:t>sustained maintenance </a:t>
            </a:r>
            <a:r>
              <a:rPr lang="en-CA" sz="2200" dirty="0"/>
              <a:t>of a physiologic state characterized by low LDL-C</a:t>
            </a:r>
          </a:p>
          <a:p>
            <a:pPr>
              <a:spcBef>
                <a:spcPts val="400"/>
              </a:spcBef>
              <a:spcAft>
                <a:spcPts val="400"/>
              </a:spcAft>
            </a:pPr>
            <a:r>
              <a:rPr lang="en-CA" sz="2200" dirty="0"/>
              <a:t>N</a:t>
            </a:r>
            <a:r>
              <a:rPr lang="en-CA" sz="2200" dirty="0" smtClean="0"/>
              <a:t>ovel</a:t>
            </a:r>
            <a:r>
              <a:rPr lang="en-CA" sz="2200" dirty="0"/>
              <a:t>, non-statin agents, including biologics, are now available</a:t>
            </a:r>
          </a:p>
          <a:p>
            <a:pPr>
              <a:spcBef>
                <a:spcPts val="400"/>
              </a:spcBef>
              <a:spcAft>
                <a:spcPts val="400"/>
              </a:spcAft>
            </a:pPr>
            <a:r>
              <a:rPr lang="en-CA" sz="2200" dirty="0"/>
              <a:t>THESE FACTS ARE PARTICULARLY GERMANE IN THE STATIN INTOLERANT PATIENT WHOSE OSTENSIBLE SIDE EFFECTS REDUCE QUALITY OF LIFE, DETER ADHERENCE AND LIMIT THERAPEUTIC BENEFIT OF LDL-C LOWERING</a:t>
            </a:r>
          </a:p>
          <a:p>
            <a:pPr>
              <a:spcBef>
                <a:spcPts val="400"/>
              </a:spcBef>
              <a:spcAft>
                <a:spcPts val="400"/>
              </a:spcAft>
            </a:pPr>
            <a:r>
              <a:rPr lang="en-CA" sz="2200" dirty="0"/>
              <a:t>Pragmatic approaches to dealing with statin intolerance are needed</a:t>
            </a:r>
            <a:r>
              <a:rPr lang="en-CA" sz="2200" dirty="0" smtClean="0"/>
              <a:t>.</a:t>
            </a:r>
            <a:endParaRPr lang="en-CA" sz="2200" dirty="0"/>
          </a:p>
        </p:txBody>
      </p:sp>
      <p:sp>
        <p:nvSpPr>
          <p:cNvPr id="2" name="Title 1"/>
          <p:cNvSpPr>
            <a:spLocks noGrp="1"/>
          </p:cNvSpPr>
          <p:nvPr>
            <p:ph type="title"/>
          </p:nvPr>
        </p:nvSpPr>
        <p:spPr/>
        <p:txBody>
          <a:bodyPr/>
          <a:lstStyle/>
          <a:p>
            <a:r>
              <a:rPr lang="en-CA" dirty="0" smtClean="0"/>
              <a:t>Introduction </a:t>
            </a:r>
            <a:endParaRPr lang="en-CA" dirty="0"/>
          </a:p>
        </p:txBody>
      </p:sp>
      <p:sp>
        <p:nvSpPr>
          <p:cNvPr id="7" name="Text Placeholder 6"/>
          <p:cNvSpPr>
            <a:spLocks noGrp="1"/>
          </p:cNvSpPr>
          <p:nvPr>
            <p:ph type="body" sz="quarter" idx="13"/>
          </p:nvPr>
        </p:nvSpPr>
        <p:spPr/>
        <p:txBody>
          <a:bodyPr/>
          <a:lstStyle/>
          <a:p>
            <a:r>
              <a:rPr lang="en-CA" dirty="0"/>
              <a:t>Mancini et al, DOI: </a:t>
            </a:r>
            <a:r>
              <a:rPr lang="en-CA" dirty="0">
                <a:hlinkClick r:id="rId2"/>
              </a:rPr>
              <a:t>http://</a:t>
            </a:r>
            <a:r>
              <a:rPr lang="en-CA" dirty="0" smtClean="0">
                <a:hlinkClick r:id="rId2"/>
              </a:rPr>
              <a:t>dx.doi.org/10.1016/j.cjca.2016.01.003</a:t>
            </a:r>
            <a:endParaRPr lang="en-CA" dirty="0"/>
          </a:p>
        </p:txBody>
      </p:sp>
    </p:spTree>
    <p:extLst>
      <p:ext uri="{BB962C8B-B14F-4D97-AF65-F5344CB8AC3E}">
        <p14:creationId xmlns:p14="http://schemas.microsoft.com/office/powerpoint/2010/main" val="2840776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504508" y="2028937"/>
            <a:ext cx="8179088" cy="3882189"/>
          </a:xfrm>
          <a:prstGeom prst="rect">
            <a:avLst/>
          </a:prstGeom>
          <a:solidFill>
            <a:schemeClr val="accent1">
              <a:alpha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Title 4"/>
          <p:cNvSpPr>
            <a:spLocks noGrp="1"/>
          </p:cNvSpPr>
          <p:nvPr>
            <p:ph type="title"/>
          </p:nvPr>
        </p:nvSpPr>
        <p:spPr>
          <a:xfrm>
            <a:off x="425743" y="365127"/>
            <a:ext cx="8484577" cy="883382"/>
          </a:xfrm>
        </p:spPr>
        <p:txBody>
          <a:bodyPr/>
          <a:lstStyle/>
          <a:p>
            <a:r>
              <a:rPr lang="en-CA" dirty="0"/>
              <a:t>Blood Testing at Time of Initial Statin Prescription:</a:t>
            </a:r>
          </a:p>
        </p:txBody>
      </p:sp>
      <p:sp>
        <p:nvSpPr>
          <p:cNvPr id="7" name="Content Placeholder 6"/>
          <p:cNvSpPr>
            <a:spLocks noGrp="1"/>
          </p:cNvSpPr>
          <p:nvPr>
            <p:ph idx="1"/>
          </p:nvPr>
        </p:nvSpPr>
        <p:spPr>
          <a:xfrm>
            <a:off x="585152" y="2158221"/>
            <a:ext cx="4008759" cy="1756570"/>
          </a:xfrm>
        </p:spPr>
        <p:txBody>
          <a:bodyPr/>
          <a:lstStyle/>
          <a:p>
            <a:r>
              <a:rPr lang="en-CA" sz="1600" dirty="0"/>
              <a:t>Lipid profile </a:t>
            </a:r>
            <a:r>
              <a:rPr lang="en-CA" sz="1400" dirty="0"/>
              <a:t>(may be non-fasting but a fasting value should be obtained if an initial, non-fasting profile shows abnormalities of triglycerides)</a:t>
            </a:r>
          </a:p>
          <a:p>
            <a:r>
              <a:rPr lang="en-CA" sz="1600" dirty="0"/>
              <a:t>Fasting glucose </a:t>
            </a:r>
            <a:r>
              <a:rPr lang="en-CA" sz="1400" dirty="0"/>
              <a:t>(may be reflective of pre-diabetic state or Metabolic Syndrome) or Hemoglobin A1c (may be non-fasting</a:t>
            </a:r>
            <a:r>
              <a:rPr lang="en-CA" sz="1400" dirty="0" smtClean="0"/>
              <a:t>)</a:t>
            </a:r>
          </a:p>
          <a:p>
            <a:r>
              <a:rPr lang="en-CA" sz="1600" dirty="0"/>
              <a:t>Estimated GFR</a:t>
            </a:r>
          </a:p>
          <a:p>
            <a:endParaRPr lang="en-CA" sz="1400" dirty="0"/>
          </a:p>
        </p:txBody>
      </p:sp>
      <p:sp>
        <p:nvSpPr>
          <p:cNvPr id="8" name="Text Placeholder 7"/>
          <p:cNvSpPr>
            <a:spLocks noGrp="1"/>
          </p:cNvSpPr>
          <p:nvPr>
            <p:ph type="body" sz="quarter" idx="13"/>
          </p:nvPr>
        </p:nvSpPr>
        <p:spPr/>
        <p:txBody>
          <a:bodyPr/>
          <a:lstStyle/>
          <a:p>
            <a:r>
              <a:rPr lang="en-CA" dirty="0"/>
              <a:t>*If cholestasis is suspected, consider alkaline </a:t>
            </a:r>
            <a:r>
              <a:rPr lang="en-CA" dirty="0" smtClean="0"/>
              <a:t>phosphatase</a:t>
            </a:r>
          </a:p>
          <a:p>
            <a:endParaRPr lang="en-CA" dirty="0" smtClean="0"/>
          </a:p>
          <a:p>
            <a:r>
              <a:rPr lang="en-CA" dirty="0" smtClean="0"/>
              <a:t>Mancini </a:t>
            </a:r>
            <a:r>
              <a:rPr lang="en-CA" dirty="0"/>
              <a:t>et al, DOI: </a:t>
            </a:r>
            <a:r>
              <a:rPr lang="en-CA" dirty="0">
                <a:hlinkClick r:id="rId2"/>
              </a:rPr>
              <a:t>http://</a:t>
            </a:r>
            <a:r>
              <a:rPr lang="en-CA" dirty="0" smtClean="0">
                <a:hlinkClick r:id="rId2"/>
              </a:rPr>
              <a:t>dx.doi.org/10.1016/j.cjca.2016.01.003</a:t>
            </a:r>
            <a:endParaRPr lang="en-CA" dirty="0"/>
          </a:p>
        </p:txBody>
      </p:sp>
      <p:sp>
        <p:nvSpPr>
          <p:cNvPr id="16" name="Rectangle 15"/>
          <p:cNvSpPr/>
          <p:nvPr/>
        </p:nvSpPr>
        <p:spPr>
          <a:xfrm>
            <a:off x="491808" y="1499579"/>
            <a:ext cx="8179088" cy="565924"/>
          </a:xfrm>
          <a:prstGeom prst="rect">
            <a:avLst/>
          </a:prstGeom>
          <a:ln w="57150">
            <a:noFill/>
          </a:ln>
          <a:effectLst>
            <a:outerShdw blurRad="50800" dist="38100" dir="5400000" algn="t" rotWithShape="0">
              <a:prstClr val="black">
                <a:alpha val="40000"/>
              </a:prstClr>
            </a:outerShdw>
          </a:effectLst>
        </p:spPr>
        <p:style>
          <a:lnRef idx="0">
            <a:schemeClr val="accent4"/>
          </a:lnRef>
          <a:fillRef idx="3">
            <a:schemeClr val="accent4"/>
          </a:fillRef>
          <a:effectRef idx="3">
            <a:schemeClr val="accent4"/>
          </a:effectRef>
          <a:fontRef idx="minor">
            <a:schemeClr val="lt1"/>
          </a:fontRef>
        </p:style>
        <p:txBody>
          <a:bodyPr rtlCol="0" anchor="ctr"/>
          <a:lstStyle/>
          <a:p>
            <a:endParaRPr lang="en-CA"/>
          </a:p>
        </p:txBody>
      </p:sp>
      <p:sp>
        <p:nvSpPr>
          <p:cNvPr id="17" name="TextBox 16"/>
          <p:cNvSpPr txBox="1"/>
          <p:nvPr/>
        </p:nvSpPr>
        <p:spPr>
          <a:xfrm>
            <a:off x="585152" y="1453220"/>
            <a:ext cx="8106302" cy="658642"/>
          </a:xfrm>
          <a:prstGeom prst="rect">
            <a:avLst/>
          </a:prstGeom>
          <a:noFill/>
        </p:spPr>
        <p:txBody>
          <a:bodyPr wrap="square" rtlCol="0">
            <a:spAutoFit/>
          </a:bodyPr>
          <a:lstStyle/>
          <a:p>
            <a:pPr lvl="0">
              <a:lnSpc>
                <a:spcPct val="115000"/>
              </a:lnSpc>
              <a:spcBef>
                <a:spcPts val="600"/>
              </a:spcBef>
              <a:spcAft>
                <a:spcPts val="600"/>
              </a:spcAft>
            </a:pPr>
            <a:r>
              <a:rPr lang="en-CA" b="1" dirty="0">
                <a:solidFill>
                  <a:schemeClr val="bg1"/>
                </a:solidFill>
              </a:rPr>
              <a:t>Baseline</a:t>
            </a:r>
            <a:r>
              <a:rPr lang="en-CA" sz="1400" dirty="0">
                <a:solidFill>
                  <a:schemeClr val="bg1"/>
                </a:solidFill>
              </a:rPr>
              <a:t> (to ensure proper risk assessment, identification of secondary causes of dyslipidemia and to provide comparative values in the event of muscle or liver related complaints during follow-up):</a:t>
            </a:r>
          </a:p>
        </p:txBody>
      </p:sp>
      <p:sp>
        <p:nvSpPr>
          <p:cNvPr id="18" name="Content Placeholder 6"/>
          <p:cNvSpPr txBox="1">
            <a:spLocks/>
          </p:cNvSpPr>
          <p:nvPr/>
        </p:nvSpPr>
        <p:spPr>
          <a:xfrm>
            <a:off x="4901561" y="2158221"/>
            <a:ext cx="3709250" cy="1858170"/>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2400" kern="1200">
                <a:solidFill>
                  <a:schemeClr val="accent6"/>
                </a:solidFill>
                <a:latin typeface="+mn-lt"/>
                <a:ea typeface="+mn-ea"/>
                <a:cs typeface="+mn-cs"/>
              </a:defRPr>
            </a:lvl1pPr>
            <a:lvl2pPr marL="685800" indent="-228600" algn="l" defTabSz="914400" rtl="0" eaLnBrk="1" latinLnBrk="0" hangingPunct="1">
              <a:lnSpc>
                <a:spcPct val="100000"/>
              </a:lnSpc>
              <a:spcBef>
                <a:spcPts val="200"/>
              </a:spcBef>
              <a:spcAft>
                <a:spcPts val="200"/>
              </a:spcAft>
              <a:buClr>
                <a:schemeClr val="tx2"/>
              </a:buClr>
              <a:buFont typeface="Arial Narrow" panose="020B0606020202030204" pitchFamily="34" charset="0"/>
              <a:buChar char="−"/>
              <a:defRPr sz="2000" kern="1200">
                <a:solidFill>
                  <a:schemeClr val="accent6"/>
                </a:solidFill>
                <a:latin typeface="+mn-lt"/>
                <a:ea typeface="+mn-ea"/>
                <a:cs typeface="+mn-cs"/>
              </a:defRPr>
            </a:lvl2pPr>
            <a:lvl3pPr marL="11430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800" kern="1200">
                <a:solidFill>
                  <a:schemeClr val="accent6"/>
                </a:solidFill>
                <a:latin typeface="+mn-lt"/>
                <a:ea typeface="+mn-ea"/>
                <a:cs typeface="+mn-cs"/>
              </a:defRPr>
            </a:lvl3pPr>
            <a:lvl4pPr marL="16002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accent6"/>
                </a:solidFill>
                <a:latin typeface="+mn-lt"/>
                <a:ea typeface="+mn-ea"/>
                <a:cs typeface="+mn-cs"/>
              </a:defRPr>
            </a:lvl4pPr>
            <a:lvl5pPr marL="20574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CA" sz="1600" dirty="0" smtClean="0"/>
              <a:t>Urinary Albumin/Creatinine Ratio</a:t>
            </a:r>
          </a:p>
          <a:p>
            <a:r>
              <a:rPr lang="en-CA" sz="1600" dirty="0" smtClean="0"/>
              <a:t>CK</a:t>
            </a:r>
          </a:p>
          <a:p>
            <a:r>
              <a:rPr lang="en-CA" sz="1600" dirty="0" smtClean="0"/>
              <a:t>ALT*</a:t>
            </a:r>
          </a:p>
          <a:p>
            <a:r>
              <a:rPr lang="en-CA" sz="1600" dirty="0" smtClean="0"/>
              <a:t>AST</a:t>
            </a:r>
          </a:p>
          <a:p>
            <a:r>
              <a:rPr lang="en-CA" sz="1600" dirty="0" smtClean="0"/>
              <a:t>TSH</a:t>
            </a:r>
          </a:p>
          <a:p>
            <a:r>
              <a:rPr lang="en-CA" sz="1600" dirty="0" smtClean="0"/>
              <a:t>Electrocardiogram</a:t>
            </a:r>
            <a:endParaRPr lang="en-CA" sz="1600" dirty="0"/>
          </a:p>
        </p:txBody>
      </p:sp>
      <p:sp>
        <p:nvSpPr>
          <p:cNvPr id="19" name="Content Placeholder 6"/>
          <p:cNvSpPr txBox="1">
            <a:spLocks/>
          </p:cNvSpPr>
          <p:nvPr/>
        </p:nvSpPr>
        <p:spPr>
          <a:xfrm>
            <a:off x="597852" y="4498180"/>
            <a:ext cx="4008759" cy="1756570"/>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2400" kern="1200">
                <a:solidFill>
                  <a:schemeClr val="accent6"/>
                </a:solidFill>
                <a:latin typeface="+mn-lt"/>
                <a:ea typeface="+mn-ea"/>
                <a:cs typeface="+mn-cs"/>
              </a:defRPr>
            </a:lvl1pPr>
            <a:lvl2pPr marL="685800" indent="-228600" algn="l" defTabSz="914400" rtl="0" eaLnBrk="1" latinLnBrk="0" hangingPunct="1">
              <a:lnSpc>
                <a:spcPct val="100000"/>
              </a:lnSpc>
              <a:spcBef>
                <a:spcPts val="200"/>
              </a:spcBef>
              <a:spcAft>
                <a:spcPts val="200"/>
              </a:spcAft>
              <a:buClr>
                <a:schemeClr val="tx2"/>
              </a:buClr>
              <a:buFont typeface="Arial Narrow" panose="020B0606020202030204" pitchFamily="34" charset="0"/>
              <a:buChar char="−"/>
              <a:defRPr sz="2000" kern="1200">
                <a:solidFill>
                  <a:schemeClr val="accent6"/>
                </a:solidFill>
                <a:latin typeface="+mn-lt"/>
                <a:ea typeface="+mn-ea"/>
                <a:cs typeface="+mn-cs"/>
              </a:defRPr>
            </a:lvl2pPr>
            <a:lvl3pPr marL="11430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800" kern="1200">
                <a:solidFill>
                  <a:schemeClr val="accent6"/>
                </a:solidFill>
                <a:latin typeface="+mn-lt"/>
                <a:ea typeface="+mn-ea"/>
                <a:cs typeface="+mn-cs"/>
              </a:defRPr>
            </a:lvl3pPr>
            <a:lvl4pPr marL="16002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accent6"/>
                </a:solidFill>
                <a:latin typeface="+mn-lt"/>
                <a:ea typeface="+mn-ea"/>
                <a:cs typeface="+mn-cs"/>
              </a:defRPr>
            </a:lvl4pPr>
            <a:lvl5pPr marL="20574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CA" sz="1600" dirty="0"/>
              <a:t>Lipid profile</a:t>
            </a:r>
          </a:p>
          <a:p>
            <a:r>
              <a:rPr lang="en-CA" sz="1600" dirty="0" smtClean="0"/>
              <a:t>ALT</a:t>
            </a:r>
          </a:p>
          <a:p>
            <a:r>
              <a:rPr lang="en-CA" sz="1600" dirty="0" smtClean="0"/>
              <a:t>AST</a:t>
            </a:r>
            <a:endParaRPr lang="en-CA" sz="1600" dirty="0"/>
          </a:p>
          <a:p>
            <a:endParaRPr lang="en-CA" sz="1400" dirty="0"/>
          </a:p>
        </p:txBody>
      </p:sp>
      <p:sp>
        <p:nvSpPr>
          <p:cNvPr id="20" name="Rectangle 19"/>
          <p:cNvSpPr/>
          <p:nvPr/>
        </p:nvSpPr>
        <p:spPr>
          <a:xfrm>
            <a:off x="504508" y="4007509"/>
            <a:ext cx="8179088" cy="397953"/>
          </a:xfrm>
          <a:prstGeom prst="rect">
            <a:avLst/>
          </a:prstGeom>
          <a:ln w="57150">
            <a:noFill/>
          </a:ln>
          <a:effectLst>
            <a:outerShdw blurRad="50800" dist="38100" dir="5400000" algn="t" rotWithShape="0">
              <a:prstClr val="black">
                <a:alpha val="40000"/>
              </a:prstClr>
            </a:outerShdw>
          </a:effectLst>
        </p:spPr>
        <p:style>
          <a:lnRef idx="0">
            <a:schemeClr val="accent4"/>
          </a:lnRef>
          <a:fillRef idx="3">
            <a:schemeClr val="accent4"/>
          </a:fillRef>
          <a:effectRef idx="3">
            <a:schemeClr val="accent4"/>
          </a:effectRef>
          <a:fontRef idx="minor">
            <a:schemeClr val="lt1"/>
          </a:fontRef>
        </p:style>
        <p:txBody>
          <a:bodyPr rtlCol="0" anchor="ctr"/>
          <a:lstStyle/>
          <a:p>
            <a:endParaRPr lang="en-CA"/>
          </a:p>
        </p:txBody>
      </p:sp>
      <p:sp>
        <p:nvSpPr>
          <p:cNvPr id="21" name="TextBox 20"/>
          <p:cNvSpPr txBox="1"/>
          <p:nvPr/>
        </p:nvSpPr>
        <p:spPr>
          <a:xfrm>
            <a:off x="597852" y="4001945"/>
            <a:ext cx="8106302" cy="382733"/>
          </a:xfrm>
          <a:prstGeom prst="rect">
            <a:avLst/>
          </a:prstGeom>
          <a:noFill/>
        </p:spPr>
        <p:txBody>
          <a:bodyPr wrap="square" rtlCol="0">
            <a:spAutoFit/>
          </a:bodyPr>
          <a:lstStyle/>
          <a:p>
            <a:pPr lvl="0">
              <a:lnSpc>
                <a:spcPct val="115000"/>
              </a:lnSpc>
              <a:spcBef>
                <a:spcPts val="600"/>
              </a:spcBef>
              <a:spcAft>
                <a:spcPts val="600"/>
              </a:spcAft>
            </a:pPr>
            <a:r>
              <a:rPr lang="en-CA" dirty="0">
                <a:solidFill>
                  <a:schemeClr val="bg1"/>
                </a:solidFill>
              </a:rPr>
              <a:t>First Follow-up after Initiation of Statin, Switch to a Higher Dose, or Switch to a Different Statin:</a:t>
            </a:r>
          </a:p>
        </p:txBody>
      </p:sp>
      <p:sp>
        <p:nvSpPr>
          <p:cNvPr id="22" name="Content Placeholder 6"/>
          <p:cNvSpPr txBox="1">
            <a:spLocks/>
          </p:cNvSpPr>
          <p:nvPr/>
        </p:nvSpPr>
        <p:spPr>
          <a:xfrm>
            <a:off x="4901561" y="4426108"/>
            <a:ext cx="4008759" cy="1858170"/>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2400" kern="1200">
                <a:solidFill>
                  <a:schemeClr val="accent6"/>
                </a:solidFill>
                <a:latin typeface="+mn-lt"/>
                <a:ea typeface="+mn-ea"/>
                <a:cs typeface="+mn-cs"/>
              </a:defRPr>
            </a:lvl1pPr>
            <a:lvl2pPr marL="685800" indent="-228600" algn="l" defTabSz="914400" rtl="0" eaLnBrk="1" latinLnBrk="0" hangingPunct="1">
              <a:lnSpc>
                <a:spcPct val="100000"/>
              </a:lnSpc>
              <a:spcBef>
                <a:spcPts val="200"/>
              </a:spcBef>
              <a:spcAft>
                <a:spcPts val="200"/>
              </a:spcAft>
              <a:buClr>
                <a:schemeClr val="tx2"/>
              </a:buClr>
              <a:buFont typeface="Arial Narrow" panose="020B0606020202030204" pitchFamily="34" charset="0"/>
              <a:buChar char="−"/>
              <a:defRPr sz="2000" kern="1200">
                <a:solidFill>
                  <a:schemeClr val="accent6"/>
                </a:solidFill>
                <a:latin typeface="+mn-lt"/>
                <a:ea typeface="+mn-ea"/>
                <a:cs typeface="+mn-cs"/>
              </a:defRPr>
            </a:lvl2pPr>
            <a:lvl3pPr marL="11430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800" kern="1200">
                <a:solidFill>
                  <a:schemeClr val="accent6"/>
                </a:solidFill>
                <a:latin typeface="+mn-lt"/>
                <a:ea typeface="+mn-ea"/>
                <a:cs typeface="+mn-cs"/>
              </a:defRPr>
            </a:lvl3pPr>
            <a:lvl4pPr marL="16002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accent6"/>
                </a:solidFill>
                <a:latin typeface="+mn-lt"/>
                <a:ea typeface="+mn-ea"/>
                <a:cs typeface="+mn-cs"/>
              </a:defRPr>
            </a:lvl4pPr>
            <a:lvl5pPr marL="20574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400"/>
              </a:spcBef>
              <a:spcAft>
                <a:spcPts val="400"/>
              </a:spcAft>
            </a:pPr>
            <a:r>
              <a:rPr lang="en-CA" sz="1600" dirty="0" smtClean="0"/>
              <a:t>CK</a:t>
            </a:r>
          </a:p>
          <a:p>
            <a:pPr>
              <a:spcBef>
                <a:spcPts val="400"/>
              </a:spcBef>
              <a:spcAft>
                <a:spcPts val="400"/>
              </a:spcAft>
            </a:pPr>
            <a:r>
              <a:rPr lang="en-CA" sz="1600" dirty="0" err="1" smtClean="0"/>
              <a:t>eGFR</a:t>
            </a:r>
            <a:endParaRPr lang="en-CA" sz="1600" dirty="0"/>
          </a:p>
          <a:p>
            <a:pPr>
              <a:spcBef>
                <a:spcPts val="400"/>
              </a:spcBef>
              <a:spcAft>
                <a:spcPts val="400"/>
              </a:spcAft>
            </a:pPr>
            <a:r>
              <a:rPr lang="en-CA" sz="1600" dirty="0"/>
              <a:t>HbA1c</a:t>
            </a:r>
          </a:p>
        </p:txBody>
      </p:sp>
      <p:sp>
        <p:nvSpPr>
          <p:cNvPr id="23" name="Rectangle 22"/>
          <p:cNvSpPr/>
          <p:nvPr/>
        </p:nvSpPr>
        <p:spPr>
          <a:xfrm>
            <a:off x="504508" y="5427286"/>
            <a:ext cx="8179088" cy="603528"/>
          </a:xfrm>
          <a:prstGeom prst="rect">
            <a:avLst/>
          </a:prstGeom>
          <a:ln w="57150">
            <a:noFill/>
          </a:ln>
          <a:effectLst>
            <a:outerShdw blurRad="50800" dist="38100" dir="5400000" algn="t" rotWithShape="0">
              <a:prstClr val="black">
                <a:alpha val="40000"/>
              </a:prstClr>
            </a:outerShdw>
          </a:effectLst>
        </p:spPr>
        <p:style>
          <a:lnRef idx="0">
            <a:schemeClr val="accent4"/>
          </a:lnRef>
          <a:fillRef idx="3">
            <a:schemeClr val="accent4"/>
          </a:fillRef>
          <a:effectRef idx="3">
            <a:schemeClr val="accent4"/>
          </a:effectRef>
          <a:fontRef idx="minor">
            <a:schemeClr val="lt1"/>
          </a:fontRef>
        </p:style>
        <p:txBody>
          <a:bodyPr rtlCol="0" anchor="ctr"/>
          <a:lstStyle/>
          <a:p>
            <a:endParaRPr lang="en-CA"/>
          </a:p>
        </p:txBody>
      </p:sp>
      <p:sp>
        <p:nvSpPr>
          <p:cNvPr id="24" name="TextBox 23"/>
          <p:cNvSpPr txBox="1"/>
          <p:nvPr/>
        </p:nvSpPr>
        <p:spPr>
          <a:xfrm>
            <a:off x="504508" y="5466133"/>
            <a:ext cx="8106302" cy="517065"/>
          </a:xfrm>
          <a:prstGeom prst="rect">
            <a:avLst/>
          </a:prstGeom>
          <a:noFill/>
        </p:spPr>
        <p:txBody>
          <a:bodyPr wrap="square" rtlCol="0">
            <a:spAutoFit/>
          </a:bodyPr>
          <a:lstStyle/>
          <a:p>
            <a:pPr lvl="0" algn="ctr">
              <a:lnSpc>
                <a:spcPct val="115000"/>
              </a:lnSpc>
              <a:spcBef>
                <a:spcPts val="600"/>
              </a:spcBef>
              <a:spcAft>
                <a:spcPts val="600"/>
              </a:spcAft>
            </a:pPr>
            <a:r>
              <a:rPr lang="en-CA" sz="1200" dirty="0">
                <a:solidFill>
                  <a:schemeClr val="bg1"/>
                </a:solidFill>
              </a:rPr>
              <a:t>If patient has symptoms ascribed to statin and feels the need to stop, </a:t>
            </a:r>
            <a:r>
              <a:rPr lang="en-CA" sz="1200" b="1" dirty="0">
                <a:solidFill>
                  <a:schemeClr val="bg1"/>
                </a:solidFill>
              </a:rPr>
              <a:t>ensure that follow-up blood testing at the time of symptoms and cessation</a:t>
            </a:r>
            <a:r>
              <a:rPr lang="en-CA" sz="1200" dirty="0">
                <a:solidFill>
                  <a:schemeClr val="bg1"/>
                </a:solidFill>
              </a:rPr>
              <a:t> is performed to assist in discussing side effects and to determine if cholesterol goals were met or not. </a:t>
            </a:r>
          </a:p>
        </p:txBody>
      </p:sp>
    </p:spTree>
    <p:extLst>
      <p:ext uri="{BB962C8B-B14F-4D97-AF65-F5344CB8AC3E}">
        <p14:creationId xmlns:p14="http://schemas.microsoft.com/office/powerpoint/2010/main" val="383496316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Rounded Rectangle 114"/>
          <p:cNvSpPr/>
          <p:nvPr/>
        </p:nvSpPr>
        <p:spPr>
          <a:xfrm>
            <a:off x="6514038" y="3024051"/>
            <a:ext cx="2028830" cy="1673400"/>
          </a:xfrm>
          <a:prstGeom prst="roundRect">
            <a:avLst/>
          </a:prstGeom>
          <a:gradFill flip="none" rotWithShape="1">
            <a:gsLst>
              <a:gs pos="0">
                <a:schemeClr val="accent3">
                  <a:lumMod val="110000"/>
                  <a:satMod val="105000"/>
                  <a:tint val="67000"/>
                  <a:alpha val="49000"/>
                </a:schemeClr>
              </a:gs>
              <a:gs pos="50000">
                <a:schemeClr val="accent3">
                  <a:lumMod val="105000"/>
                  <a:satMod val="103000"/>
                  <a:tint val="73000"/>
                  <a:alpha val="49000"/>
                </a:schemeClr>
              </a:gs>
              <a:gs pos="100000">
                <a:schemeClr val="accent3">
                  <a:lumMod val="105000"/>
                  <a:satMod val="109000"/>
                  <a:tint val="81000"/>
                  <a:alpha val="49000"/>
                </a:schemeClr>
              </a:gs>
            </a:gsLst>
            <a:lin ang="5400000" scaled="0"/>
            <a:tileRect/>
          </a:gra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127" name="Straight Arrow Connector 126"/>
          <p:cNvCxnSpPr/>
          <p:nvPr/>
        </p:nvCxnSpPr>
        <p:spPr>
          <a:xfrm>
            <a:off x="5970757" y="3802853"/>
            <a:ext cx="1263253" cy="1539"/>
          </a:xfrm>
          <a:prstGeom prst="straightConnector1">
            <a:avLst/>
          </a:prstGeom>
          <a:ln w="31750" cap="flat" cmpd="sng" algn="ctr">
            <a:solidFill>
              <a:srgbClr val="000000"/>
            </a:solidFill>
            <a:prstDash val="solid"/>
            <a:miter lim="800000"/>
            <a:headEnd type="none"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110" name="Straight Arrow Connector 109"/>
          <p:cNvCxnSpPr/>
          <p:nvPr/>
        </p:nvCxnSpPr>
        <p:spPr>
          <a:xfrm>
            <a:off x="59266" y="3660315"/>
            <a:ext cx="5985933" cy="8467"/>
          </a:xfrm>
          <a:prstGeom prst="straightConnector1">
            <a:avLst/>
          </a:prstGeom>
          <a:ln w="41275" cap="rnd" cmpd="sng" algn="ctr">
            <a:solidFill>
              <a:schemeClr val="accent5">
                <a:alpha val="57000"/>
              </a:schemeClr>
            </a:solidFill>
            <a:prstDash val="dot"/>
            <a:miter lim="800000"/>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12" name="Straight Arrow Connector 111"/>
          <p:cNvCxnSpPr/>
          <p:nvPr/>
        </p:nvCxnSpPr>
        <p:spPr>
          <a:xfrm>
            <a:off x="0" y="3804248"/>
            <a:ext cx="5985933" cy="8467"/>
          </a:xfrm>
          <a:prstGeom prst="straightConnector1">
            <a:avLst/>
          </a:prstGeom>
          <a:ln w="41275" cap="rnd" cmpd="sng" algn="ctr">
            <a:solidFill>
              <a:schemeClr val="accent5">
                <a:alpha val="57000"/>
              </a:schemeClr>
            </a:solidFill>
            <a:prstDash val="dot"/>
            <a:miter lim="800000"/>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13" name="Straight Arrow Connector 112"/>
          <p:cNvCxnSpPr/>
          <p:nvPr/>
        </p:nvCxnSpPr>
        <p:spPr>
          <a:xfrm>
            <a:off x="67727" y="3931253"/>
            <a:ext cx="5985933" cy="8467"/>
          </a:xfrm>
          <a:prstGeom prst="straightConnector1">
            <a:avLst/>
          </a:prstGeom>
          <a:ln w="41275" cap="rnd" cmpd="sng" algn="ctr">
            <a:solidFill>
              <a:schemeClr val="accent5">
                <a:alpha val="57000"/>
              </a:schemeClr>
            </a:solidFill>
            <a:prstDash val="dot"/>
            <a:miter lim="800000"/>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4" name="Text Placeholder 3"/>
          <p:cNvSpPr>
            <a:spLocks noGrp="1"/>
          </p:cNvSpPr>
          <p:nvPr>
            <p:ph type="body" sz="quarter" idx="13"/>
          </p:nvPr>
        </p:nvSpPr>
        <p:spPr>
          <a:xfrm>
            <a:off x="369888" y="6495225"/>
            <a:ext cx="8483600" cy="365125"/>
          </a:xfrm>
        </p:spPr>
        <p:txBody>
          <a:bodyPr/>
          <a:lstStyle/>
          <a:p>
            <a:endParaRPr lang="en-CA" sz="1000" dirty="0" smtClean="0"/>
          </a:p>
          <a:p>
            <a:endParaRPr lang="en-CA" sz="1000" dirty="0"/>
          </a:p>
          <a:p>
            <a:r>
              <a:rPr lang="en-US" sz="1000" dirty="0" smtClean="0"/>
              <a:t>Adapted from Chauvin B, et al. </a:t>
            </a:r>
            <a:r>
              <a:rPr lang="en-US" sz="1000" i="1" dirty="0" err="1" smtClean="0"/>
              <a:t>Clin</a:t>
            </a:r>
            <a:r>
              <a:rPr lang="en-US" sz="1000" i="1" dirty="0" smtClean="0"/>
              <a:t> </a:t>
            </a:r>
            <a:r>
              <a:rPr lang="en-US" sz="1000" i="1" dirty="0" err="1" smtClean="0"/>
              <a:t>Phamacokinet</a:t>
            </a:r>
            <a:r>
              <a:rPr lang="en-US" sz="1000" i="1" dirty="0" smtClean="0"/>
              <a:t>. </a:t>
            </a:r>
            <a:r>
              <a:rPr lang="en-US" sz="1000" dirty="0" smtClean="0"/>
              <a:t>2013;52(10);815-831.</a:t>
            </a:r>
            <a:endParaRPr lang="en-CA" sz="1000" dirty="0" smtClean="0"/>
          </a:p>
          <a:p>
            <a:r>
              <a:rPr lang="en-CA" sz="1000" dirty="0" smtClean="0"/>
              <a:t>Mancini et al, DOI: </a:t>
            </a:r>
            <a:r>
              <a:rPr lang="en-CA" sz="1000" dirty="0" smtClean="0">
                <a:hlinkClick r:id="rId2"/>
              </a:rPr>
              <a:t>http://dx.doi.org/10.1016/j.cjca.2016.01.003</a:t>
            </a:r>
            <a:r>
              <a:rPr lang="en-CA" sz="1000" dirty="0" smtClean="0"/>
              <a:t>:</a:t>
            </a:r>
          </a:p>
        </p:txBody>
      </p:sp>
      <p:sp>
        <p:nvSpPr>
          <p:cNvPr id="2" name="Title 1"/>
          <p:cNvSpPr>
            <a:spLocks noGrp="1"/>
          </p:cNvSpPr>
          <p:nvPr>
            <p:ph type="title" idx="4294967295"/>
          </p:nvPr>
        </p:nvSpPr>
        <p:spPr>
          <a:xfrm>
            <a:off x="299442" y="38100"/>
            <a:ext cx="8558212" cy="977900"/>
          </a:xfrm>
        </p:spPr>
        <p:txBody>
          <a:bodyPr/>
          <a:lstStyle/>
          <a:p>
            <a:r>
              <a:rPr lang="en-US" sz="3000" dirty="0" smtClean="0"/>
              <a:t>Scheme of Drug Metabolizing Enzymes and Transporters involved in </a:t>
            </a:r>
            <a:r>
              <a:rPr lang="en-US" sz="3000" dirty="0" err="1" smtClean="0"/>
              <a:t>Statin</a:t>
            </a:r>
            <a:r>
              <a:rPr lang="en-US" sz="3000" dirty="0" smtClean="0"/>
              <a:t> Disposition</a:t>
            </a:r>
            <a:endParaRPr lang="en-CA" sz="3000" dirty="0"/>
          </a:p>
        </p:txBody>
      </p:sp>
      <p:cxnSp>
        <p:nvCxnSpPr>
          <p:cNvPr id="5" name="Straight Connector 4"/>
          <p:cNvCxnSpPr/>
          <p:nvPr/>
        </p:nvCxnSpPr>
        <p:spPr>
          <a:xfrm>
            <a:off x="402772" y="1055271"/>
            <a:ext cx="8435238" cy="944"/>
          </a:xfrm>
          <a:prstGeom prst="line">
            <a:avLst/>
          </a:prstGeom>
          <a:ln w="76200">
            <a:gradFill flip="none" rotWithShape="1">
              <a:gsLst>
                <a:gs pos="0">
                  <a:schemeClr val="bg1"/>
                </a:gs>
                <a:gs pos="74000">
                  <a:schemeClr val="accent2"/>
                </a:gs>
                <a:gs pos="83000">
                  <a:schemeClr val="accent2"/>
                </a:gs>
                <a:gs pos="100000">
                  <a:schemeClr val="accent2"/>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60" name="Rounded Rectangle 59"/>
          <p:cNvSpPr/>
          <p:nvPr/>
        </p:nvSpPr>
        <p:spPr>
          <a:xfrm>
            <a:off x="1264703" y="1728648"/>
            <a:ext cx="4257328" cy="1673400"/>
          </a:xfrm>
          <a:prstGeom prst="roundRect">
            <a:avLst/>
          </a:prstGeom>
          <a:gradFill flip="none" rotWithShape="1">
            <a:gsLst>
              <a:gs pos="0">
                <a:schemeClr val="accent2">
                  <a:lumMod val="110000"/>
                  <a:satMod val="105000"/>
                  <a:tint val="67000"/>
                  <a:alpha val="66000"/>
                </a:schemeClr>
              </a:gs>
              <a:gs pos="50000">
                <a:schemeClr val="accent2">
                  <a:lumMod val="105000"/>
                  <a:satMod val="103000"/>
                  <a:tint val="73000"/>
                  <a:alpha val="66000"/>
                </a:schemeClr>
              </a:gs>
              <a:gs pos="100000">
                <a:schemeClr val="accent2">
                  <a:lumMod val="105000"/>
                  <a:satMod val="109000"/>
                  <a:tint val="81000"/>
                  <a:alpha val="66000"/>
                </a:schemeClr>
              </a:gs>
            </a:gsLst>
            <a:lin ang="5400000" scaled="0"/>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85" name="Oval 84"/>
          <p:cNvSpPr/>
          <p:nvPr/>
        </p:nvSpPr>
        <p:spPr>
          <a:xfrm>
            <a:off x="2888890" y="2356842"/>
            <a:ext cx="1255050" cy="533191"/>
          </a:xfrm>
          <a:prstGeom prst="ellipse">
            <a:avLst/>
          </a:prstGeom>
          <a:solidFill>
            <a:schemeClr val="accent2">
              <a:lumMod val="75000"/>
            </a:schemeClr>
          </a:solidFill>
          <a:ln>
            <a:noFill/>
          </a:ln>
          <a:effectLst>
            <a:outerShdw blurRad="50800" dist="38100" dir="2700000">
              <a:srgbClr val="000000">
                <a:alpha val="43000"/>
              </a:srgbClr>
            </a:outerShdw>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58" name="Rounded Rectangle 57"/>
          <p:cNvSpPr/>
          <p:nvPr/>
        </p:nvSpPr>
        <p:spPr>
          <a:xfrm>
            <a:off x="1256500" y="4377661"/>
            <a:ext cx="4519821" cy="1991986"/>
          </a:xfrm>
          <a:prstGeom prst="roundRect">
            <a:avLst/>
          </a:prstGeom>
          <a:gradFill flip="none" rotWithShape="1">
            <a:gsLst>
              <a:gs pos="0">
                <a:schemeClr val="accent1">
                  <a:lumMod val="110000"/>
                  <a:satMod val="105000"/>
                  <a:tint val="67000"/>
                  <a:alpha val="59000"/>
                </a:schemeClr>
              </a:gs>
              <a:gs pos="50000">
                <a:schemeClr val="accent1">
                  <a:lumMod val="105000"/>
                  <a:satMod val="103000"/>
                  <a:tint val="73000"/>
                  <a:alpha val="59000"/>
                </a:schemeClr>
              </a:gs>
              <a:gs pos="100000">
                <a:schemeClr val="accent1">
                  <a:lumMod val="105000"/>
                  <a:satMod val="109000"/>
                  <a:tint val="81000"/>
                  <a:alpha val="59000"/>
                </a:schemeClr>
              </a:gs>
            </a:gsLst>
            <a:lin ang="5400000" scaled="0"/>
            <a:tileRect/>
          </a:gra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6" name="Oval 55"/>
          <p:cNvSpPr/>
          <p:nvPr/>
        </p:nvSpPr>
        <p:spPr>
          <a:xfrm>
            <a:off x="5202122" y="5206156"/>
            <a:ext cx="1164811" cy="820294"/>
          </a:xfrm>
          <a:prstGeom prst="ellipse">
            <a:avLst/>
          </a:prstGeom>
          <a:solidFill>
            <a:srgbClr val="92B53E">
              <a:alpha val="62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TextBox 56"/>
          <p:cNvSpPr txBox="1"/>
          <p:nvPr/>
        </p:nvSpPr>
        <p:spPr>
          <a:xfrm>
            <a:off x="5676506" y="5568602"/>
            <a:ext cx="552562" cy="208604"/>
          </a:xfrm>
          <a:prstGeom prst="rect">
            <a:avLst/>
          </a:prstGeom>
          <a:noFill/>
        </p:spPr>
        <p:txBody>
          <a:bodyPr wrap="square" rtlCol="0">
            <a:spAutoFit/>
          </a:bodyPr>
          <a:lstStyle/>
          <a:p>
            <a:pPr marL="73152" indent="-73152" algn="ctr">
              <a:lnSpc>
                <a:spcPts val="770"/>
              </a:lnSpc>
              <a:spcAft>
                <a:spcPts val="150"/>
              </a:spcAft>
            </a:pPr>
            <a:r>
              <a:rPr lang="en-US" sz="1200" b="1" dirty="0" smtClean="0"/>
              <a:t>BILE</a:t>
            </a:r>
            <a:endParaRPr lang="en-US" sz="1200" b="1" dirty="0"/>
          </a:p>
        </p:txBody>
      </p:sp>
      <p:sp>
        <p:nvSpPr>
          <p:cNvPr id="53" name="Oval 52"/>
          <p:cNvSpPr/>
          <p:nvPr/>
        </p:nvSpPr>
        <p:spPr>
          <a:xfrm>
            <a:off x="682301" y="5206156"/>
            <a:ext cx="1164811" cy="820294"/>
          </a:xfrm>
          <a:prstGeom prst="ellipse">
            <a:avLst/>
          </a:prstGeom>
          <a:solidFill>
            <a:srgbClr val="92B53E">
              <a:alpha val="62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2856079" y="5214360"/>
            <a:ext cx="1255050" cy="533191"/>
          </a:xfrm>
          <a:prstGeom prst="ellipse">
            <a:avLst/>
          </a:prstGeom>
          <a:solidFill>
            <a:srgbClr val="B55A00"/>
          </a:solidFill>
          <a:ln>
            <a:noFill/>
          </a:ln>
          <a:effectLst>
            <a:outerShdw blurRad="50800" dist="38100" dir="2700000">
              <a:srgbClr val="000000">
                <a:alpha val="43000"/>
              </a:srgbClr>
            </a:outerShdw>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0" name="TextBox 9"/>
          <p:cNvSpPr txBox="1"/>
          <p:nvPr/>
        </p:nvSpPr>
        <p:spPr>
          <a:xfrm>
            <a:off x="2941043" y="5413359"/>
            <a:ext cx="1150761" cy="242802"/>
          </a:xfrm>
          <a:prstGeom prst="rect">
            <a:avLst/>
          </a:prstGeom>
          <a:noFill/>
        </p:spPr>
        <p:txBody>
          <a:bodyPr wrap="square" rtlCol="0">
            <a:spAutoFit/>
          </a:bodyPr>
          <a:lstStyle/>
          <a:p>
            <a:pPr marL="91440" indent="-91440" algn="ctr">
              <a:lnSpc>
                <a:spcPts val="1000"/>
              </a:lnSpc>
              <a:spcAft>
                <a:spcPts val="200"/>
              </a:spcAft>
            </a:pPr>
            <a:r>
              <a:rPr lang="en-US" sz="1700" b="1" dirty="0" smtClean="0">
                <a:solidFill>
                  <a:schemeClr val="bg1"/>
                </a:solidFill>
              </a:rPr>
              <a:t>CYP3A/2C9</a:t>
            </a:r>
            <a:endParaRPr lang="en-US" sz="1700" b="1" dirty="0">
              <a:solidFill>
                <a:schemeClr val="bg1"/>
              </a:solidFill>
            </a:endParaRPr>
          </a:p>
        </p:txBody>
      </p:sp>
      <p:cxnSp>
        <p:nvCxnSpPr>
          <p:cNvPr id="12" name="Straight Arrow Connector 11"/>
          <p:cNvCxnSpPr/>
          <p:nvPr/>
        </p:nvCxnSpPr>
        <p:spPr>
          <a:xfrm rot="5400000">
            <a:off x="4861694" y="4463790"/>
            <a:ext cx="664438" cy="1539"/>
          </a:xfrm>
          <a:prstGeom prst="straightConnector1">
            <a:avLst/>
          </a:prstGeom>
          <a:ln w="25400" cap="flat" cmpd="sng" algn="ctr">
            <a:solidFill>
              <a:schemeClr val="tx1"/>
            </a:solidFill>
            <a:prstDash val="solid"/>
            <a:miter lim="800000"/>
            <a:headEnd type="none"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rot="5400000">
            <a:off x="4131632" y="4439182"/>
            <a:ext cx="664438" cy="1539"/>
          </a:xfrm>
          <a:prstGeom prst="straightConnector1">
            <a:avLst/>
          </a:prstGeom>
          <a:ln w="25400" cap="flat" cmpd="sng" algn="ctr">
            <a:solidFill>
              <a:schemeClr val="tx1"/>
            </a:solidFill>
            <a:prstDash val="solid"/>
            <a:miter lim="800000"/>
            <a:headEnd type="triangle" w="med" len="med"/>
            <a:tailEnd type="none" w="med" len="med"/>
          </a:ln>
        </p:spPr>
        <p:style>
          <a:lnRef idx="2">
            <a:schemeClr val="accent1"/>
          </a:lnRef>
          <a:fillRef idx="0">
            <a:schemeClr val="accent1"/>
          </a:fillRef>
          <a:effectRef idx="1">
            <a:schemeClr val="accent1"/>
          </a:effectRef>
          <a:fontRef idx="minor">
            <a:schemeClr val="tx1"/>
          </a:fontRef>
        </p:style>
      </p:cxnSp>
      <p:sp>
        <p:nvSpPr>
          <p:cNvPr id="16" name="Oval 15"/>
          <p:cNvSpPr/>
          <p:nvPr/>
        </p:nvSpPr>
        <p:spPr>
          <a:xfrm>
            <a:off x="4496665" y="4131572"/>
            <a:ext cx="672642" cy="672642"/>
          </a:xfrm>
          <a:prstGeom prst="ellipse">
            <a:avLst/>
          </a:prstGeom>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4435099" y="4314161"/>
            <a:ext cx="781531" cy="374461"/>
          </a:xfrm>
          <a:prstGeom prst="rect">
            <a:avLst/>
          </a:prstGeom>
          <a:noFill/>
        </p:spPr>
        <p:txBody>
          <a:bodyPr wrap="square" rtlCol="0">
            <a:spAutoFit/>
          </a:bodyPr>
          <a:lstStyle/>
          <a:p>
            <a:pPr marL="91440" indent="-91440" algn="ctr">
              <a:lnSpc>
                <a:spcPts val="1000"/>
              </a:lnSpc>
              <a:spcAft>
                <a:spcPts val="200"/>
              </a:spcAft>
            </a:pPr>
            <a:r>
              <a:rPr lang="en-US" sz="1150" b="1" dirty="0" smtClean="0">
                <a:solidFill>
                  <a:schemeClr val="bg1"/>
                </a:solidFill>
              </a:rPr>
              <a:t>OATP1B1</a:t>
            </a:r>
          </a:p>
          <a:p>
            <a:pPr marL="91440" indent="-91440" algn="ctr">
              <a:lnSpc>
                <a:spcPts val="1000"/>
              </a:lnSpc>
              <a:spcAft>
                <a:spcPts val="200"/>
              </a:spcAft>
            </a:pPr>
            <a:r>
              <a:rPr lang="en-US" sz="1000" i="1" dirty="0">
                <a:solidFill>
                  <a:schemeClr val="bg1"/>
                </a:solidFill>
              </a:rPr>
              <a:t>SLCO1B1</a:t>
            </a:r>
          </a:p>
        </p:txBody>
      </p:sp>
      <p:cxnSp>
        <p:nvCxnSpPr>
          <p:cNvPr id="18" name="Straight Arrow Connector 17"/>
          <p:cNvCxnSpPr/>
          <p:nvPr/>
        </p:nvCxnSpPr>
        <p:spPr>
          <a:xfrm rot="5400000">
            <a:off x="3926559" y="4480197"/>
            <a:ext cx="664438" cy="1539"/>
          </a:xfrm>
          <a:prstGeom prst="straightConnector1">
            <a:avLst/>
          </a:prstGeom>
          <a:ln w="25400" cap="flat" cmpd="sng" algn="ctr">
            <a:solidFill>
              <a:schemeClr val="tx1"/>
            </a:solidFill>
            <a:prstDash val="solid"/>
            <a:miter lim="800000"/>
            <a:headEnd type="none"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rot="5400000">
            <a:off x="3196497" y="4455588"/>
            <a:ext cx="664438" cy="1539"/>
          </a:xfrm>
          <a:prstGeom prst="straightConnector1">
            <a:avLst/>
          </a:prstGeom>
          <a:ln w="25400" cap="flat" cmpd="sng" algn="ctr">
            <a:solidFill>
              <a:schemeClr val="tx1"/>
            </a:solidFill>
            <a:prstDash val="solid"/>
            <a:miter lim="800000"/>
            <a:headEnd type="triangle" w="med" len="med"/>
            <a:tailEnd type="none" w="med" len="med"/>
          </a:ln>
        </p:spPr>
        <p:style>
          <a:lnRef idx="2">
            <a:schemeClr val="accent1"/>
          </a:lnRef>
          <a:fillRef idx="0">
            <a:schemeClr val="accent1"/>
          </a:fillRef>
          <a:effectRef idx="1">
            <a:schemeClr val="accent1"/>
          </a:effectRef>
          <a:fontRef idx="minor">
            <a:schemeClr val="tx1"/>
          </a:fontRef>
        </p:style>
      </p:cxnSp>
      <p:sp>
        <p:nvSpPr>
          <p:cNvPr id="20" name="Oval 19"/>
          <p:cNvSpPr/>
          <p:nvPr/>
        </p:nvSpPr>
        <p:spPr>
          <a:xfrm>
            <a:off x="3561530" y="4147979"/>
            <a:ext cx="672642" cy="672642"/>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21" name="TextBox 20"/>
          <p:cNvSpPr txBox="1"/>
          <p:nvPr/>
        </p:nvSpPr>
        <p:spPr>
          <a:xfrm>
            <a:off x="3536917" y="4330568"/>
            <a:ext cx="754894" cy="374461"/>
          </a:xfrm>
          <a:prstGeom prst="rect">
            <a:avLst/>
          </a:prstGeom>
          <a:noFill/>
        </p:spPr>
        <p:txBody>
          <a:bodyPr wrap="square" rtlCol="0">
            <a:spAutoFit/>
          </a:bodyPr>
          <a:lstStyle/>
          <a:p>
            <a:pPr marL="91440" indent="-91440" algn="ctr">
              <a:lnSpc>
                <a:spcPts val="1000"/>
              </a:lnSpc>
              <a:spcAft>
                <a:spcPts val="200"/>
              </a:spcAft>
            </a:pPr>
            <a:r>
              <a:rPr lang="en-US" sz="1150" b="1" dirty="0" smtClean="0">
                <a:solidFill>
                  <a:schemeClr val="bg1"/>
                </a:solidFill>
              </a:rPr>
              <a:t>OATP1B1</a:t>
            </a:r>
          </a:p>
          <a:p>
            <a:pPr marL="91440" indent="-91440" algn="ctr">
              <a:lnSpc>
                <a:spcPts val="1000"/>
              </a:lnSpc>
              <a:spcAft>
                <a:spcPts val="200"/>
              </a:spcAft>
            </a:pPr>
            <a:r>
              <a:rPr lang="en-US" sz="1000" i="1" dirty="0">
                <a:solidFill>
                  <a:schemeClr val="bg1"/>
                </a:solidFill>
              </a:rPr>
              <a:t>SLCO1B1</a:t>
            </a:r>
          </a:p>
        </p:txBody>
      </p:sp>
      <p:cxnSp>
        <p:nvCxnSpPr>
          <p:cNvPr id="22" name="Straight Arrow Connector 21"/>
          <p:cNvCxnSpPr/>
          <p:nvPr/>
        </p:nvCxnSpPr>
        <p:spPr>
          <a:xfrm rot="5400000">
            <a:off x="2966815" y="4480196"/>
            <a:ext cx="664438" cy="1539"/>
          </a:xfrm>
          <a:prstGeom prst="straightConnector1">
            <a:avLst/>
          </a:prstGeom>
          <a:ln w="25400" cap="flat" cmpd="sng" algn="ctr">
            <a:solidFill>
              <a:schemeClr val="tx1"/>
            </a:solidFill>
            <a:prstDash val="solid"/>
            <a:miter lim="800000"/>
            <a:headEnd type="none"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rot="5400000">
            <a:off x="2236752" y="4455587"/>
            <a:ext cx="664438" cy="1539"/>
          </a:xfrm>
          <a:prstGeom prst="straightConnector1">
            <a:avLst/>
          </a:prstGeom>
          <a:ln w="25400" cap="flat" cmpd="sng" algn="ctr">
            <a:solidFill>
              <a:schemeClr val="tx1"/>
            </a:solidFill>
            <a:prstDash val="solid"/>
            <a:miter lim="800000"/>
            <a:headEnd type="triangle" w="med" len="med"/>
            <a:tailEnd type="none" w="med" len="med"/>
          </a:ln>
        </p:spPr>
        <p:style>
          <a:lnRef idx="2">
            <a:schemeClr val="accent1"/>
          </a:lnRef>
          <a:fillRef idx="0">
            <a:schemeClr val="accent1"/>
          </a:fillRef>
          <a:effectRef idx="1">
            <a:schemeClr val="accent1"/>
          </a:effectRef>
          <a:fontRef idx="minor">
            <a:schemeClr val="tx1"/>
          </a:fontRef>
        </p:style>
      </p:cxnSp>
      <p:sp>
        <p:nvSpPr>
          <p:cNvPr id="24" name="Oval 23"/>
          <p:cNvSpPr/>
          <p:nvPr/>
        </p:nvSpPr>
        <p:spPr>
          <a:xfrm>
            <a:off x="2601786" y="4147978"/>
            <a:ext cx="672642" cy="672642"/>
          </a:xfrm>
          <a:prstGeom prst="ellipse">
            <a:avLst/>
          </a:prstGeom>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2560318" y="4330567"/>
            <a:ext cx="771853" cy="374461"/>
          </a:xfrm>
          <a:prstGeom prst="rect">
            <a:avLst/>
          </a:prstGeom>
          <a:noFill/>
        </p:spPr>
        <p:txBody>
          <a:bodyPr wrap="square" rtlCol="0">
            <a:spAutoFit/>
          </a:bodyPr>
          <a:lstStyle/>
          <a:p>
            <a:pPr marL="91440" indent="-91440" algn="ctr">
              <a:lnSpc>
                <a:spcPts val="1000"/>
              </a:lnSpc>
              <a:spcAft>
                <a:spcPts val="200"/>
              </a:spcAft>
            </a:pPr>
            <a:r>
              <a:rPr lang="en-US" sz="1150" b="1" dirty="0" smtClean="0">
                <a:solidFill>
                  <a:schemeClr val="bg1"/>
                </a:solidFill>
              </a:rPr>
              <a:t>OATP1B1</a:t>
            </a:r>
          </a:p>
          <a:p>
            <a:pPr marL="91440" indent="-91440" algn="ctr">
              <a:lnSpc>
                <a:spcPts val="1000"/>
              </a:lnSpc>
              <a:spcAft>
                <a:spcPts val="200"/>
              </a:spcAft>
            </a:pPr>
            <a:r>
              <a:rPr lang="en-US" sz="1000" i="1" dirty="0" smtClean="0">
                <a:solidFill>
                  <a:schemeClr val="bg1"/>
                </a:solidFill>
              </a:rPr>
              <a:t>SLCO1B1</a:t>
            </a:r>
            <a:endParaRPr lang="en-US" sz="1000" i="1" dirty="0">
              <a:solidFill>
                <a:schemeClr val="bg1"/>
              </a:solidFill>
            </a:endParaRPr>
          </a:p>
        </p:txBody>
      </p:sp>
      <p:cxnSp>
        <p:nvCxnSpPr>
          <p:cNvPr id="26" name="Straight Arrow Connector 25"/>
          <p:cNvCxnSpPr/>
          <p:nvPr/>
        </p:nvCxnSpPr>
        <p:spPr>
          <a:xfrm rot="5400000">
            <a:off x="1941447" y="4439182"/>
            <a:ext cx="664438" cy="1539"/>
          </a:xfrm>
          <a:prstGeom prst="straightConnector1">
            <a:avLst/>
          </a:prstGeom>
          <a:ln w="25400" cap="flat" cmpd="sng" algn="ctr">
            <a:solidFill>
              <a:schemeClr val="tx1"/>
            </a:solidFill>
            <a:prstDash val="solid"/>
            <a:miter lim="800000"/>
            <a:headEnd type="none"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p:nvPr/>
        </p:nvCxnSpPr>
        <p:spPr>
          <a:xfrm rot="5400000">
            <a:off x="1211385" y="4414573"/>
            <a:ext cx="664438" cy="1539"/>
          </a:xfrm>
          <a:prstGeom prst="straightConnector1">
            <a:avLst/>
          </a:prstGeom>
          <a:ln w="25400" cap="flat" cmpd="sng" algn="ctr">
            <a:solidFill>
              <a:schemeClr val="tx1"/>
            </a:solidFill>
            <a:prstDash val="solid"/>
            <a:miter lim="800000"/>
            <a:headEnd type="triangle" w="med" len="med"/>
            <a:tailEnd type="none" w="med" len="med"/>
          </a:ln>
        </p:spPr>
        <p:style>
          <a:lnRef idx="2">
            <a:schemeClr val="accent1"/>
          </a:lnRef>
          <a:fillRef idx="0">
            <a:schemeClr val="accent1"/>
          </a:fillRef>
          <a:effectRef idx="1">
            <a:schemeClr val="accent1"/>
          </a:effectRef>
          <a:fontRef idx="minor">
            <a:schemeClr val="tx1"/>
          </a:fontRef>
        </p:style>
      </p:cxnSp>
      <p:sp>
        <p:nvSpPr>
          <p:cNvPr id="28" name="Oval 27"/>
          <p:cNvSpPr/>
          <p:nvPr/>
        </p:nvSpPr>
        <p:spPr>
          <a:xfrm>
            <a:off x="1576418" y="4106963"/>
            <a:ext cx="672642" cy="672642"/>
          </a:xfrm>
          <a:prstGeom prst="ellipse">
            <a:avLst/>
          </a:prstGeom>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TextBox 28"/>
          <p:cNvSpPr txBox="1"/>
          <p:nvPr/>
        </p:nvSpPr>
        <p:spPr>
          <a:xfrm>
            <a:off x="1551805" y="4289552"/>
            <a:ext cx="721858" cy="378736"/>
          </a:xfrm>
          <a:prstGeom prst="rect">
            <a:avLst/>
          </a:prstGeom>
          <a:noFill/>
        </p:spPr>
        <p:txBody>
          <a:bodyPr wrap="square" rtlCol="0">
            <a:spAutoFit/>
          </a:bodyPr>
          <a:lstStyle/>
          <a:p>
            <a:pPr marL="91440" indent="-91440" algn="ctr">
              <a:lnSpc>
                <a:spcPts val="1000"/>
              </a:lnSpc>
              <a:spcAft>
                <a:spcPts val="200"/>
              </a:spcAft>
            </a:pPr>
            <a:r>
              <a:rPr lang="en-US" sz="1150" b="1" dirty="0" smtClean="0">
                <a:solidFill>
                  <a:schemeClr val="bg1"/>
                </a:solidFill>
              </a:rPr>
              <a:t>NTCP</a:t>
            </a:r>
          </a:p>
          <a:p>
            <a:pPr marL="91440" indent="-91440" algn="ctr">
              <a:lnSpc>
                <a:spcPts val="1000"/>
              </a:lnSpc>
              <a:spcAft>
                <a:spcPts val="200"/>
              </a:spcAft>
            </a:pPr>
            <a:r>
              <a:rPr lang="en-US" sz="1000" i="1" dirty="0" smtClean="0">
                <a:solidFill>
                  <a:schemeClr val="bg1"/>
                </a:solidFill>
              </a:rPr>
              <a:t>SEC104F</a:t>
            </a:r>
            <a:endParaRPr lang="en-US" sz="1000" i="1" dirty="0">
              <a:solidFill>
                <a:schemeClr val="bg1"/>
              </a:solidFill>
            </a:endParaRPr>
          </a:p>
        </p:txBody>
      </p:sp>
      <p:cxnSp>
        <p:nvCxnSpPr>
          <p:cNvPr id="31" name="Straight Arrow Connector 30"/>
          <p:cNvCxnSpPr/>
          <p:nvPr/>
        </p:nvCxnSpPr>
        <p:spPr>
          <a:xfrm>
            <a:off x="2880688" y="5822698"/>
            <a:ext cx="1263253" cy="1539"/>
          </a:xfrm>
          <a:prstGeom prst="straightConnector1">
            <a:avLst/>
          </a:prstGeom>
          <a:ln w="31750" cap="flat" cmpd="sng" algn="ctr">
            <a:solidFill>
              <a:srgbClr val="000000"/>
            </a:solidFill>
            <a:prstDash val="solid"/>
            <a:miter lim="800000"/>
            <a:headEnd type="none" w="med" len="med"/>
            <a:tailEnd type="triangle" w="med" len="med"/>
          </a:ln>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3960507" y="5585002"/>
            <a:ext cx="1007792" cy="198345"/>
          </a:xfrm>
          <a:prstGeom prst="rect">
            <a:avLst/>
          </a:prstGeom>
          <a:noFill/>
        </p:spPr>
        <p:txBody>
          <a:bodyPr wrap="square" rtlCol="0">
            <a:spAutoFit/>
          </a:bodyPr>
          <a:lstStyle/>
          <a:p>
            <a:pPr marL="73152" indent="-73152" algn="ctr">
              <a:lnSpc>
                <a:spcPts val="770"/>
              </a:lnSpc>
              <a:spcAft>
                <a:spcPts val="150"/>
              </a:spcAft>
            </a:pPr>
            <a:r>
              <a:rPr lang="en-US" sz="800" b="1" dirty="0" smtClean="0"/>
              <a:t>METABOLITE</a:t>
            </a:r>
            <a:endParaRPr lang="en-US" sz="800" b="1" dirty="0"/>
          </a:p>
        </p:txBody>
      </p:sp>
      <p:sp>
        <p:nvSpPr>
          <p:cNvPr id="33" name="TextBox 32"/>
          <p:cNvSpPr txBox="1"/>
          <p:nvPr/>
        </p:nvSpPr>
        <p:spPr>
          <a:xfrm>
            <a:off x="2113787" y="5060014"/>
            <a:ext cx="716625" cy="198345"/>
          </a:xfrm>
          <a:prstGeom prst="rect">
            <a:avLst/>
          </a:prstGeom>
          <a:noFill/>
        </p:spPr>
        <p:txBody>
          <a:bodyPr wrap="square" rtlCol="0">
            <a:spAutoFit/>
          </a:bodyPr>
          <a:lstStyle/>
          <a:p>
            <a:pPr marL="73152" indent="-73152" algn="ctr">
              <a:lnSpc>
                <a:spcPts val="770"/>
              </a:lnSpc>
              <a:spcAft>
                <a:spcPts val="150"/>
              </a:spcAft>
            </a:pPr>
            <a:r>
              <a:rPr lang="en-US" sz="800" b="1" dirty="0" smtClean="0"/>
              <a:t>LACTONE</a:t>
            </a:r>
            <a:endParaRPr lang="en-US" sz="800" b="1" dirty="0"/>
          </a:p>
        </p:txBody>
      </p:sp>
      <p:cxnSp>
        <p:nvCxnSpPr>
          <p:cNvPr id="34" name="Straight Arrow Connector 33"/>
          <p:cNvCxnSpPr/>
          <p:nvPr/>
        </p:nvCxnSpPr>
        <p:spPr>
          <a:xfrm rot="5400000">
            <a:off x="2340913" y="5438520"/>
            <a:ext cx="386848" cy="1532"/>
          </a:xfrm>
          <a:prstGeom prst="straightConnector1">
            <a:avLst/>
          </a:prstGeom>
          <a:ln w="25400" cap="flat" cmpd="sng" algn="ctr">
            <a:solidFill>
              <a:schemeClr val="tx1"/>
            </a:solidFill>
            <a:prstDash val="solid"/>
            <a:miter lim="800000"/>
            <a:headEnd type="none"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p:nvPr/>
        </p:nvCxnSpPr>
        <p:spPr>
          <a:xfrm rot="5400000">
            <a:off x="2211485" y="5424193"/>
            <a:ext cx="386848" cy="1532"/>
          </a:xfrm>
          <a:prstGeom prst="straightConnector1">
            <a:avLst/>
          </a:prstGeom>
          <a:ln w="25400" cap="flat" cmpd="sng" algn="ctr">
            <a:solidFill>
              <a:schemeClr val="tx1"/>
            </a:solidFill>
            <a:prstDash val="solid"/>
            <a:miter lim="800000"/>
            <a:headEnd type="triangle" w="med" len="med"/>
            <a:tailEnd type="none" w="med" len="med"/>
          </a:ln>
        </p:spPr>
        <p:style>
          <a:lnRef idx="2">
            <a:schemeClr val="accent1"/>
          </a:lnRef>
          <a:fillRef idx="0">
            <a:schemeClr val="accent1"/>
          </a:fillRef>
          <a:effectRef idx="1">
            <a:schemeClr val="accent1"/>
          </a:effectRef>
          <a:fontRef idx="minor">
            <a:schemeClr val="tx1"/>
          </a:fontRef>
        </p:style>
      </p:cxnSp>
      <p:sp>
        <p:nvSpPr>
          <p:cNvPr id="37" name="TextBox 36"/>
          <p:cNvSpPr txBox="1"/>
          <p:nvPr/>
        </p:nvSpPr>
        <p:spPr>
          <a:xfrm>
            <a:off x="2098436" y="5650626"/>
            <a:ext cx="716625" cy="326585"/>
          </a:xfrm>
          <a:prstGeom prst="rect">
            <a:avLst/>
          </a:prstGeom>
          <a:noFill/>
        </p:spPr>
        <p:txBody>
          <a:bodyPr wrap="square" rtlCol="0">
            <a:spAutoFit/>
          </a:bodyPr>
          <a:lstStyle/>
          <a:p>
            <a:pPr algn="ctr">
              <a:lnSpc>
                <a:spcPts val="770"/>
              </a:lnSpc>
              <a:spcAft>
                <a:spcPts val="150"/>
              </a:spcAft>
            </a:pPr>
            <a:r>
              <a:rPr lang="en-US" sz="800" b="1" dirty="0" smtClean="0"/>
              <a:t>STATIN</a:t>
            </a:r>
          </a:p>
          <a:p>
            <a:pPr algn="ctr">
              <a:lnSpc>
                <a:spcPts val="770"/>
              </a:lnSpc>
              <a:spcAft>
                <a:spcPts val="150"/>
              </a:spcAft>
            </a:pPr>
            <a:r>
              <a:rPr lang="en-US" sz="800" b="1" dirty="0" smtClean="0"/>
              <a:t>ACID</a:t>
            </a:r>
            <a:endParaRPr lang="en-US" sz="800" b="1" dirty="0"/>
          </a:p>
        </p:txBody>
      </p:sp>
      <p:cxnSp>
        <p:nvCxnSpPr>
          <p:cNvPr id="40" name="Straight Arrow Connector 39"/>
          <p:cNvCxnSpPr/>
          <p:nvPr/>
        </p:nvCxnSpPr>
        <p:spPr>
          <a:xfrm>
            <a:off x="1263292" y="4993654"/>
            <a:ext cx="760824" cy="574323"/>
          </a:xfrm>
          <a:prstGeom prst="straightConnector1">
            <a:avLst/>
          </a:prstGeom>
          <a:ln w="25400" cap="flat" cmpd="sng" algn="ctr">
            <a:solidFill>
              <a:schemeClr val="tx1"/>
            </a:solidFill>
            <a:prstDash val="solid"/>
            <a:miter lim="800000"/>
            <a:headEnd type="none" w="med" len="med"/>
            <a:tailEnd type="triangle" w="med" len="med"/>
          </a:ln>
          <a:scene3d>
            <a:camera prst="orthographicFront">
              <a:rot lat="0" lon="0" rev="14999999"/>
            </a:camera>
            <a:lightRig rig="threePt" dir="t"/>
          </a:scene3d>
        </p:spPr>
        <p:style>
          <a:lnRef idx="2">
            <a:schemeClr val="accent1"/>
          </a:lnRef>
          <a:fillRef idx="0">
            <a:schemeClr val="accent1"/>
          </a:fillRef>
          <a:effectRef idx="1">
            <a:schemeClr val="accent1"/>
          </a:effectRef>
          <a:fontRef idx="minor">
            <a:schemeClr val="tx1"/>
          </a:fontRef>
        </p:style>
      </p:cxnSp>
      <p:sp>
        <p:nvSpPr>
          <p:cNvPr id="38" name="Oval 37"/>
          <p:cNvSpPr/>
          <p:nvPr/>
        </p:nvSpPr>
        <p:spPr>
          <a:xfrm>
            <a:off x="1472391" y="5047323"/>
            <a:ext cx="575043" cy="474025"/>
          </a:xfrm>
          <a:prstGeom prst="ellipse">
            <a:avLst/>
          </a:prstGeom>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TextBox 38"/>
          <p:cNvSpPr txBox="1"/>
          <p:nvPr/>
        </p:nvSpPr>
        <p:spPr>
          <a:xfrm>
            <a:off x="1417987" y="5110808"/>
            <a:ext cx="683843" cy="355653"/>
          </a:xfrm>
          <a:prstGeom prst="rect">
            <a:avLst/>
          </a:prstGeom>
          <a:noFill/>
        </p:spPr>
        <p:txBody>
          <a:bodyPr wrap="square" rtlCol="0">
            <a:spAutoFit/>
          </a:bodyPr>
          <a:lstStyle/>
          <a:p>
            <a:pPr algn="ctr">
              <a:lnSpc>
                <a:spcPts val="1000"/>
              </a:lnSpc>
              <a:spcAft>
                <a:spcPts val="200"/>
              </a:spcAft>
            </a:pPr>
            <a:r>
              <a:rPr lang="en-US" sz="1000" b="1" dirty="0" smtClean="0">
                <a:solidFill>
                  <a:schemeClr val="bg1"/>
                </a:solidFill>
              </a:rPr>
              <a:t>RSEP</a:t>
            </a:r>
            <a:br>
              <a:rPr lang="en-US" sz="1000" b="1" dirty="0" smtClean="0">
                <a:solidFill>
                  <a:schemeClr val="bg1"/>
                </a:solidFill>
              </a:rPr>
            </a:br>
            <a:r>
              <a:rPr lang="en-US" sz="1000" b="1" dirty="0" smtClean="0">
                <a:solidFill>
                  <a:schemeClr val="bg1"/>
                </a:solidFill>
              </a:rPr>
              <a:t>ABCB11</a:t>
            </a:r>
            <a:endParaRPr lang="en-US" sz="1000" i="1" dirty="0">
              <a:solidFill>
                <a:schemeClr val="bg1"/>
              </a:solidFill>
            </a:endParaRPr>
          </a:p>
        </p:txBody>
      </p:sp>
      <p:cxnSp>
        <p:nvCxnSpPr>
          <p:cNvPr id="43" name="Straight Arrow Connector 42"/>
          <p:cNvCxnSpPr/>
          <p:nvPr/>
        </p:nvCxnSpPr>
        <p:spPr>
          <a:xfrm>
            <a:off x="1271063" y="5599787"/>
            <a:ext cx="760824" cy="574323"/>
          </a:xfrm>
          <a:prstGeom prst="straightConnector1">
            <a:avLst/>
          </a:prstGeom>
          <a:ln w="25400" cap="flat" cmpd="sng" algn="ctr">
            <a:solidFill>
              <a:schemeClr val="tx1"/>
            </a:solidFill>
            <a:prstDash val="solid"/>
            <a:miter lim="800000"/>
            <a:headEnd type="none" w="med" len="med"/>
            <a:tailEnd type="triangle" w="med" len="med"/>
          </a:ln>
          <a:scene3d>
            <a:camera prst="orthographicFront">
              <a:rot lat="0" lon="0" rev="11699999"/>
            </a:camera>
            <a:lightRig rig="threePt" dir="t"/>
          </a:scene3d>
        </p:spPr>
        <p:style>
          <a:lnRef idx="2">
            <a:schemeClr val="accent1"/>
          </a:lnRef>
          <a:fillRef idx="0">
            <a:schemeClr val="accent1"/>
          </a:fillRef>
          <a:effectRef idx="1">
            <a:schemeClr val="accent1"/>
          </a:effectRef>
          <a:fontRef idx="minor">
            <a:schemeClr val="tx1"/>
          </a:fontRef>
        </p:style>
      </p:cxnSp>
      <p:sp>
        <p:nvSpPr>
          <p:cNvPr id="44" name="Oval 43"/>
          <p:cNvSpPr/>
          <p:nvPr/>
        </p:nvSpPr>
        <p:spPr>
          <a:xfrm>
            <a:off x="1480162" y="5653456"/>
            <a:ext cx="575043" cy="474025"/>
          </a:xfrm>
          <a:prstGeom prst="ellipse">
            <a:avLst/>
          </a:prstGeom>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TextBox 44"/>
          <p:cNvSpPr txBox="1"/>
          <p:nvPr/>
        </p:nvSpPr>
        <p:spPr>
          <a:xfrm>
            <a:off x="1425758" y="5716941"/>
            <a:ext cx="683843" cy="355653"/>
          </a:xfrm>
          <a:prstGeom prst="rect">
            <a:avLst/>
          </a:prstGeom>
          <a:noFill/>
        </p:spPr>
        <p:txBody>
          <a:bodyPr wrap="square" rtlCol="0">
            <a:spAutoFit/>
          </a:bodyPr>
          <a:lstStyle/>
          <a:p>
            <a:pPr algn="ctr">
              <a:lnSpc>
                <a:spcPts val="1000"/>
              </a:lnSpc>
              <a:spcAft>
                <a:spcPts val="200"/>
              </a:spcAft>
            </a:pPr>
            <a:r>
              <a:rPr lang="en-US" sz="1000" b="1" dirty="0" smtClean="0">
                <a:solidFill>
                  <a:schemeClr val="bg1"/>
                </a:solidFill>
              </a:rPr>
              <a:t>HRP 2</a:t>
            </a:r>
            <a:br>
              <a:rPr lang="en-US" sz="1000" b="1" dirty="0" smtClean="0">
                <a:solidFill>
                  <a:schemeClr val="bg1"/>
                </a:solidFill>
              </a:rPr>
            </a:br>
            <a:r>
              <a:rPr lang="en-US" sz="1000" b="1" dirty="0" smtClean="0">
                <a:solidFill>
                  <a:schemeClr val="bg1"/>
                </a:solidFill>
              </a:rPr>
              <a:t>ABCC1</a:t>
            </a:r>
            <a:endParaRPr lang="en-US" sz="1000" i="1" dirty="0">
              <a:solidFill>
                <a:schemeClr val="bg1"/>
              </a:solidFill>
            </a:endParaRPr>
          </a:p>
        </p:txBody>
      </p:sp>
      <p:cxnSp>
        <p:nvCxnSpPr>
          <p:cNvPr id="46" name="Straight Arrow Connector 45"/>
          <p:cNvCxnSpPr/>
          <p:nvPr/>
        </p:nvCxnSpPr>
        <p:spPr>
          <a:xfrm>
            <a:off x="4901086" y="5026467"/>
            <a:ext cx="760824" cy="574323"/>
          </a:xfrm>
          <a:prstGeom prst="straightConnector1">
            <a:avLst/>
          </a:prstGeom>
          <a:ln w="25400" cap="flat" cmpd="sng" algn="ctr">
            <a:solidFill>
              <a:schemeClr val="tx1"/>
            </a:solidFill>
            <a:prstDash val="solid"/>
            <a:miter lim="800000"/>
            <a:headEnd type="none" w="med" len="med"/>
            <a:tailEnd type="triangle" w="med" len="med"/>
          </a:ln>
        </p:spPr>
        <p:style>
          <a:lnRef idx="2">
            <a:schemeClr val="accent1"/>
          </a:lnRef>
          <a:fillRef idx="0">
            <a:schemeClr val="accent1"/>
          </a:fillRef>
          <a:effectRef idx="1">
            <a:schemeClr val="accent1"/>
          </a:effectRef>
          <a:fontRef idx="minor">
            <a:schemeClr val="tx1"/>
          </a:fontRef>
        </p:style>
      </p:cxnSp>
      <p:sp>
        <p:nvSpPr>
          <p:cNvPr id="47" name="Oval 46"/>
          <p:cNvSpPr/>
          <p:nvPr/>
        </p:nvSpPr>
        <p:spPr>
          <a:xfrm>
            <a:off x="4962531" y="5080135"/>
            <a:ext cx="575043" cy="474025"/>
          </a:xfrm>
          <a:prstGeom prst="ellipse">
            <a:avLst/>
          </a:prstGeom>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TextBox 47"/>
          <p:cNvSpPr txBox="1"/>
          <p:nvPr/>
        </p:nvSpPr>
        <p:spPr>
          <a:xfrm>
            <a:off x="4908127" y="5097112"/>
            <a:ext cx="683843" cy="502702"/>
          </a:xfrm>
          <a:prstGeom prst="rect">
            <a:avLst/>
          </a:prstGeom>
          <a:noFill/>
        </p:spPr>
        <p:txBody>
          <a:bodyPr wrap="square" rtlCol="0">
            <a:spAutoFit/>
          </a:bodyPr>
          <a:lstStyle/>
          <a:p>
            <a:pPr algn="ctr">
              <a:lnSpc>
                <a:spcPts val="1000"/>
              </a:lnSpc>
              <a:spcAft>
                <a:spcPts val="200"/>
              </a:spcAft>
            </a:pPr>
            <a:r>
              <a:rPr lang="en-US" sz="1000" b="1" dirty="0" smtClean="0">
                <a:solidFill>
                  <a:schemeClr val="bg1"/>
                </a:solidFill>
              </a:rPr>
              <a:t>MDR 1</a:t>
            </a:r>
            <a:br>
              <a:rPr lang="en-US" sz="1000" b="1" dirty="0" smtClean="0">
                <a:solidFill>
                  <a:schemeClr val="bg1"/>
                </a:solidFill>
              </a:rPr>
            </a:br>
            <a:r>
              <a:rPr lang="en-US" sz="1000" b="1" dirty="0" smtClean="0">
                <a:solidFill>
                  <a:schemeClr val="bg1"/>
                </a:solidFill>
              </a:rPr>
              <a:t>(PGP)</a:t>
            </a:r>
          </a:p>
          <a:p>
            <a:pPr algn="ctr">
              <a:lnSpc>
                <a:spcPts val="1000"/>
              </a:lnSpc>
              <a:spcAft>
                <a:spcPts val="200"/>
              </a:spcAft>
            </a:pPr>
            <a:r>
              <a:rPr lang="en-US" sz="1000" b="1" i="1" dirty="0" smtClean="0">
                <a:solidFill>
                  <a:schemeClr val="bg1"/>
                </a:solidFill>
              </a:rPr>
              <a:t>A9CB1</a:t>
            </a:r>
            <a:endParaRPr lang="en-US" sz="1000" i="1" dirty="0">
              <a:solidFill>
                <a:schemeClr val="bg1"/>
              </a:solidFill>
            </a:endParaRPr>
          </a:p>
        </p:txBody>
      </p:sp>
      <p:cxnSp>
        <p:nvCxnSpPr>
          <p:cNvPr id="49" name="Straight Arrow Connector 48"/>
          <p:cNvCxnSpPr/>
          <p:nvPr/>
        </p:nvCxnSpPr>
        <p:spPr>
          <a:xfrm>
            <a:off x="4908857" y="5632599"/>
            <a:ext cx="760824" cy="574323"/>
          </a:xfrm>
          <a:prstGeom prst="straightConnector1">
            <a:avLst/>
          </a:prstGeom>
          <a:ln w="25400" cap="flat" cmpd="sng" algn="ctr">
            <a:solidFill>
              <a:schemeClr val="tx1"/>
            </a:solidFill>
            <a:prstDash val="solid"/>
            <a:miter lim="800000"/>
            <a:headEnd type="none" w="med" len="med"/>
            <a:tailEnd type="triangle" w="med" len="med"/>
          </a:ln>
          <a:scene3d>
            <a:camera prst="orthographicFront">
              <a:rot lat="0" lon="0" rev="3600000"/>
            </a:camera>
            <a:lightRig rig="threePt" dir="t"/>
          </a:scene3d>
        </p:spPr>
        <p:style>
          <a:lnRef idx="2">
            <a:schemeClr val="accent1"/>
          </a:lnRef>
          <a:fillRef idx="0">
            <a:schemeClr val="accent1"/>
          </a:fillRef>
          <a:effectRef idx="1">
            <a:schemeClr val="accent1"/>
          </a:effectRef>
          <a:fontRef idx="minor">
            <a:schemeClr val="tx1"/>
          </a:fontRef>
        </p:style>
      </p:cxnSp>
      <p:sp>
        <p:nvSpPr>
          <p:cNvPr id="50" name="Oval 49"/>
          <p:cNvSpPr/>
          <p:nvPr/>
        </p:nvSpPr>
        <p:spPr>
          <a:xfrm>
            <a:off x="4970302" y="5686268"/>
            <a:ext cx="575043" cy="474025"/>
          </a:xfrm>
          <a:prstGeom prst="ellipse">
            <a:avLst/>
          </a:prstGeom>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TextBox 50"/>
          <p:cNvSpPr txBox="1"/>
          <p:nvPr/>
        </p:nvSpPr>
        <p:spPr>
          <a:xfrm>
            <a:off x="4915898" y="5749753"/>
            <a:ext cx="683843" cy="374461"/>
          </a:xfrm>
          <a:prstGeom prst="rect">
            <a:avLst/>
          </a:prstGeom>
          <a:noFill/>
        </p:spPr>
        <p:txBody>
          <a:bodyPr wrap="square" rtlCol="0">
            <a:spAutoFit/>
          </a:bodyPr>
          <a:lstStyle/>
          <a:p>
            <a:pPr algn="ctr">
              <a:lnSpc>
                <a:spcPts val="1000"/>
              </a:lnSpc>
              <a:spcAft>
                <a:spcPts val="200"/>
              </a:spcAft>
            </a:pPr>
            <a:r>
              <a:rPr lang="en-US" sz="1000" b="1" dirty="0" smtClean="0">
                <a:solidFill>
                  <a:schemeClr val="bg1"/>
                </a:solidFill>
              </a:rPr>
              <a:t>BCRP</a:t>
            </a:r>
          </a:p>
          <a:p>
            <a:pPr algn="ctr">
              <a:lnSpc>
                <a:spcPts val="1000"/>
              </a:lnSpc>
              <a:spcAft>
                <a:spcPts val="200"/>
              </a:spcAft>
            </a:pPr>
            <a:r>
              <a:rPr lang="en-US" sz="1000" b="1" i="1" dirty="0" smtClean="0">
                <a:solidFill>
                  <a:schemeClr val="bg1"/>
                </a:solidFill>
              </a:rPr>
              <a:t>ABCG2</a:t>
            </a:r>
            <a:endParaRPr lang="en-US" sz="1000" i="1" dirty="0">
              <a:solidFill>
                <a:schemeClr val="bg1"/>
              </a:solidFill>
            </a:endParaRPr>
          </a:p>
        </p:txBody>
      </p:sp>
      <p:sp>
        <p:nvSpPr>
          <p:cNvPr id="52" name="TextBox 51"/>
          <p:cNvSpPr txBox="1"/>
          <p:nvPr/>
        </p:nvSpPr>
        <p:spPr>
          <a:xfrm>
            <a:off x="751572" y="5540530"/>
            <a:ext cx="552562" cy="208604"/>
          </a:xfrm>
          <a:prstGeom prst="rect">
            <a:avLst/>
          </a:prstGeom>
          <a:noFill/>
        </p:spPr>
        <p:txBody>
          <a:bodyPr wrap="square" rtlCol="0">
            <a:spAutoFit/>
          </a:bodyPr>
          <a:lstStyle/>
          <a:p>
            <a:pPr marL="73152" indent="-73152" algn="ctr">
              <a:lnSpc>
                <a:spcPts val="770"/>
              </a:lnSpc>
              <a:spcAft>
                <a:spcPts val="150"/>
              </a:spcAft>
            </a:pPr>
            <a:r>
              <a:rPr lang="en-US" sz="1200" b="1" dirty="0" smtClean="0"/>
              <a:t>BILE</a:t>
            </a:r>
            <a:endParaRPr lang="en-US" sz="1200" b="1" dirty="0"/>
          </a:p>
        </p:txBody>
      </p:sp>
      <p:sp>
        <p:nvSpPr>
          <p:cNvPr id="59" name="TextBox 58"/>
          <p:cNvSpPr txBox="1"/>
          <p:nvPr/>
        </p:nvSpPr>
        <p:spPr>
          <a:xfrm>
            <a:off x="1364370" y="3158347"/>
            <a:ext cx="1506401" cy="232542"/>
          </a:xfrm>
          <a:prstGeom prst="rect">
            <a:avLst/>
          </a:prstGeom>
          <a:noFill/>
        </p:spPr>
        <p:txBody>
          <a:bodyPr wrap="square" rtlCol="0">
            <a:spAutoFit/>
          </a:bodyPr>
          <a:lstStyle/>
          <a:p>
            <a:pPr marL="91440" indent="-91440" algn="ctr">
              <a:lnSpc>
                <a:spcPts val="1000"/>
              </a:lnSpc>
              <a:spcAft>
                <a:spcPts val="200"/>
              </a:spcAft>
            </a:pPr>
            <a:r>
              <a:rPr lang="en-US" sz="1200" b="1" dirty="0" smtClean="0">
                <a:solidFill>
                  <a:schemeClr val="accent2">
                    <a:lumMod val="75000"/>
                  </a:schemeClr>
                </a:solidFill>
              </a:rPr>
              <a:t>ENTEROCYTE</a:t>
            </a:r>
            <a:endParaRPr lang="en-US" sz="1200" b="1" dirty="0">
              <a:solidFill>
                <a:schemeClr val="accent2">
                  <a:lumMod val="75000"/>
                </a:schemeClr>
              </a:solidFill>
            </a:endParaRPr>
          </a:p>
        </p:txBody>
      </p:sp>
      <p:sp>
        <p:nvSpPr>
          <p:cNvPr id="61" name="TextBox 60"/>
          <p:cNvSpPr txBox="1"/>
          <p:nvPr/>
        </p:nvSpPr>
        <p:spPr>
          <a:xfrm>
            <a:off x="2949246" y="2555313"/>
            <a:ext cx="1150761" cy="242802"/>
          </a:xfrm>
          <a:prstGeom prst="rect">
            <a:avLst/>
          </a:prstGeom>
          <a:noFill/>
        </p:spPr>
        <p:txBody>
          <a:bodyPr wrap="square" rtlCol="0">
            <a:spAutoFit/>
          </a:bodyPr>
          <a:lstStyle/>
          <a:p>
            <a:pPr marL="91440" indent="-91440" algn="ctr">
              <a:lnSpc>
                <a:spcPts val="1000"/>
              </a:lnSpc>
              <a:spcAft>
                <a:spcPts val="200"/>
              </a:spcAft>
            </a:pPr>
            <a:r>
              <a:rPr lang="en-US" sz="1700" b="1" dirty="0" smtClean="0">
                <a:solidFill>
                  <a:schemeClr val="bg1"/>
                </a:solidFill>
              </a:rPr>
              <a:t>CYP3A4</a:t>
            </a:r>
            <a:endParaRPr lang="en-US" sz="1700" b="1" dirty="0">
              <a:solidFill>
                <a:schemeClr val="bg1"/>
              </a:solidFill>
            </a:endParaRPr>
          </a:p>
        </p:txBody>
      </p:sp>
      <p:cxnSp>
        <p:nvCxnSpPr>
          <p:cNvPr id="63" name="Straight Arrow Connector 62"/>
          <p:cNvCxnSpPr/>
          <p:nvPr/>
        </p:nvCxnSpPr>
        <p:spPr>
          <a:xfrm rot="5400000">
            <a:off x="4139834" y="1781967"/>
            <a:ext cx="664438" cy="1539"/>
          </a:xfrm>
          <a:prstGeom prst="straightConnector1">
            <a:avLst/>
          </a:prstGeom>
          <a:ln w="25400" cap="flat" cmpd="sng" algn="ctr">
            <a:solidFill>
              <a:schemeClr val="tx1"/>
            </a:solidFill>
            <a:prstDash val="solid"/>
            <a:miter lim="800000"/>
            <a:headEnd type="triangle" w="med" len="med"/>
            <a:tailEnd type="none" w="med" len="med"/>
          </a:ln>
        </p:spPr>
        <p:style>
          <a:lnRef idx="2">
            <a:schemeClr val="accent1"/>
          </a:lnRef>
          <a:fillRef idx="0">
            <a:schemeClr val="accent1"/>
          </a:fillRef>
          <a:effectRef idx="1">
            <a:schemeClr val="accent1"/>
          </a:effectRef>
          <a:fontRef idx="minor">
            <a:schemeClr val="tx1"/>
          </a:fontRef>
        </p:style>
      </p:cxnSp>
      <p:sp>
        <p:nvSpPr>
          <p:cNvPr id="64" name="Oval 63"/>
          <p:cNvSpPr/>
          <p:nvPr/>
        </p:nvSpPr>
        <p:spPr>
          <a:xfrm>
            <a:off x="4504867" y="1474357"/>
            <a:ext cx="672642" cy="672642"/>
          </a:xfrm>
          <a:prstGeom prst="ellipse">
            <a:avLst/>
          </a:prstGeom>
          <a:effectLst>
            <a:outerShdw blurRad="50800" dist="38100" dir="2700000">
              <a:srgbClr val="000000">
                <a:alpha val="43000"/>
              </a:srgbClr>
            </a:outerShdw>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65" name="TextBox 64"/>
          <p:cNvSpPr txBox="1"/>
          <p:nvPr/>
        </p:nvSpPr>
        <p:spPr>
          <a:xfrm>
            <a:off x="4480255" y="1665149"/>
            <a:ext cx="721858" cy="378736"/>
          </a:xfrm>
          <a:prstGeom prst="rect">
            <a:avLst/>
          </a:prstGeom>
          <a:noFill/>
        </p:spPr>
        <p:txBody>
          <a:bodyPr wrap="square" rtlCol="0">
            <a:spAutoFit/>
          </a:bodyPr>
          <a:lstStyle/>
          <a:p>
            <a:pPr marL="91440" indent="-91440" algn="ctr">
              <a:lnSpc>
                <a:spcPts val="1000"/>
              </a:lnSpc>
              <a:spcAft>
                <a:spcPts val="200"/>
              </a:spcAft>
            </a:pPr>
            <a:r>
              <a:rPr lang="en-US" sz="1150" b="1" dirty="0" smtClean="0">
                <a:solidFill>
                  <a:schemeClr val="bg1"/>
                </a:solidFill>
              </a:rPr>
              <a:t>BCRP</a:t>
            </a:r>
          </a:p>
          <a:p>
            <a:pPr marL="91440" indent="-91440" algn="ctr">
              <a:lnSpc>
                <a:spcPts val="1000"/>
              </a:lnSpc>
              <a:spcAft>
                <a:spcPts val="200"/>
              </a:spcAft>
            </a:pPr>
            <a:r>
              <a:rPr lang="en-US" sz="1000" i="1" dirty="0" smtClean="0">
                <a:solidFill>
                  <a:schemeClr val="bg1"/>
                </a:solidFill>
              </a:rPr>
              <a:t>ABCG2</a:t>
            </a:r>
            <a:endParaRPr lang="en-US" sz="1000" i="1" dirty="0">
              <a:solidFill>
                <a:schemeClr val="bg1"/>
              </a:solidFill>
            </a:endParaRPr>
          </a:p>
        </p:txBody>
      </p:sp>
      <p:cxnSp>
        <p:nvCxnSpPr>
          <p:cNvPr id="67" name="Straight Arrow Connector 66"/>
          <p:cNvCxnSpPr/>
          <p:nvPr/>
        </p:nvCxnSpPr>
        <p:spPr>
          <a:xfrm rot="5400000">
            <a:off x="3204699" y="1798373"/>
            <a:ext cx="664438" cy="1539"/>
          </a:xfrm>
          <a:prstGeom prst="straightConnector1">
            <a:avLst/>
          </a:prstGeom>
          <a:ln w="25400" cap="flat" cmpd="sng" algn="ctr">
            <a:solidFill>
              <a:schemeClr val="tx1"/>
            </a:solidFill>
            <a:prstDash val="solid"/>
            <a:miter lim="800000"/>
            <a:headEnd type="triangle" w="med" len="med"/>
            <a:tailEnd type="none" w="med" len="med"/>
          </a:ln>
        </p:spPr>
        <p:style>
          <a:lnRef idx="2">
            <a:schemeClr val="accent1"/>
          </a:lnRef>
          <a:fillRef idx="0">
            <a:schemeClr val="accent1"/>
          </a:fillRef>
          <a:effectRef idx="1">
            <a:schemeClr val="accent1"/>
          </a:effectRef>
          <a:fontRef idx="minor">
            <a:schemeClr val="tx1"/>
          </a:fontRef>
        </p:style>
      </p:cxnSp>
      <p:sp>
        <p:nvSpPr>
          <p:cNvPr id="68" name="Oval 67"/>
          <p:cNvSpPr/>
          <p:nvPr/>
        </p:nvSpPr>
        <p:spPr>
          <a:xfrm>
            <a:off x="3569732" y="1490764"/>
            <a:ext cx="672642" cy="672642"/>
          </a:xfrm>
          <a:prstGeom prst="ellipse">
            <a:avLst/>
          </a:prstGeom>
          <a:effectLst>
            <a:outerShdw blurRad="50800" dist="38100" dir="2700000">
              <a:srgbClr val="000000">
                <a:alpha val="43000"/>
              </a:srgbClr>
            </a:outerShdw>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69" name="TextBox 68"/>
          <p:cNvSpPr txBox="1"/>
          <p:nvPr/>
        </p:nvSpPr>
        <p:spPr>
          <a:xfrm>
            <a:off x="3545119" y="1588422"/>
            <a:ext cx="721858" cy="532624"/>
          </a:xfrm>
          <a:prstGeom prst="rect">
            <a:avLst/>
          </a:prstGeom>
          <a:noFill/>
        </p:spPr>
        <p:txBody>
          <a:bodyPr wrap="square" rtlCol="0">
            <a:spAutoFit/>
          </a:bodyPr>
          <a:lstStyle/>
          <a:p>
            <a:pPr marL="91440" indent="-91440" algn="ctr">
              <a:lnSpc>
                <a:spcPts val="1000"/>
              </a:lnSpc>
              <a:spcAft>
                <a:spcPts val="200"/>
              </a:spcAft>
            </a:pPr>
            <a:r>
              <a:rPr lang="en-US" sz="1150" b="1" dirty="0" smtClean="0">
                <a:solidFill>
                  <a:schemeClr val="bg1"/>
                </a:solidFill>
              </a:rPr>
              <a:t>MDP 1</a:t>
            </a:r>
          </a:p>
          <a:p>
            <a:pPr marL="91440" indent="-91440" algn="ctr">
              <a:lnSpc>
                <a:spcPts val="1000"/>
              </a:lnSpc>
              <a:spcAft>
                <a:spcPts val="200"/>
              </a:spcAft>
            </a:pPr>
            <a:r>
              <a:rPr lang="en-US" sz="1150" b="1" dirty="0" smtClean="0">
                <a:solidFill>
                  <a:schemeClr val="bg1"/>
                </a:solidFill>
              </a:rPr>
              <a:t>(P-CP)</a:t>
            </a:r>
          </a:p>
          <a:p>
            <a:pPr marL="91440" indent="-91440" algn="ctr">
              <a:lnSpc>
                <a:spcPts val="1000"/>
              </a:lnSpc>
              <a:spcAft>
                <a:spcPts val="200"/>
              </a:spcAft>
            </a:pPr>
            <a:r>
              <a:rPr lang="en-US" sz="1000" i="1" dirty="0" smtClean="0">
                <a:solidFill>
                  <a:schemeClr val="bg1"/>
                </a:solidFill>
              </a:rPr>
              <a:t>ABCB1</a:t>
            </a:r>
            <a:endParaRPr lang="en-US" sz="1000" i="1" dirty="0">
              <a:solidFill>
                <a:schemeClr val="bg1"/>
              </a:solidFill>
            </a:endParaRPr>
          </a:p>
        </p:txBody>
      </p:sp>
      <p:cxnSp>
        <p:nvCxnSpPr>
          <p:cNvPr id="70" name="Straight Arrow Connector 69"/>
          <p:cNvCxnSpPr/>
          <p:nvPr/>
        </p:nvCxnSpPr>
        <p:spPr>
          <a:xfrm rot="5400000">
            <a:off x="2814649" y="1822982"/>
            <a:ext cx="664438" cy="1539"/>
          </a:xfrm>
          <a:prstGeom prst="straightConnector1">
            <a:avLst/>
          </a:prstGeom>
          <a:ln w="25400" cap="flat" cmpd="sng" algn="ctr">
            <a:solidFill>
              <a:schemeClr val="tx1"/>
            </a:solidFill>
            <a:prstDash val="solid"/>
            <a:miter lim="800000"/>
            <a:headEnd type="none"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71" name="Straight Arrow Connector 70"/>
          <p:cNvCxnSpPr/>
          <p:nvPr/>
        </p:nvCxnSpPr>
        <p:spPr>
          <a:xfrm rot="5400000">
            <a:off x="2728110" y="1798374"/>
            <a:ext cx="664438" cy="1539"/>
          </a:xfrm>
          <a:prstGeom prst="straightConnector1">
            <a:avLst/>
          </a:prstGeom>
          <a:ln w="25400" cap="flat" cmpd="sng" algn="ctr">
            <a:solidFill>
              <a:schemeClr val="tx1"/>
            </a:solidFill>
            <a:prstDash val="solid"/>
            <a:miter lim="800000"/>
            <a:headEnd type="triangl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75" name="Straight Arrow Connector 74"/>
          <p:cNvCxnSpPr/>
          <p:nvPr/>
        </p:nvCxnSpPr>
        <p:spPr>
          <a:xfrm rot="5400000">
            <a:off x="1278853" y="1757358"/>
            <a:ext cx="664438" cy="1539"/>
          </a:xfrm>
          <a:prstGeom prst="straightConnector1">
            <a:avLst/>
          </a:prstGeom>
          <a:ln w="25400" cap="flat" cmpd="sng" algn="ctr">
            <a:solidFill>
              <a:schemeClr val="tx1"/>
            </a:solidFill>
            <a:prstDash val="solid"/>
            <a:miter lim="800000"/>
            <a:headEnd type="triangle" w="med" len="med"/>
            <a:tailEnd type="none" w="med" len="med"/>
          </a:ln>
        </p:spPr>
        <p:style>
          <a:lnRef idx="2">
            <a:schemeClr val="accent1"/>
          </a:lnRef>
          <a:fillRef idx="0">
            <a:schemeClr val="accent1"/>
          </a:fillRef>
          <a:effectRef idx="1">
            <a:schemeClr val="accent1"/>
          </a:effectRef>
          <a:fontRef idx="minor">
            <a:schemeClr val="tx1"/>
          </a:fontRef>
        </p:style>
      </p:cxnSp>
      <p:sp>
        <p:nvSpPr>
          <p:cNvPr id="76" name="Oval 75"/>
          <p:cNvSpPr/>
          <p:nvPr/>
        </p:nvSpPr>
        <p:spPr>
          <a:xfrm>
            <a:off x="1643886" y="1449749"/>
            <a:ext cx="672642" cy="672642"/>
          </a:xfrm>
          <a:prstGeom prst="ellipse">
            <a:avLst/>
          </a:prstGeom>
          <a:effectLst>
            <a:outerShdw blurRad="50800" dist="38100" dir="2700000">
              <a:srgbClr val="000000">
                <a:alpha val="43000"/>
              </a:srgbClr>
            </a:outerShdw>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77" name="TextBox 76"/>
          <p:cNvSpPr txBox="1"/>
          <p:nvPr/>
        </p:nvSpPr>
        <p:spPr>
          <a:xfrm>
            <a:off x="1619274" y="1640541"/>
            <a:ext cx="721858" cy="378736"/>
          </a:xfrm>
          <a:prstGeom prst="rect">
            <a:avLst/>
          </a:prstGeom>
          <a:noFill/>
        </p:spPr>
        <p:txBody>
          <a:bodyPr wrap="square" rtlCol="0">
            <a:spAutoFit/>
          </a:bodyPr>
          <a:lstStyle/>
          <a:p>
            <a:pPr marL="91440" indent="-91440" algn="ctr">
              <a:lnSpc>
                <a:spcPts val="1000"/>
              </a:lnSpc>
              <a:spcAft>
                <a:spcPts val="200"/>
              </a:spcAft>
            </a:pPr>
            <a:r>
              <a:rPr lang="en-US" sz="1150" b="1" dirty="0" smtClean="0">
                <a:solidFill>
                  <a:schemeClr val="bg1"/>
                </a:solidFill>
              </a:rPr>
              <a:t>MRP 2</a:t>
            </a:r>
          </a:p>
          <a:p>
            <a:pPr marL="91440" indent="-91440" algn="ctr">
              <a:lnSpc>
                <a:spcPts val="1000"/>
              </a:lnSpc>
              <a:spcAft>
                <a:spcPts val="200"/>
              </a:spcAft>
            </a:pPr>
            <a:r>
              <a:rPr lang="en-US" sz="1000" i="1" dirty="0" smtClean="0">
                <a:solidFill>
                  <a:schemeClr val="bg1"/>
                </a:solidFill>
              </a:rPr>
              <a:t>ABCC2</a:t>
            </a:r>
            <a:endParaRPr lang="en-US" sz="1000" i="1" dirty="0">
              <a:solidFill>
                <a:schemeClr val="bg1"/>
              </a:solidFill>
            </a:endParaRPr>
          </a:p>
        </p:txBody>
      </p:sp>
      <p:cxnSp>
        <p:nvCxnSpPr>
          <p:cNvPr id="78" name="Straight Arrow Connector 77"/>
          <p:cNvCxnSpPr/>
          <p:nvPr/>
        </p:nvCxnSpPr>
        <p:spPr>
          <a:xfrm>
            <a:off x="2888890" y="2939250"/>
            <a:ext cx="1263253" cy="1539"/>
          </a:xfrm>
          <a:prstGeom prst="straightConnector1">
            <a:avLst/>
          </a:prstGeom>
          <a:ln w="31750" cap="flat" cmpd="sng" algn="ctr">
            <a:solidFill>
              <a:srgbClr val="000000"/>
            </a:solidFill>
            <a:prstDash val="solid"/>
            <a:miter lim="800000"/>
            <a:headEnd type="none" w="med" len="med"/>
            <a:tailEnd type="triangle" w="med" len="med"/>
          </a:ln>
        </p:spPr>
        <p:style>
          <a:lnRef idx="2">
            <a:schemeClr val="accent1"/>
          </a:lnRef>
          <a:fillRef idx="0">
            <a:schemeClr val="accent1"/>
          </a:fillRef>
          <a:effectRef idx="1">
            <a:schemeClr val="accent1"/>
          </a:effectRef>
          <a:fontRef idx="minor">
            <a:schemeClr val="tx1"/>
          </a:fontRef>
        </p:style>
      </p:cxnSp>
      <p:sp>
        <p:nvSpPr>
          <p:cNvPr id="79" name="TextBox 78"/>
          <p:cNvSpPr txBox="1"/>
          <p:nvPr/>
        </p:nvSpPr>
        <p:spPr>
          <a:xfrm>
            <a:off x="3968709" y="2743889"/>
            <a:ext cx="1007792" cy="198345"/>
          </a:xfrm>
          <a:prstGeom prst="rect">
            <a:avLst/>
          </a:prstGeom>
          <a:noFill/>
        </p:spPr>
        <p:txBody>
          <a:bodyPr wrap="square" rtlCol="0">
            <a:spAutoFit/>
          </a:bodyPr>
          <a:lstStyle/>
          <a:p>
            <a:pPr marL="73152" indent="-73152" algn="ctr">
              <a:lnSpc>
                <a:spcPts val="770"/>
              </a:lnSpc>
              <a:spcAft>
                <a:spcPts val="150"/>
              </a:spcAft>
            </a:pPr>
            <a:r>
              <a:rPr lang="en-US" sz="800" b="1" dirty="0" smtClean="0"/>
              <a:t>METABOLITE</a:t>
            </a:r>
            <a:endParaRPr lang="en-US" sz="800" b="1" dirty="0"/>
          </a:p>
        </p:txBody>
      </p:sp>
      <p:sp>
        <p:nvSpPr>
          <p:cNvPr id="80" name="TextBox 79"/>
          <p:cNvSpPr txBox="1"/>
          <p:nvPr/>
        </p:nvSpPr>
        <p:spPr>
          <a:xfrm>
            <a:off x="1893380" y="2218902"/>
            <a:ext cx="716625" cy="198345"/>
          </a:xfrm>
          <a:prstGeom prst="rect">
            <a:avLst/>
          </a:prstGeom>
          <a:noFill/>
        </p:spPr>
        <p:txBody>
          <a:bodyPr wrap="square" rtlCol="0">
            <a:spAutoFit/>
          </a:bodyPr>
          <a:lstStyle/>
          <a:p>
            <a:pPr marL="73152" indent="-73152" algn="ctr">
              <a:lnSpc>
                <a:spcPts val="770"/>
              </a:lnSpc>
              <a:spcAft>
                <a:spcPts val="150"/>
              </a:spcAft>
            </a:pPr>
            <a:r>
              <a:rPr lang="en-US" sz="800" b="1" dirty="0" smtClean="0"/>
              <a:t>LACTONE</a:t>
            </a:r>
            <a:endParaRPr lang="en-US" sz="800" b="1" dirty="0"/>
          </a:p>
        </p:txBody>
      </p:sp>
      <p:cxnSp>
        <p:nvCxnSpPr>
          <p:cNvPr id="82" name="Straight Arrow Connector 81"/>
          <p:cNvCxnSpPr/>
          <p:nvPr/>
        </p:nvCxnSpPr>
        <p:spPr>
          <a:xfrm rot="5400000">
            <a:off x="3297373" y="3359406"/>
            <a:ext cx="386848" cy="1532"/>
          </a:xfrm>
          <a:prstGeom prst="straightConnector1">
            <a:avLst/>
          </a:prstGeom>
          <a:ln w="25400" cap="flat" cmpd="sng" algn="ctr">
            <a:solidFill>
              <a:schemeClr val="tx1"/>
            </a:solidFill>
            <a:prstDash val="solid"/>
            <a:miter lim="800000"/>
            <a:headEnd type="none"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83" name="Straight Arrow Connector 82"/>
          <p:cNvCxnSpPr/>
          <p:nvPr/>
        </p:nvCxnSpPr>
        <p:spPr>
          <a:xfrm rot="5400000">
            <a:off x="3193345" y="3345078"/>
            <a:ext cx="386848" cy="1532"/>
          </a:xfrm>
          <a:prstGeom prst="straightConnector1">
            <a:avLst/>
          </a:prstGeom>
          <a:ln w="25400" cap="flat" cmpd="sng" algn="ctr">
            <a:solidFill>
              <a:schemeClr val="tx1"/>
            </a:solidFill>
            <a:prstDash val="solid"/>
            <a:miter lim="800000"/>
            <a:headEnd type="triangle" w="med" len="med"/>
            <a:tailEnd type="none" w="med" len="med"/>
          </a:ln>
        </p:spPr>
        <p:style>
          <a:lnRef idx="2">
            <a:schemeClr val="accent1"/>
          </a:lnRef>
          <a:fillRef idx="0">
            <a:schemeClr val="accent1"/>
          </a:fillRef>
          <a:effectRef idx="1">
            <a:schemeClr val="accent1"/>
          </a:effectRef>
          <a:fontRef idx="minor">
            <a:schemeClr val="tx1"/>
          </a:fontRef>
        </p:style>
      </p:cxnSp>
      <p:sp>
        <p:nvSpPr>
          <p:cNvPr id="84" name="TextBox 83"/>
          <p:cNvSpPr txBox="1"/>
          <p:nvPr/>
        </p:nvSpPr>
        <p:spPr>
          <a:xfrm>
            <a:off x="1878030" y="2809513"/>
            <a:ext cx="716625" cy="326585"/>
          </a:xfrm>
          <a:prstGeom prst="rect">
            <a:avLst/>
          </a:prstGeom>
          <a:noFill/>
        </p:spPr>
        <p:txBody>
          <a:bodyPr wrap="square" rtlCol="0">
            <a:spAutoFit/>
          </a:bodyPr>
          <a:lstStyle/>
          <a:p>
            <a:pPr algn="ctr">
              <a:lnSpc>
                <a:spcPts val="770"/>
              </a:lnSpc>
              <a:spcAft>
                <a:spcPts val="150"/>
              </a:spcAft>
            </a:pPr>
            <a:r>
              <a:rPr lang="en-US" sz="800" b="1" dirty="0" smtClean="0"/>
              <a:t>STATIN</a:t>
            </a:r>
          </a:p>
          <a:p>
            <a:pPr algn="ctr">
              <a:lnSpc>
                <a:spcPts val="770"/>
              </a:lnSpc>
              <a:spcAft>
                <a:spcPts val="150"/>
              </a:spcAft>
            </a:pPr>
            <a:r>
              <a:rPr lang="en-US" sz="800" b="1" dirty="0" smtClean="0"/>
              <a:t>ACID</a:t>
            </a:r>
            <a:endParaRPr lang="en-US" sz="800" b="1" dirty="0"/>
          </a:p>
        </p:txBody>
      </p:sp>
      <p:sp>
        <p:nvSpPr>
          <p:cNvPr id="86" name="TextBox 85"/>
          <p:cNvSpPr txBox="1"/>
          <p:nvPr/>
        </p:nvSpPr>
        <p:spPr>
          <a:xfrm>
            <a:off x="2826203" y="6067483"/>
            <a:ext cx="1506401" cy="232542"/>
          </a:xfrm>
          <a:prstGeom prst="rect">
            <a:avLst/>
          </a:prstGeom>
          <a:noFill/>
        </p:spPr>
        <p:txBody>
          <a:bodyPr wrap="square" rtlCol="0">
            <a:spAutoFit/>
          </a:bodyPr>
          <a:lstStyle/>
          <a:p>
            <a:pPr marL="91440" indent="-91440" algn="ctr">
              <a:lnSpc>
                <a:spcPts val="1000"/>
              </a:lnSpc>
              <a:spcAft>
                <a:spcPts val="200"/>
              </a:spcAft>
            </a:pPr>
            <a:r>
              <a:rPr lang="en-US" sz="1200" b="1" dirty="0" smtClean="0">
                <a:solidFill>
                  <a:schemeClr val="accent1"/>
                </a:solidFill>
              </a:rPr>
              <a:t>HEPATOCYTE</a:t>
            </a:r>
            <a:endParaRPr lang="en-US" sz="1200" b="1" dirty="0">
              <a:solidFill>
                <a:schemeClr val="accent1"/>
              </a:solidFill>
            </a:endParaRPr>
          </a:p>
        </p:txBody>
      </p:sp>
      <p:sp>
        <p:nvSpPr>
          <p:cNvPr id="89" name="Rounded Rectangular Callout 88"/>
          <p:cNvSpPr/>
          <p:nvPr/>
        </p:nvSpPr>
        <p:spPr>
          <a:xfrm flipH="1">
            <a:off x="262465" y="4193714"/>
            <a:ext cx="1134534" cy="474133"/>
          </a:xfrm>
          <a:prstGeom prst="wedgeRoundRect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 name="TextBox 89"/>
          <p:cNvSpPr txBox="1"/>
          <p:nvPr/>
        </p:nvSpPr>
        <p:spPr>
          <a:xfrm>
            <a:off x="274042" y="4363494"/>
            <a:ext cx="1150761" cy="242802"/>
          </a:xfrm>
          <a:prstGeom prst="rect">
            <a:avLst/>
          </a:prstGeom>
          <a:noFill/>
        </p:spPr>
        <p:txBody>
          <a:bodyPr wrap="square" rtlCol="0">
            <a:spAutoFit/>
          </a:bodyPr>
          <a:lstStyle/>
          <a:p>
            <a:pPr marL="91440" indent="-91440" algn="ctr">
              <a:lnSpc>
                <a:spcPts val="1000"/>
              </a:lnSpc>
              <a:spcAft>
                <a:spcPts val="200"/>
              </a:spcAft>
            </a:pPr>
            <a:r>
              <a:rPr lang="en-US" sz="1700" b="1" dirty="0" smtClean="0">
                <a:solidFill>
                  <a:schemeClr val="bg1"/>
                </a:solidFill>
              </a:rPr>
              <a:t>LIVER</a:t>
            </a:r>
            <a:endParaRPr lang="en-US" sz="1700" b="1" dirty="0">
              <a:solidFill>
                <a:schemeClr val="bg1"/>
              </a:solidFill>
            </a:endParaRPr>
          </a:p>
        </p:txBody>
      </p:sp>
      <p:sp>
        <p:nvSpPr>
          <p:cNvPr id="91" name="Rounded Rectangular Callout 90"/>
          <p:cNvSpPr/>
          <p:nvPr/>
        </p:nvSpPr>
        <p:spPr>
          <a:xfrm flipH="1">
            <a:off x="287865" y="1475911"/>
            <a:ext cx="1134534" cy="474133"/>
          </a:xfrm>
          <a:prstGeom prst="wedgeRoundRectCallout">
            <a:avLst/>
          </a:prstGeom>
          <a:ln/>
          <a:effectLst>
            <a:outerShdw blurRad="50800" dist="38100" dir="2700000">
              <a:srgbClr val="000000">
                <a:alpha val="43000"/>
              </a:srgbClr>
            </a:outerShdw>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92" name="TextBox 91"/>
          <p:cNvSpPr txBox="1"/>
          <p:nvPr/>
        </p:nvSpPr>
        <p:spPr>
          <a:xfrm>
            <a:off x="299442" y="1645691"/>
            <a:ext cx="1150761" cy="242802"/>
          </a:xfrm>
          <a:prstGeom prst="rect">
            <a:avLst/>
          </a:prstGeom>
          <a:noFill/>
        </p:spPr>
        <p:txBody>
          <a:bodyPr wrap="square" rtlCol="0">
            <a:spAutoFit/>
          </a:bodyPr>
          <a:lstStyle/>
          <a:p>
            <a:pPr marL="91440" indent="-91440" algn="ctr">
              <a:lnSpc>
                <a:spcPts val="1000"/>
              </a:lnSpc>
              <a:spcAft>
                <a:spcPts val="200"/>
              </a:spcAft>
            </a:pPr>
            <a:r>
              <a:rPr lang="en-US" sz="1700" b="1" dirty="0" smtClean="0">
                <a:solidFill>
                  <a:schemeClr val="bg1"/>
                </a:solidFill>
              </a:rPr>
              <a:t>INTESTINE</a:t>
            </a:r>
            <a:endParaRPr lang="en-US" sz="1700" b="1" dirty="0">
              <a:solidFill>
                <a:schemeClr val="bg1"/>
              </a:solidFill>
            </a:endParaRPr>
          </a:p>
        </p:txBody>
      </p:sp>
      <p:sp>
        <p:nvSpPr>
          <p:cNvPr id="93" name="TextBox 92"/>
          <p:cNvSpPr txBox="1"/>
          <p:nvPr/>
        </p:nvSpPr>
        <p:spPr>
          <a:xfrm>
            <a:off x="5040776" y="1273158"/>
            <a:ext cx="1150761" cy="263320"/>
          </a:xfrm>
          <a:prstGeom prst="rect">
            <a:avLst/>
          </a:prstGeom>
          <a:noFill/>
        </p:spPr>
        <p:txBody>
          <a:bodyPr wrap="square" rtlCol="0">
            <a:spAutoFit/>
          </a:bodyPr>
          <a:lstStyle/>
          <a:p>
            <a:pPr marL="91440" indent="-91440" algn="ctr">
              <a:lnSpc>
                <a:spcPts val="1000"/>
              </a:lnSpc>
              <a:spcAft>
                <a:spcPts val="200"/>
              </a:spcAft>
            </a:pPr>
            <a:r>
              <a:rPr lang="en-US" sz="2500" b="1" dirty="0" smtClean="0">
                <a:solidFill>
                  <a:schemeClr val="accent2">
                    <a:lumMod val="75000"/>
                  </a:schemeClr>
                </a:solidFill>
              </a:rPr>
              <a:t>LUMEN</a:t>
            </a:r>
            <a:endParaRPr lang="en-US" sz="2500" b="1" dirty="0">
              <a:solidFill>
                <a:schemeClr val="accent2">
                  <a:lumMod val="75000"/>
                </a:schemeClr>
              </a:solidFill>
            </a:endParaRPr>
          </a:p>
        </p:txBody>
      </p:sp>
      <p:sp>
        <p:nvSpPr>
          <p:cNvPr id="94" name="TextBox 93"/>
          <p:cNvSpPr txBox="1"/>
          <p:nvPr/>
        </p:nvSpPr>
        <p:spPr>
          <a:xfrm>
            <a:off x="2309831" y="1395580"/>
            <a:ext cx="716625" cy="300937"/>
          </a:xfrm>
          <a:prstGeom prst="rect">
            <a:avLst/>
          </a:prstGeom>
          <a:noFill/>
        </p:spPr>
        <p:txBody>
          <a:bodyPr wrap="square" rtlCol="0">
            <a:spAutoFit/>
          </a:bodyPr>
          <a:lstStyle/>
          <a:p>
            <a:pPr algn="ctr">
              <a:lnSpc>
                <a:spcPts val="770"/>
              </a:lnSpc>
              <a:spcAft>
                <a:spcPts val="150"/>
              </a:spcAft>
            </a:pPr>
            <a:r>
              <a:rPr lang="en-US" sz="800" b="1" dirty="0" smtClean="0"/>
              <a:t>PASSIVE DIFFUSION</a:t>
            </a:r>
            <a:endParaRPr lang="en-US" sz="800" b="1" dirty="0"/>
          </a:p>
        </p:txBody>
      </p:sp>
      <p:sp>
        <p:nvSpPr>
          <p:cNvPr id="95" name="TextBox 94"/>
          <p:cNvSpPr txBox="1"/>
          <p:nvPr/>
        </p:nvSpPr>
        <p:spPr>
          <a:xfrm>
            <a:off x="1938867" y="1141577"/>
            <a:ext cx="2069724" cy="198345"/>
          </a:xfrm>
          <a:prstGeom prst="rect">
            <a:avLst/>
          </a:prstGeom>
          <a:noFill/>
        </p:spPr>
        <p:txBody>
          <a:bodyPr wrap="square" rtlCol="0">
            <a:spAutoFit/>
          </a:bodyPr>
          <a:lstStyle/>
          <a:p>
            <a:pPr algn="ctr">
              <a:lnSpc>
                <a:spcPts val="770"/>
              </a:lnSpc>
              <a:spcAft>
                <a:spcPts val="150"/>
              </a:spcAft>
            </a:pPr>
            <a:r>
              <a:rPr lang="en-US" sz="800" b="1" dirty="0" smtClean="0"/>
              <a:t>STATIN ACID OR LACTONE FORM</a:t>
            </a:r>
            <a:endParaRPr lang="en-US" sz="800" b="1" dirty="0"/>
          </a:p>
        </p:txBody>
      </p:sp>
      <p:grpSp>
        <p:nvGrpSpPr>
          <p:cNvPr id="108" name="Group 107"/>
          <p:cNvGrpSpPr/>
          <p:nvPr/>
        </p:nvGrpSpPr>
        <p:grpSpPr>
          <a:xfrm>
            <a:off x="3385208" y="3424036"/>
            <a:ext cx="132548" cy="793360"/>
            <a:chOff x="6602541" y="3505990"/>
            <a:chExt cx="132548" cy="793360"/>
          </a:xfrm>
        </p:grpSpPr>
        <p:cxnSp>
          <p:nvCxnSpPr>
            <p:cNvPr id="96" name="Straight Arrow Connector 95"/>
            <p:cNvCxnSpPr/>
            <p:nvPr/>
          </p:nvCxnSpPr>
          <p:spPr>
            <a:xfrm rot="5400000">
              <a:off x="6364748" y="3889182"/>
              <a:ext cx="739094" cy="1588"/>
            </a:xfrm>
            <a:prstGeom prst="straightConnector1">
              <a:avLst/>
            </a:prstGeom>
            <a:ln w="25400" cap="flat" cmpd="sng" algn="ctr">
              <a:solidFill>
                <a:schemeClr val="tx1"/>
              </a:solidFill>
              <a:prstDash val="solid"/>
              <a:miter lim="800000"/>
              <a:headEnd type="none" w="med" len="med"/>
              <a:tailEnd type="triangle" w="med" len="med"/>
            </a:ln>
            <a:scene3d>
              <a:camera prst="orthographicFront">
                <a:rot lat="0" lon="0" rev="5400000"/>
              </a:camera>
              <a:lightRig rig="threePt" dir="t"/>
            </a:scene3d>
          </p:spPr>
          <p:style>
            <a:lnRef idx="2">
              <a:schemeClr val="accent1"/>
            </a:lnRef>
            <a:fillRef idx="0">
              <a:schemeClr val="accent1"/>
            </a:fillRef>
            <a:effectRef idx="1">
              <a:schemeClr val="accent1"/>
            </a:effectRef>
            <a:fontRef idx="minor">
              <a:schemeClr val="tx1"/>
            </a:fontRef>
          </p:style>
        </p:cxnSp>
        <p:cxnSp>
          <p:nvCxnSpPr>
            <p:cNvPr id="97" name="Straight Arrow Connector 96"/>
            <p:cNvCxnSpPr/>
            <p:nvPr/>
          </p:nvCxnSpPr>
          <p:spPr>
            <a:xfrm rot="5400000">
              <a:off x="6206655" y="3901876"/>
              <a:ext cx="793360" cy="1588"/>
            </a:xfrm>
            <a:prstGeom prst="straightConnector1">
              <a:avLst/>
            </a:prstGeom>
            <a:ln w="25400" cap="flat" cmpd="sng" algn="ctr">
              <a:solidFill>
                <a:schemeClr val="tx1"/>
              </a:solidFill>
              <a:prstDash val="solid"/>
              <a:miter lim="800000"/>
              <a:headEnd type="triangle" w="med" len="med"/>
              <a:tailEnd type="none" w="med" len="med"/>
            </a:ln>
            <a:scene3d>
              <a:camera prst="orthographicFront">
                <a:rot lat="0" lon="0" rev="5400000"/>
              </a:camera>
              <a:lightRig rig="threePt" dir="t"/>
            </a:scene3d>
          </p:spPr>
          <p:style>
            <a:lnRef idx="2">
              <a:schemeClr val="accent1"/>
            </a:lnRef>
            <a:fillRef idx="0">
              <a:schemeClr val="accent1"/>
            </a:fillRef>
            <a:effectRef idx="1">
              <a:schemeClr val="accent1"/>
            </a:effectRef>
            <a:fontRef idx="minor">
              <a:schemeClr val="tx1"/>
            </a:fontRef>
          </p:style>
        </p:cxnSp>
      </p:grpSp>
      <p:cxnSp>
        <p:nvCxnSpPr>
          <p:cNvPr id="104" name="Straight Arrow Connector 103"/>
          <p:cNvCxnSpPr/>
          <p:nvPr/>
        </p:nvCxnSpPr>
        <p:spPr>
          <a:xfrm rot="5400000">
            <a:off x="2112040" y="2597408"/>
            <a:ext cx="386848" cy="1532"/>
          </a:xfrm>
          <a:prstGeom prst="straightConnector1">
            <a:avLst/>
          </a:prstGeom>
          <a:ln w="25400" cap="flat" cmpd="sng" algn="ctr">
            <a:solidFill>
              <a:schemeClr val="tx1"/>
            </a:solidFill>
            <a:prstDash val="solid"/>
            <a:miter lim="800000"/>
            <a:headEnd type="none"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105" name="Straight Arrow Connector 104"/>
          <p:cNvCxnSpPr/>
          <p:nvPr/>
        </p:nvCxnSpPr>
        <p:spPr>
          <a:xfrm rot="5400000">
            <a:off x="1982612" y="2583080"/>
            <a:ext cx="386848" cy="1532"/>
          </a:xfrm>
          <a:prstGeom prst="straightConnector1">
            <a:avLst/>
          </a:prstGeom>
          <a:ln w="25400" cap="flat" cmpd="sng" algn="ctr">
            <a:solidFill>
              <a:schemeClr val="tx1"/>
            </a:solidFill>
            <a:prstDash val="solid"/>
            <a:miter lim="800000"/>
            <a:headEnd type="triangle" w="med" len="med"/>
            <a:tailEnd type="none" w="med" len="med"/>
          </a:ln>
        </p:spPr>
        <p:style>
          <a:lnRef idx="2">
            <a:schemeClr val="accent1"/>
          </a:lnRef>
          <a:fillRef idx="0">
            <a:schemeClr val="accent1"/>
          </a:fillRef>
          <a:effectRef idx="1">
            <a:schemeClr val="accent1"/>
          </a:effectRef>
          <a:fontRef idx="minor">
            <a:schemeClr val="tx1"/>
          </a:fontRef>
        </p:style>
      </p:cxnSp>
      <p:sp>
        <p:nvSpPr>
          <p:cNvPr id="106" name="TextBox 105"/>
          <p:cNvSpPr txBox="1"/>
          <p:nvPr/>
        </p:nvSpPr>
        <p:spPr>
          <a:xfrm>
            <a:off x="3640667" y="3706980"/>
            <a:ext cx="1066799" cy="198345"/>
          </a:xfrm>
          <a:prstGeom prst="rect">
            <a:avLst/>
          </a:prstGeom>
          <a:noFill/>
        </p:spPr>
        <p:txBody>
          <a:bodyPr wrap="square" rtlCol="0">
            <a:spAutoFit/>
          </a:bodyPr>
          <a:lstStyle/>
          <a:p>
            <a:pPr algn="ctr">
              <a:lnSpc>
                <a:spcPts val="770"/>
              </a:lnSpc>
              <a:spcAft>
                <a:spcPts val="150"/>
              </a:spcAft>
            </a:pPr>
            <a:r>
              <a:rPr lang="en-US" sz="800" b="1" dirty="0" smtClean="0"/>
              <a:t>STATIN ACID</a:t>
            </a:r>
            <a:endParaRPr lang="en-US" sz="800" b="1" dirty="0"/>
          </a:p>
        </p:txBody>
      </p:sp>
      <p:sp>
        <p:nvSpPr>
          <p:cNvPr id="107" name="TextBox 106"/>
          <p:cNvSpPr txBox="1"/>
          <p:nvPr/>
        </p:nvSpPr>
        <p:spPr>
          <a:xfrm>
            <a:off x="2082800" y="3715446"/>
            <a:ext cx="1248458" cy="198867"/>
          </a:xfrm>
          <a:prstGeom prst="rect">
            <a:avLst/>
          </a:prstGeom>
          <a:noFill/>
        </p:spPr>
        <p:txBody>
          <a:bodyPr wrap="square" rtlCol="0">
            <a:spAutoFit/>
          </a:bodyPr>
          <a:lstStyle/>
          <a:p>
            <a:pPr algn="ctr">
              <a:lnSpc>
                <a:spcPts val="770"/>
              </a:lnSpc>
              <a:spcAft>
                <a:spcPts val="150"/>
              </a:spcAft>
            </a:pPr>
            <a:r>
              <a:rPr lang="en-US" sz="800" b="1" dirty="0" smtClean="0"/>
              <a:t>LACTONE</a:t>
            </a:r>
            <a:endParaRPr lang="en-US" sz="800" b="1" dirty="0"/>
          </a:p>
        </p:txBody>
      </p:sp>
      <p:sp>
        <p:nvSpPr>
          <p:cNvPr id="116" name="TextBox 115"/>
          <p:cNvSpPr txBox="1"/>
          <p:nvPr/>
        </p:nvSpPr>
        <p:spPr>
          <a:xfrm>
            <a:off x="6537504" y="4402950"/>
            <a:ext cx="2056163" cy="229977"/>
          </a:xfrm>
          <a:prstGeom prst="rect">
            <a:avLst/>
          </a:prstGeom>
          <a:noFill/>
        </p:spPr>
        <p:txBody>
          <a:bodyPr wrap="square" rtlCol="0">
            <a:spAutoFit/>
          </a:bodyPr>
          <a:lstStyle/>
          <a:p>
            <a:pPr marL="91440" indent="-91440" algn="ctr">
              <a:lnSpc>
                <a:spcPts val="1000"/>
              </a:lnSpc>
              <a:spcAft>
                <a:spcPts val="200"/>
              </a:spcAft>
            </a:pPr>
            <a:r>
              <a:rPr lang="en-US" sz="1200" b="1" dirty="0" smtClean="0">
                <a:solidFill>
                  <a:schemeClr val="accent3"/>
                </a:solidFill>
              </a:rPr>
              <a:t>PROXIMAL TUBULAR CELL</a:t>
            </a:r>
            <a:endParaRPr lang="en-US" sz="1200" b="1" dirty="0">
              <a:solidFill>
                <a:schemeClr val="accent3"/>
              </a:solidFill>
            </a:endParaRPr>
          </a:p>
        </p:txBody>
      </p:sp>
      <p:sp>
        <p:nvSpPr>
          <p:cNvPr id="118" name="Oval 117"/>
          <p:cNvSpPr/>
          <p:nvPr/>
        </p:nvSpPr>
        <p:spPr>
          <a:xfrm>
            <a:off x="6241286" y="3430952"/>
            <a:ext cx="672642" cy="672642"/>
          </a:xfrm>
          <a:prstGeom prst="ellipse">
            <a:avLst/>
          </a:prstGeom>
          <a:effectLst>
            <a:outerShdw blurRad="50800" dist="38100" dir="2700000">
              <a:srgbClr val="000000">
                <a:alpha val="43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19" name="TextBox 118"/>
          <p:cNvSpPr txBox="1"/>
          <p:nvPr/>
        </p:nvSpPr>
        <p:spPr>
          <a:xfrm>
            <a:off x="6216674" y="3621744"/>
            <a:ext cx="721858" cy="378736"/>
          </a:xfrm>
          <a:prstGeom prst="rect">
            <a:avLst/>
          </a:prstGeom>
          <a:noFill/>
        </p:spPr>
        <p:txBody>
          <a:bodyPr wrap="square" rtlCol="0">
            <a:spAutoFit/>
          </a:bodyPr>
          <a:lstStyle/>
          <a:p>
            <a:pPr marL="91440" indent="-91440" algn="ctr">
              <a:lnSpc>
                <a:spcPts val="1000"/>
              </a:lnSpc>
              <a:spcAft>
                <a:spcPts val="200"/>
              </a:spcAft>
            </a:pPr>
            <a:r>
              <a:rPr lang="en-US" sz="1150" b="1" dirty="0" smtClean="0">
                <a:solidFill>
                  <a:schemeClr val="bg1"/>
                </a:solidFill>
              </a:rPr>
              <a:t>OAT3</a:t>
            </a:r>
          </a:p>
          <a:p>
            <a:pPr marL="91440" indent="-91440" algn="ctr">
              <a:lnSpc>
                <a:spcPts val="1000"/>
              </a:lnSpc>
              <a:spcAft>
                <a:spcPts val="200"/>
              </a:spcAft>
            </a:pPr>
            <a:r>
              <a:rPr lang="en-US" sz="1000" i="1" dirty="0" smtClean="0">
                <a:solidFill>
                  <a:schemeClr val="bg1"/>
                </a:solidFill>
              </a:rPr>
              <a:t>SEC2248</a:t>
            </a:r>
            <a:endParaRPr lang="en-US" sz="1000" i="1" dirty="0">
              <a:solidFill>
                <a:schemeClr val="bg1"/>
              </a:solidFill>
            </a:endParaRPr>
          </a:p>
        </p:txBody>
      </p:sp>
      <p:sp>
        <p:nvSpPr>
          <p:cNvPr id="121" name="TextBox 120"/>
          <p:cNvSpPr txBox="1"/>
          <p:nvPr/>
        </p:nvSpPr>
        <p:spPr>
          <a:xfrm>
            <a:off x="7228963" y="3715449"/>
            <a:ext cx="716625" cy="198345"/>
          </a:xfrm>
          <a:prstGeom prst="rect">
            <a:avLst/>
          </a:prstGeom>
          <a:noFill/>
        </p:spPr>
        <p:txBody>
          <a:bodyPr wrap="square" rtlCol="0">
            <a:spAutoFit/>
          </a:bodyPr>
          <a:lstStyle/>
          <a:p>
            <a:pPr algn="ctr">
              <a:lnSpc>
                <a:spcPts val="770"/>
              </a:lnSpc>
              <a:spcAft>
                <a:spcPts val="150"/>
              </a:spcAft>
            </a:pPr>
            <a:r>
              <a:rPr lang="en-US" sz="800" b="1" dirty="0" smtClean="0"/>
              <a:t>STATIN</a:t>
            </a:r>
            <a:endParaRPr lang="en-US" sz="800" b="1" dirty="0"/>
          </a:p>
        </p:txBody>
      </p:sp>
      <p:sp>
        <p:nvSpPr>
          <p:cNvPr id="122" name="Rounded Rectangular Callout 121"/>
          <p:cNvSpPr/>
          <p:nvPr/>
        </p:nvSpPr>
        <p:spPr>
          <a:xfrm flipH="1">
            <a:off x="6265333" y="2491914"/>
            <a:ext cx="1134534" cy="474133"/>
          </a:xfrm>
          <a:prstGeom prst="wedgeRoundRectCallout">
            <a:avLst/>
          </a:prstGeom>
          <a:ln/>
          <a:effectLst>
            <a:outerShdw blurRad="50800" dist="38100" dir="2700000">
              <a:srgbClr val="000000">
                <a:alpha val="43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23" name="TextBox 122"/>
          <p:cNvSpPr txBox="1"/>
          <p:nvPr/>
        </p:nvSpPr>
        <p:spPr>
          <a:xfrm>
            <a:off x="6234576" y="2661694"/>
            <a:ext cx="1150761" cy="242802"/>
          </a:xfrm>
          <a:prstGeom prst="rect">
            <a:avLst/>
          </a:prstGeom>
          <a:noFill/>
        </p:spPr>
        <p:txBody>
          <a:bodyPr wrap="square" rtlCol="0">
            <a:spAutoFit/>
          </a:bodyPr>
          <a:lstStyle/>
          <a:p>
            <a:pPr marL="91440" indent="-91440" algn="ctr">
              <a:lnSpc>
                <a:spcPts val="1000"/>
              </a:lnSpc>
              <a:spcAft>
                <a:spcPts val="200"/>
              </a:spcAft>
            </a:pPr>
            <a:r>
              <a:rPr lang="en-US" sz="1700" b="1" dirty="0" smtClean="0">
                <a:solidFill>
                  <a:schemeClr val="bg1"/>
                </a:solidFill>
              </a:rPr>
              <a:t>KIDNEY</a:t>
            </a:r>
            <a:endParaRPr lang="en-US" sz="1700" b="1" dirty="0">
              <a:solidFill>
                <a:schemeClr val="bg1"/>
              </a:solidFill>
            </a:endParaRPr>
          </a:p>
        </p:txBody>
      </p:sp>
      <p:sp>
        <p:nvSpPr>
          <p:cNvPr id="124" name="TextBox 123"/>
          <p:cNvSpPr txBox="1"/>
          <p:nvPr/>
        </p:nvSpPr>
        <p:spPr>
          <a:xfrm>
            <a:off x="6814098" y="3165116"/>
            <a:ext cx="716625" cy="323165"/>
          </a:xfrm>
          <a:prstGeom prst="rect">
            <a:avLst/>
          </a:prstGeom>
          <a:noFill/>
        </p:spPr>
        <p:txBody>
          <a:bodyPr wrap="square" rtlCol="0">
            <a:spAutoFit/>
          </a:bodyPr>
          <a:lstStyle/>
          <a:p>
            <a:pPr algn="ctr">
              <a:lnSpc>
                <a:spcPts val="770"/>
              </a:lnSpc>
              <a:spcAft>
                <a:spcPts val="150"/>
              </a:spcAft>
            </a:pPr>
            <a:r>
              <a:rPr lang="en-US" sz="800" b="1" dirty="0" smtClean="0"/>
              <a:t>Tubular</a:t>
            </a:r>
          </a:p>
          <a:p>
            <a:pPr algn="ctr">
              <a:lnSpc>
                <a:spcPts val="770"/>
              </a:lnSpc>
              <a:spcAft>
                <a:spcPts val="150"/>
              </a:spcAft>
            </a:pPr>
            <a:r>
              <a:rPr lang="en-US" sz="800" b="1" dirty="0" smtClean="0"/>
              <a:t>Secretion </a:t>
            </a:r>
            <a:endParaRPr lang="en-US" sz="800" b="1" dirty="0"/>
          </a:p>
        </p:txBody>
      </p:sp>
      <p:sp>
        <p:nvSpPr>
          <p:cNvPr id="128" name="TextBox 127"/>
          <p:cNvSpPr txBox="1"/>
          <p:nvPr/>
        </p:nvSpPr>
        <p:spPr>
          <a:xfrm>
            <a:off x="8102957" y="2948996"/>
            <a:ext cx="1150761" cy="239553"/>
          </a:xfrm>
          <a:prstGeom prst="rect">
            <a:avLst/>
          </a:prstGeom>
          <a:noFill/>
        </p:spPr>
        <p:txBody>
          <a:bodyPr wrap="square" rtlCol="0">
            <a:spAutoFit/>
          </a:bodyPr>
          <a:lstStyle/>
          <a:p>
            <a:pPr marL="91440" indent="-91440" algn="ctr">
              <a:lnSpc>
                <a:spcPts val="1000"/>
              </a:lnSpc>
              <a:spcAft>
                <a:spcPts val="200"/>
              </a:spcAft>
            </a:pPr>
            <a:r>
              <a:rPr lang="en-US" b="1" dirty="0" smtClean="0">
                <a:solidFill>
                  <a:schemeClr val="accent3"/>
                </a:solidFill>
              </a:rPr>
              <a:t>LUMEN</a:t>
            </a:r>
            <a:endParaRPr lang="en-US" b="1" dirty="0">
              <a:solidFill>
                <a:schemeClr val="accent3"/>
              </a:solidFill>
            </a:endParaRPr>
          </a:p>
        </p:txBody>
      </p:sp>
      <p:grpSp>
        <p:nvGrpSpPr>
          <p:cNvPr id="142" name="Group 141"/>
          <p:cNvGrpSpPr/>
          <p:nvPr/>
        </p:nvGrpSpPr>
        <p:grpSpPr>
          <a:xfrm>
            <a:off x="8212677" y="3558720"/>
            <a:ext cx="1041390" cy="458789"/>
            <a:chOff x="8212677" y="3674543"/>
            <a:chExt cx="1041390" cy="458789"/>
          </a:xfrm>
        </p:grpSpPr>
        <p:cxnSp>
          <p:nvCxnSpPr>
            <p:cNvPr id="131" name="Straight Arrow Connector 130"/>
            <p:cNvCxnSpPr/>
            <p:nvPr/>
          </p:nvCxnSpPr>
          <p:spPr>
            <a:xfrm>
              <a:off x="8212677" y="4131744"/>
              <a:ext cx="931323" cy="1588"/>
            </a:xfrm>
            <a:prstGeom prst="straightConnector1">
              <a:avLst/>
            </a:prstGeom>
            <a:ln w="41275" cap="rnd" cmpd="sng" algn="ctr">
              <a:solidFill>
                <a:schemeClr val="accent3">
                  <a:alpha val="57000"/>
                </a:schemeClr>
              </a:solidFill>
              <a:prstDash val="dot"/>
              <a:miter lim="800000"/>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36" name="Straight Arrow Connector 135"/>
            <p:cNvCxnSpPr/>
            <p:nvPr/>
          </p:nvCxnSpPr>
          <p:spPr>
            <a:xfrm>
              <a:off x="8322744" y="4021677"/>
              <a:ext cx="931323" cy="1588"/>
            </a:xfrm>
            <a:prstGeom prst="straightConnector1">
              <a:avLst/>
            </a:prstGeom>
            <a:ln w="41275" cap="rnd" cmpd="sng" algn="ctr">
              <a:solidFill>
                <a:schemeClr val="accent3">
                  <a:alpha val="57000"/>
                </a:schemeClr>
              </a:solidFill>
              <a:prstDash val="dot"/>
              <a:miter lim="800000"/>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37" name="Straight Arrow Connector 136"/>
            <p:cNvCxnSpPr/>
            <p:nvPr/>
          </p:nvCxnSpPr>
          <p:spPr>
            <a:xfrm>
              <a:off x="8212677" y="3818478"/>
              <a:ext cx="931323" cy="1588"/>
            </a:xfrm>
            <a:prstGeom prst="straightConnector1">
              <a:avLst/>
            </a:prstGeom>
            <a:ln w="41275" cap="rnd" cmpd="sng" algn="ctr">
              <a:solidFill>
                <a:schemeClr val="accent3">
                  <a:alpha val="57000"/>
                </a:schemeClr>
              </a:solidFill>
              <a:prstDash val="dot"/>
              <a:miter lim="800000"/>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38" name="Straight Arrow Connector 137"/>
            <p:cNvCxnSpPr/>
            <p:nvPr/>
          </p:nvCxnSpPr>
          <p:spPr>
            <a:xfrm>
              <a:off x="8212677" y="3674543"/>
              <a:ext cx="931323" cy="1588"/>
            </a:xfrm>
            <a:prstGeom prst="straightConnector1">
              <a:avLst/>
            </a:prstGeom>
            <a:ln w="41275" cap="rnd" cmpd="sng" algn="ctr">
              <a:solidFill>
                <a:schemeClr val="accent3">
                  <a:alpha val="57000"/>
                </a:schemeClr>
              </a:solidFill>
              <a:prstDash val="dot"/>
              <a:miter lim="800000"/>
              <a:headEnd type="none" w="med" len="med"/>
              <a:tailEnd type="none" w="med" len="med"/>
            </a:ln>
          </p:spPr>
          <p:style>
            <a:lnRef idx="2">
              <a:schemeClr val="accent1"/>
            </a:lnRef>
            <a:fillRef idx="0">
              <a:schemeClr val="accent1"/>
            </a:fillRef>
            <a:effectRef idx="1">
              <a:schemeClr val="accent1"/>
            </a:effectRef>
            <a:fontRef idx="minor">
              <a:schemeClr val="tx1"/>
            </a:fontRef>
          </p:style>
        </p:cxnSp>
      </p:grpSp>
      <p:sp>
        <p:nvSpPr>
          <p:cNvPr id="139" name="TextBox 138"/>
          <p:cNvSpPr txBox="1"/>
          <p:nvPr/>
        </p:nvSpPr>
        <p:spPr>
          <a:xfrm>
            <a:off x="0" y="3708684"/>
            <a:ext cx="2056163" cy="240237"/>
          </a:xfrm>
          <a:prstGeom prst="rect">
            <a:avLst/>
          </a:prstGeom>
          <a:noFill/>
        </p:spPr>
        <p:txBody>
          <a:bodyPr wrap="square" rtlCol="0">
            <a:spAutoFit/>
          </a:bodyPr>
          <a:lstStyle/>
          <a:p>
            <a:pPr marL="91440" indent="-91440" algn="ctr">
              <a:lnSpc>
                <a:spcPts val="1000"/>
              </a:lnSpc>
              <a:spcAft>
                <a:spcPts val="200"/>
              </a:spcAft>
            </a:pPr>
            <a:r>
              <a:rPr lang="en-US" sz="1300" b="1" dirty="0" smtClean="0">
                <a:solidFill>
                  <a:schemeClr val="accent5"/>
                </a:solidFill>
              </a:rPr>
              <a:t>BLOOD STREAM</a:t>
            </a:r>
            <a:endParaRPr lang="en-US" sz="1300" b="1" dirty="0">
              <a:solidFill>
                <a:schemeClr val="accent5"/>
              </a:solidFill>
            </a:endParaRPr>
          </a:p>
        </p:txBody>
      </p:sp>
      <p:sp>
        <p:nvSpPr>
          <p:cNvPr id="140" name="TextBox 139"/>
          <p:cNvSpPr txBox="1"/>
          <p:nvPr/>
        </p:nvSpPr>
        <p:spPr>
          <a:xfrm>
            <a:off x="8408636" y="3708684"/>
            <a:ext cx="735364" cy="232542"/>
          </a:xfrm>
          <a:prstGeom prst="rect">
            <a:avLst/>
          </a:prstGeom>
          <a:noFill/>
        </p:spPr>
        <p:txBody>
          <a:bodyPr wrap="square" rtlCol="0">
            <a:spAutoFit/>
          </a:bodyPr>
          <a:lstStyle/>
          <a:p>
            <a:pPr marL="91440" indent="-91440" algn="ctr">
              <a:lnSpc>
                <a:spcPts val="1000"/>
              </a:lnSpc>
              <a:spcAft>
                <a:spcPts val="200"/>
              </a:spcAft>
            </a:pPr>
            <a:r>
              <a:rPr lang="en-US" sz="1300" b="1" dirty="0" smtClean="0">
                <a:solidFill>
                  <a:schemeClr val="accent3"/>
                </a:solidFill>
              </a:rPr>
              <a:t>URINE</a:t>
            </a:r>
            <a:endParaRPr lang="en-US" sz="1300" b="1" dirty="0">
              <a:solidFill>
                <a:schemeClr val="accent3"/>
              </a:solidFill>
            </a:endParaRPr>
          </a:p>
        </p:txBody>
      </p:sp>
      <p:sp>
        <p:nvSpPr>
          <p:cNvPr id="141" name="TextBox 140"/>
          <p:cNvSpPr txBox="1"/>
          <p:nvPr/>
        </p:nvSpPr>
        <p:spPr>
          <a:xfrm>
            <a:off x="2082796" y="3948178"/>
            <a:ext cx="397933" cy="203474"/>
          </a:xfrm>
          <a:prstGeom prst="rect">
            <a:avLst/>
          </a:prstGeom>
          <a:noFill/>
        </p:spPr>
        <p:txBody>
          <a:bodyPr wrap="square" rtlCol="0">
            <a:spAutoFit/>
          </a:bodyPr>
          <a:lstStyle/>
          <a:p>
            <a:pPr algn="ctr">
              <a:lnSpc>
                <a:spcPts val="770"/>
              </a:lnSpc>
              <a:spcAft>
                <a:spcPts val="150"/>
              </a:spcAft>
            </a:pPr>
            <a:r>
              <a:rPr lang="en-US" sz="1000" b="1" dirty="0" smtClean="0"/>
              <a:t>Na+</a:t>
            </a:r>
            <a:endParaRPr lang="en-US" sz="1000" b="1" dirty="0"/>
          </a:p>
        </p:txBody>
      </p:sp>
      <p:cxnSp>
        <p:nvCxnSpPr>
          <p:cNvPr id="143" name="Straight Arrow Connector 142"/>
          <p:cNvCxnSpPr/>
          <p:nvPr/>
        </p:nvCxnSpPr>
        <p:spPr>
          <a:xfrm>
            <a:off x="7882467" y="3812710"/>
            <a:ext cx="503010" cy="149"/>
          </a:xfrm>
          <a:prstGeom prst="straightConnector1">
            <a:avLst/>
          </a:prstGeom>
          <a:ln w="31750" cap="flat" cmpd="sng" algn="ctr">
            <a:solidFill>
              <a:srgbClr val="000000"/>
            </a:solidFill>
            <a:prstDash val="solid"/>
            <a:miter lim="800000"/>
            <a:headEnd type="none" w="med" len="med"/>
            <a:tailEnd type="triangle" w="med" len="me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1538845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69277" y="110484"/>
            <a:ext cx="8484577" cy="883382"/>
          </a:xfrm>
        </p:spPr>
        <p:txBody>
          <a:bodyPr/>
          <a:lstStyle/>
          <a:p>
            <a:r>
              <a:rPr lang="en-US" dirty="0"/>
              <a:t>Clinically Significant Drug Interactions with Statins and Dosing Recommendations (1)</a:t>
            </a:r>
            <a:endParaRPr lang="en-CA" dirty="0"/>
          </a:p>
        </p:txBody>
      </p:sp>
      <p:sp>
        <p:nvSpPr>
          <p:cNvPr id="7" name="Text Placeholder 6"/>
          <p:cNvSpPr>
            <a:spLocks noGrp="1"/>
          </p:cNvSpPr>
          <p:nvPr>
            <p:ph type="body" sz="quarter" idx="13"/>
          </p:nvPr>
        </p:nvSpPr>
        <p:spPr>
          <a:xfrm>
            <a:off x="369888" y="6492875"/>
            <a:ext cx="8483600" cy="365125"/>
          </a:xfrm>
        </p:spPr>
        <p:txBody>
          <a:bodyPr/>
          <a:lstStyle/>
          <a:p>
            <a:r>
              <a:rPr lang="en-CA" dirty="0"/>
              <a:t/>
            </a:r>
            <a:br>
              <a:rPr lang="en-CA" dirty="0"/>
            </a:br>
            <a:r>
              <a:rPr lang="en-CA" dirty="0"/>
              <a:t>*Not available in </a:t>
            </a:r>
            <a:r>
              <a:rPr lang="en-CA" dirty="0" smtClean="0"/>
              <a:t>Canada</a:t>
            </a:r>
          </a:p>
          <a:p>
            <a:endParaRPr lang="en-CA" dirty="0" smtClean="0"/>
          </a:p>
          <a:p>
            <a:r>
              <a:rPr lang="en-CA" dirty="0" smtClean="0"/>
              <a:t>Finks </a:t>
            </a:r>
            <a:r>
              <a:rPr lang="en-CA" dirty="0"/>
              <a:t>SW, Campbell JD. </a:t>
            </a:r>
            <a:r>
              <a:rPr lang="en-CA" i="1" dirty="0"/>
              <a:t>Nurse </a:t>
            </a:r>
            <a:r>
              <a:rPr lang="en-CA" i="1" dirty="0" err="1"/>
              <a:t>Pract</a:t>
            </a:r>
            <a:r>
              <a:rPr lang="en-CA" dirty="0"/>
              <a:t>. Vol 39. </a:t>
            </a:r>
            <a:r>
              <a:rPr lang="en-CA" dirty="0" smtClean="0"/>
              <a:t>2014:45-51. Kellick</a:t>
            </a:r>
            <a:r>
              <a:rPr lang="en-CA" dirty="0"/>
              <a:t>, K. A., Bottorff, M., &amp; </a:t>
            </a:r>
            <a:r>
              <a:rPr lang="en-CA" dirty="0" err="1"/>
              <a:t>Toth</a:t>
            </a:r>
            <a:r>
              <a:rPr lang="en-CA" dirty="0"/>
              <a:t>, P. P. </a:t>
            </a:r>
            <a:r>
              <a:rPr lang="en-CA" i="1" dirty="0"/>
              <a:t>J </a:t>
            </a:r>
            <a:r>
              <a:rPr lang="en-CA" i="1" dirty="0" err="1"/>
              <a:t>Clin</a:t>
            </a:r>
            <a:r>
              <a:rPr lang="en-CA" i="1" dirty="0"/>
              <a:t> </a:t>
            </a:r>
            <a:r>
              <a:rPr lang="en-CA" i="1" dirty="0" err="1"/>
              <a:t>Lipidol</a:t>
            </a:r>
            <a:r>
              <a:rPr lang="en-CA" i="1" dirty="0"/>
              <a:t>. </a:t>
            </a:r>
            <a:r>
              <a:rPr lang="en-CA" dirty="0"/>
              <a:t>2014:8(3 </a:t>
            </a:r>
            <a:r>
              <a:rPr lang="en-CA" dirty="0" err="1"/>
              <a:t>Suppl</a:t>
            </a:r>
            <a:r>
              <a:rPr lang="en-CA" dirty="0"/>
              <a:t>):</a:t>
            </a:r>
            <a:r>
              <a:rPr lang="en-CA" dirty="0" smtClean="0"/>
              <a:t>S30-46.</a:t>
            </a:r>
            <a:br>
              <a:rPr lang="en-CA" dirty="0" smtClean="0"/>
            </a:br>
            <a:r>
              <a:rPr lang="en-CA" dirty="0" smtClean="0"/>
              <a:t>Mancini </a:t>
            </a:r>
            <a:r>
              <a:rPr lang="en-CA" dirty="0"/>
              <a:t>et al, DOI: </a:t>
            </a:r>
            <a:r>
              <a:rPr lang="en-CA" dirty="0">
                <a:hlinkClick r:id="rId2"/>
              </a:rPr>
              <a:t>http://dx.doi.org/10.1016/j.cjca.2016.01.003</a:t>
            </a:r>
            <a:endParaRPr lang="en-CA" dirty="0"/>
          </a:p>
        </p:txBody>
      </p:sp>
      <p:graphicFrame>
        <p:nvGraphicFramePr>
          <p:cNvPr id="8" name="Content Placeholder 4"/>
          <p:cNvGraphicFramePr>
            <a:graphicFrameLocks/>
          </p:cNvGraphicFramePr>
          <p:nvPr>
            <p:extLst>
              <p:ext uri="{D42A27DB-BD31-4B8C-83A1-F6EECF244321}">
                <p14:modId xmlns:p14="http://schemas.microsoft.com/office/powerpoint/2010/main" val="2043409984"/>
              </p:ext>
            </p:extLst>
          </p:nvPr>
        </p:nvGraphicFramePr>
        <p:xfrm>
          <a:off x="471488" y="993866"/>
          <a:ext cx="8382000" cy="503428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2638778"/>
                <a:gridCol w="2923822"/>
                <a:gridCol w="2819400"/>
              </a:tblGrid>
              <a:tr h="370840">
                <a:tc>
                  <a:txBody>
                    <a:bodyPr/>
                    <a:lstStyle/>
                    <a:p>
                      <a:r>
                        <a:rPr lang="en-US" sz="1800" dirty="0" smtClean="0"/>
                        <a:t>Interacting Medication</a:t>
                      </a:r>
                      <a:endParaRPr lang="en-CA" sz="1800" dirty="0"/>
                    </a:p>
                  </a:txBody>
                  <a:tcPr/>
                </a:tc>
                <a:tc>
                  <a:txBody>
                    <a:bodyPr/>
                    <a:lstStyle/>
                    <a:p>
                      <a:r>
                        <a:rPr lang="en-CA" sz="1800" dirty="0" smtClean="0"/>
                        <a:t>Precaution/Contraindication</a:t>
                      </a:r>
                      <a:endParaRPr lang="en-CA" sz="1800" dirty="0"/>
                    </a:p>
                  </a:txBody>
                  <a:tcPr/>
                </a:tc>
                <a:tc>
                  <a:txBody>
                    <a:bodyPr/>
                    <a:lstStyle/>
                    <a:p>
                      <a:r>
                        <a:rPr lang="en-CA" sz="1800" dirty="0" smtClean="0"/>
                        <a:t>Do Not Exceed</a:t>
                      </a:r>
                      <a:endParaRPr lang="en-CA" sz="1800" dirty="0"/>
                    </a:p>
                  </a:txBody>
                  <a:tcPr/>
                </a:tc>
              </a:tr>
              <a:tr h="0">
                <a:tc>
                  <a:txBody>
                    <a:bodyPr/>
                    <a:lstStyle/>
                    <a:p>
                      <a:r>
                        <a:rPr lang="en-CA" sz="1400" dirty="0" smtClean="0"/>
                        <a:t>Amiodarone</a:t>
                      </a:r>
                      <a:endParaRPr lang="en-CA" sz="1400" dirty="0"/>
                    </a:p>
                  </a:txBody>
                  <a:tcPr anchor="ctr"/>
                </a:tc>
                <a:tc>
                  <a:txBody>
                    <a:bodyPr/>
                    <a:lstStyle/>
                    <a:p>
                      <a:pPr marL="171450" indent="-171450">
                        <a:buClr>
                          <a:schemeClr val="tx2"/>
                        </a:buClr>
                        <a:buFont typeface="Arial" panose="020B0604020202020204" pitchFamily="34" charset="0"/>
                        <a:buChar char="•"/>
                      </a:pPr>
                      <a:endParaRPr lang="en-CA" sz="1400" dirty="0"/>
                    </a:p>
                  </a:txBody>
                  <a:tcPr anchor="ctr"/>
                </a:tc>
                <a:tc>
                  <a:txBody>
                    <a:bodyPr/>
                    <a:lstStyle/>
                    <a:p>
                      <a:pPr marL="171450" indent="-171450">
                        <a:buClr>
                          <a:schemeClr val="tx2"/>
                        </a:buClr>
                        <a:buFont typeface="Arial" panose="020B0604020202020204" pitchFamily="34" charset="0"/>
                        <a:buChar char="•"/>
                      </a:pPr>
                      <a:r>
                        <a:rPr lang="en-US" sz="1400" kern="1200" dirty="0" smtClean="0">
                          <a:solidFill>
                            <a:schemeClr val="dk1"/>
                          </a:solidFill>
                          <a:effectLst/>
                          <a:latin typeface="+mn-lt"/>
                          <a:ea typeface="+mn-ea"/>
                          <a:cs typeface="+mn-cs"/>
                        </a:rPr>
                        <a:t>Simvastatin </a:t>
                      </a:r>
                      <a:r>
                        <a:rPr lang="en-US" sz="1400" kern="1200" smtClean="0">
                          <a:solidFill>
                            <a:schemeClr val="dk1"/>
                          </a:solidFill>
                          <a:effectLst/>
                          <a:latin typeface="+mn-lt"/>
                          <a:ea typeface="+mn-ea"/>
                          <a:cs typeface="+mn-cs"/>
                        </a:rPr>
                        <a:t>20 mg, Lovastatin </a:t>
                      </a:r>
                      <a:r>
                        <a:rPr lang="en-US" sz="1400" kern="1200" dirty="0" smtClean="0">
                          <a:solidFill>
                            <a:schemeClr val="dk1"/>
                          </a:solidFill>
                          <a:effectLst/>
                          <a:latin typeface="+mn-lt"/>
                          <a:ea typeface="+mn-ea"/>
                          <a:cs typeface="+mn-cs"/>
                        </a:rPr>
                        <a:t>40 mg</a:t>
                      </a:r>
                      <a:endParaRPr lang="en-CA" sz="1400" dirty="0" smtClean="0"/>
                    </a:p>
                  </a:txBody>
                  <a:tcPr anchor="ctr"/>
                </a:tc>
              </a:tr>
              <a:tr h="0">
                <a:tc>
                  <a:txBody>
                    <a:bodyPr/>
                    <a:lstStyle/>
                    <a:p>
                      <a:r>
                        <a:rPr lang="en-CA" sz="1400" dirty="0" smtClean="0"/>
                        <a:t>Azole antifungals (</a:t>
                      </a:r>
                      <a:r>
                        <a:rPr lang="en-CA" sz="1400" dirty="0" err="1" smtClean="0"/>
                        <a:t>itraconazole</a:t>
                      </a:r>
                      <a:r>
                        <a:rPr lang="en-CA" sz="1400" dirty="0" smtClean="0"/>
                        <a:t>,</a:t>
                      </a:r>
                    </a:p>
                    <a:p>
                      <a:r>
                        <a:rPr lang="en-CA" sz="1400" dirty="0" smtClean="0"/>
                        <a:t>ketoconazole, </a:t>
                      </a:r>
                      <a:r>
                        <a:rPr lang="en-CA" sz="1400" dirty="0" err="1" smtClean="0"/>
                        <a:t>posaconazole</a:t>
                      </a:r>
                      <a:r>
                        <a:rPr lang="en-CA" sz="1400" dirty="0" smtClean="0"/>
                        <a:t>,</a:t>
                      </a:r>
                    </a:p>
                    <a:p>
                      <a:r>
                        <a:rPr lang="en-CA" sz="1400" dirty="0" smtClean="0"/>
                        <a:t>fluconazole, </a:t>
                      </a:r>
                      <a:r>
                        <a:rPr lang="en-CA" sz="1400" dirty="0" err="1" smtClean="0"/>
                        <a:t>voriconazole</a:t>
                      </a:r>
                      <a:r>
                        <a:rPr lang="en-CA" sz="1400" dirty="0" smtClean="0"/>
                        <a:t>)</a:t>
                      </a:r>
                    </a:p>
                  </a:txBody>
                  <a:tcPr anchor="ctr"/>
                </a:tc>
                <a:tc>
                  <a:txBody>
                    <a:bodyPr/>
                    <a:lstStyle/>
                    <a:p>
                      <a:pPr marL="171450" indent="-171450">
                        <a:buClr>
                          <a:schemeClr val="tx2"/>
                        </a:buClr>
                        <a:buFont typeface="Arial" panose="020B0604020202020204" pitchFamily="34" charset="0"/>
                        <a:buChar char="•"/>
                      </a:pPr>
                      <a:r>
                        <a:rPr lang="en-CA" sz="1400" dirty="0" smtClean="0"/>
                        <a:t>CI with simvastatin, lovastatin</a:t>
                      </a:r>
                    </a:p>
                    <a:p>
                      <a:pPr marL="171450" indent="-171450">
                        <a:buClr>
                          <a:schemeClr val="tx2"/>
                        </a:buClr>
                        <a:buFont typeface="Arial" panose="020B0604020202020204" pitchFamily="34" charset="0"/>
                        <a:buChar char="•"/>
                      </a:pPr>
                      <a:endParaRPr lang="en-CA" sz="1400" dirty="0"/>
                    </a:p>
                  </a:txBody>
                  <a:tcPr anchor="ctr"/>
                </a:tc>
                <a:tc>
                  <a:txBody>
                    <a:bodyPr/>
                    <a:lstStyle/>
                    <a:p>
                      <a:pPr marL="171450" indent="-171450">
                        <a:buClr>
                          <a:schemeClr val="tx2"/>
                        </a:buClr>
                        <a:buFont typeface="Arial" panose="020B0604020202020204" pitchFamily="34" charset="0"/>
                        <a:buChar char="•"/>
                      </a:pPr>
                      <a:r>
                        <a:rPr lang="en-CA" sz="1400" dirty="0" smtClean="0"/>
                        <a:t>Atorvastatin 20 mg (with </a:t>
                      </a:r>
                      <a:r>
                        <a:rPr lang="en-CA" sz="1400" dirty="0" err="1" smtClean="0"/>
                        <a:t>itraconazole</a:t>
                      </a:r>
                      <a:r>
                        <a:rPr lang="en-CA" sz="1400" dirty="0" smtClean="0"/>
                        <a:t>);</a:t>
                      </a:r>
                      <a:r>
                        <a:rPr lang="en-CA" sz="1400" baseline="0" dirty="0" smtClean="0"/>
                        <a:t> </a:t>
                      </a:r>
                      <a:r>
                        <a:rPr lang="en-CA" sz="1400" dirty="0" err="1" smtClean="0"/>
                        <a:t>Fluvastatin</a:t>
                      </a:r>
                      <a:r>
                        <a:rPr lang="en-CA" sz="1400" dirty="0" smtClean="0"/>
                        <a:t> 20 mg twice daily (with fluconazole)</a:t>
                      </a:r>
                    </a:p>
                  </a:txBody>
                  <a:tcPr anchor="ctr"/>
                </a:tc>
              </a:tr>
              <a:tr h="0">
                <a:tc>
                  <a:txBody>
                    <a:bodyPr/>
                    <a:lstStyle/>
                    <a:p>
                      <a:r>
                        <a:rPr lang="en-CA" sz="1400" dirty="0" smtClean="0"/>
                        <a:t>Macrolide antibiotics</a:t>
                      </a:r>
                    </a:p>
                    <a:p>
                      <a:r>
                        <a:rPr lang="en-CA" sz="1400" dirty="0" smtClean="0"/>
                        <a:t>(erythromycin, clarithromycin,</a:t>
                      </a:r>
                    </a:p>
                    <a:p>
                      <a:r>
                        <a:rPr lang="en-CA" sz="1400" dirty="0" err="1" smtClean="0"/>
                        <a:t>telithromycin</a:t>
                      </a:r>
                      <a:r>
                        <a:rPr lang="en-CA" sz="1400" dirty="0" smtClean="0"/>
                        <a:t>)</a:t>
                      </a:r>
                    </a:p>
                  </a:txBody>
                  <a:tcPr anchor="ctr"/>
                </a:tc>
                <a:tc>
                  <a:txBody>
                    <a:bodyPr/>
                    <a:lstStyle/>
                    <a:p>
                      <a:pPr marL="171450" indent="-171450">
                        <a:buClr>
                          <a:schemeClr val="tx2"/>
                        </a:buClr>
                        <a:buFont typeface="Arial" panose="020B0604020202020204" pitchFamily="34" charset="0"/>
                        <a:buChar char="•"/>
                      </a:pPr>
                      <a:r>
                        <a:rPr lang="en-CA" sz="1400" dirty="0" smtClean="0"/>
                        <a:t>CI with simvastatin, lovastatin</a:t>
                      </a:r>
                      <a:endParaRPr lang="en-CA" sz="1400" dirty="0"/>
                    </a:p>
                  </a:txBody>
                  <a:tcPr anchor="ctr"/>
                </a:tc>
                <a:tc>
                  <a:txBody>
                    <a:bodyPr/>
                    <a:lstStyle/>
                    <a:p>
                      <a:pPr marL="171450" indent="-171450">
                        <a:buClr>
                          <a:schemeClr val="tx2"/>
                        </a:buClr>
                        <a:buFont typeface="Arial" panose="020B0604020202020204" pitchFamily="34" charset="0"/>
                        <a:buChar char="•"/>
                      </a:pPr>
                      <a:r>
                        <a:rPr lang="en-CA" sz="1400" dirty="0" smtClean="0"/>
                        <a:t>Atorvastatin 20 mg (with clarithromycin); Pravastatin 40 mg (with clarithromycin); </a:t>
                      </a:r>
                      <a:r>
                        <a:rPr lang="en-CA" sz="1400" dirty="0" err="1" smtClean="0"/>
                        <a:t>Pitavastatin</a:t>
                      </a:r>
                      <a:r>
                        <a:rPr lang="en-CA" sz="1400" dirty="0" smtClean="0"/>
                        <a:t> </a:t>
                      </a:r>
                      <a:br>
                        <a:rPr lang="en-CA" sz="1400" dirty="0" smtClean="0"/>
                      </a:br>
                      <a:r>
                        <a:rPr lang="en-CA" sz="1400" dirty="0" smtClean="0"/>
                        <a:t>1 mg* (with erythromycin)</a:t>
                      </a:r>
                    </a:p>
                  </a:txBody>
                  <a:tcPr anchor="ctr"/>
                </a:tc>
              </a:tr>
              <a:tr h="0">
                <a:tc>
                  <a:txBody>
                    <a:bodyPr/>
                    <a:lstStyle/>
                    <a:p>
                      <a:r>
                        <a:rPr lang="en-US" sz="1400" dirty="0" smtClean="0"/>
                        <a:t>Amlodipine</a:t>
                      </a:r>
                      <a:endParaRPr lang="en-CA" sz="1400" dirty="0"/>
                    </a:p>
                  </a:txBody>
                  <a:tcPr anchor="ctr"/>
                </a:tc>
                <a:tc>
                  <a:txBody>
                    <a:bodyPr/>
                    <a:lstStyle/>
                    <a:p>
                      <a:pPr marL="171450" indent="-171450">
                        <a:buClr>
                          <a:schemeClr val="tx2"/>
                        </a:buClr>
                        <a:buFont typeface="Arial" panose="020B0604020202020204" pitchFamily="34" charset="0"/>
                        <a:buChar char="•"/>
                      </a:pPr>
                      <a:endParaRPr lang="en-CA" sz="1400" dirty="0"/>
                    </a:p>
                  </a:txBody>
                  <a:tcPr anchor="ctr"/>
                </a:tc>
                <a:tc>
                  <a:txBody>
                    <a:bodyPr/>
                    <a:lstStyle/>
                    <a:p>
                      <a:pPr marL="171450" indent="-171450">
                        <a:buClr>
                          <a:schemeClr val="tx2"/>
                        </a:buClr>
                        <a:buFont typeface="Arial" panose="020B0604020202020204" pitchFamily="34" charset="0"/>
                        <a:buChar char="•"/>
                      </a:pPr>
                      <a:r>
                        <a:rPr lang="en-US" sz="1400" dirty="0" smtClean="0"/>
                        <a:t>Simvastatin 20 mg</a:t>
                      </a:r>
                      <a:endParaRPr lang="en-CA" sz="1400" dirty="0"/>
                    </a:p>
                  </a:txBody>
                  <a:tcPr anchor="ctr"/>
                </a:tc>
              </a:tr>
              <a:tr h="0">
                <a:tc>
                  <a:txBody>
                    <a:bodyPr/>
                    <a:lstStyle/>
                    <a:p>
                      <a:r>
                        <a:rPr lang="en-US" sz="1400" dirty="0" err="1" smtClean="0"/>
                        <a:t>Boceprevir</a:t>
                      </a:r>
                      <a:endParaRPr lang="en-CA" sz="1400" dirty="0"/>
                    </a:p>
                  </a:txBody>
                  <a:tcPr anchor="ctr"/>
                </a:tc>
                <a:tc>
                  <a:txBody>
                    <a:bodyPr/>
                    <a:lstStyle/>
                    <a:p>
                      <a:pPr marL="171450" indent="-171450">
                        <a:buClr>
                          <a:schemeClr val="tx2"/>
                        </a:buClr>
                        <a:buFont typeface="Arial" panose="020B0604020202020204" pitchFamily="34" charset="0"/>
                        <a:buChar char="•"/>
                      </a:pPr>
                      <a:r>
                        <a:rPr lang="en-CA" sz="1400" dirty="0" smtClean="0"/>
                        <a:t>CI with simvastatin, lovastatin</a:t>
                      </a:r>
                      <a:endParaRPr lang="en-CA" sz="1400" dirty="0"/>
                    </a:p>
                  </a:txBody>
                  <a:tcPr anchor="ctr"/>
                </a:tc>
                <a:tc>
                  <a:txBody>
                    <a:bodyPr/>
                    <a:lstStyle/>
                    <a:p>
                      <a:pPr marL="171450" indent="-171450">
                        <a:buClr>
                          <a:schemeClr val="tx2"/>
                        </a:buClr>
                        <a:buFont typeface="Arial" panose="020B0604020202020204" pitchFamily="34" charset="0"/>
                        <a:buChar char="•"/>
                      </a:pPr>
                      <a:r>
                        <a:rPr lang="en-US" sz="1400" dirty="0" smtClean="0"/>
                        <a:t>Atorvastatin</a:t>
                      </a:r>
                      <a:r>
                        <a:rPr lang="en-US" sz="1400" baseline="0" dirty="0" smtClean="0"/>
                        <a:t> 40 mg</a:t>
                      </a:r>
                      <a:endParaRPr lang="en-CA" sz="1400" dirty="0"/>
                    </a:p>
                  </a:txBody>
                  <a:tcPr anchor="ctr"/>
                </a:tc>
              </a:tr>
              <a:tr h="0">
                <a:tc>
                  <a:txBody>
                    <a:bodyPr/>
                    <a:lstStyle/>
                    <a:p>
                      <a:r>
                        <a:rPr lang="en-US" sz="1400" dirty="0" smtClean="0"/>
                        <a:t>Colchicine</a:t>
                      </a:r>
                      <a:endParaRPr lang="en-CA" sz="1400" dirty="0"/>
                    </a:p>
                  </a:txBody>
                  <a:tcPr anchor="ctr"/>
                </a:tc>
                <a:tc>
                  <a:txBody>
                    <a:bodyPr/>
                    <a:lstStyle/>
                    <a:p>
                      <a:pPr marL="171450" indent="-171450">
                        <a:buClr>
                          <a:schemeClr val="tx2"/>
                        </a:buClr>
                        <a:buFont typeface="Arial" panose="020B0604020202020204" pitchFamily="34" charset="0"/>
                        <a:buChar char="•"/>
                      </a:pPr>
                      <a:r>
                        <a:rPr lang="fi-FI" sz="1400" dirty="0" smtClean="0"/>
                        <a:t>Caution with lovastatin, simvastatin, fluvastatin, pitavastatin, pravastatin</a:t>
                      </a:r>
                      <a:endParaRPr lang="en-CA" sz="1400" dirty="0"/>
                    </a:p>
                  </a:txBody>
                  <a:tcPr anchor="ctr"/>
                </a:tc>
                <a:tc>
                  <a:txBody>
                    <a:bodyPr/>
                    <a:lstStyle/>
                    <a:p>
                      <a:pPr marL="171450" indent="-171450">
                        <a:buClr>
                          <a:schemeClr val="tx2"/>
                        </a:buClr>
                        <a:buFont typeface="Arial" panose="020B0604020202020204" pitchFamily="34" charset="0"/>
                        <a:buChar char="•"/>
                      </a:pPr>
                      <a:endParaRPr lang="en-CA" sz="1400" dirty="0"/>
                    </a:p>
                  </a:txBody>
                  <a:tcPr anchor="ctr"/>
                </a:tc>
              </a:tr>
              <a:tr h="0">
                <a:tc>
                  <a:txBody>
                    <a:bodyPr/>
                    <a:lstStyle/>
                    <a:p>
                      <a:r>
                        <a:rPr lang="en-US" sz="1400" dirty="0" smtClean="0"/>
                        <a:t>Cyclosporine</a:t>
                      </a:r>
                      <a:endParaRPr lang="en-CA" sz="1400" dirty="0"/>
                    </a:p>
                  </a:txBody>
                  <a:tcPr anchor="ctr"/>
                </a:tc>
                <a:tc>
                  <a:txBody>
                    <a:bodyPr/>
                    <a:lstStyle/>
                    <a:p>
                      <a:pPr marL="171450" indent="-171450">
                        <a:buClr>
                          <a:schemeClr val="tx2"/>
                        </a:buClr>
                        <a:buFont typeface="Arial" panose="020B0604020202020204" pitchFamily="34" charset="0"/>
                        <a:buChar char="•"/>
                      </a:pPr>
                      <a:r>
                        <a:rPr lang="en-CA" sz="1400" dirty="0" smtClean="0"/>
                        <a:t>CI with simvastatin, </a:t>
                      </a:r>
                      <a:r>
                        <a:rPr lang="en-CA" sz="1400" dirty="0" err="1" smtClean="0"/>
                        <a:t>pitavastatin</a:t>
                      </a:r>
                      <a:r>
                        <a:rPr lang="en-CA" sz="1400" dirty="0" smtClean="0"/>
                        <a:t>;</a:t>
                      </a:r>
                      <a:r>
                        <a:rPr lang="en-CA" sz="1400" baseline="0" dirty="0" smtClean="0"/>
                        <a:t> </a:t>
                      </a:r>
                      <a:r>
                        <a:rPr lang="en-CA" sz="1400" dirty="0" smtClean="0"/>
                        <a:t>avoid with lovastatin, atorvastatin</a:t>
                      </a:r>
                    </a:p>
                  </a:txBody>
                  <a:tcPr anchor="ctr"/>
                </a:tc>
                <a:tc>
                  <a:txBody>
                    <a:bodyPr/>
                    <a:lstStyle/>
                    <a:p>
                      <a:pPr marL="171450" indent="-171450">
                        <a:buClr>
                          <a:schemeClr val="tx2"/>
                        </a:buClr>
                        <a:buFont typeface="Arial" panose="020B0604020202020204" pitchFamily="34" charset="0"/>
                        <a:buChar char="•"/>
                      </a:pPr>
                      <a:r>
                        <a:rPr lang="en-CA" sz="1400" dirty="0" smtClean="0"/>
                        <a:t>Pravastatin 20 mg</a:t>
                      </a:r>
                    </a:p>
                    <a:p>
                      <a:pPr marL="171450" indent="-171450">
                        <a:buClr>
                          <a:schemeClr val="tx2"/>
                        </a:buClr>
                        <a:buFont typeface="Arial" panose="020B0604020202020204" pitchFamily="34" charset="0"/>
                        <a:buChar char="•"/>
                      </a:pPr>
                      <a:r>
                        <a:rPr lang="en-CA" sz="1400" dirty="0" err="1" smtClean="0"/>
                        <a:t>Rosuvastatin</a:t>
                      </a:r>
                      <a:r>
                        <a:rPr lang="en-CA" sz="1400" dirty="0" smtClean="0"/>
                        <a:t> 5 mg</a:t>
                      </a:r>
                    </a:p>
                    <a:p>
                      <a:pPr marL="171450" indent="-171450">
                        <a:buClr>
                          <a:schemeClr val="tx2"/>
                        </a:buClr>
                        <a:buFont typeface="Arial" panose="020B0604020202020204" pitchFamily="34" charset="0"/>
                        <a:buChar char="•"/>
                      </a:pPr>
                      <a:r>
                        <a:rPr lang="en-CA" sz="1400" dirty="0" err="1" smtClean="0"/>
                        <a:t>Fluvastatin</a:t>
                      </a:r>
                      <a:r>
                        <a:rPr lang="en-CA" sz="1400" dirty="0" smtClean="0"/>
                        <a:t> 20 mg twice daily</a:t>
                      </a:r>
                    </a:p>
                  </a:txBody>
                  <a:tcPr anchor="ctr"/>
                </a:tc>
              </a:tr>
              <a:tr h="0">
                <a:tc>
                  <a:txBody>
                    <a:bodyPr/>
                    <a:lstStyle/>
                    <a:p>
                      <a:r>
                        <a:rPr lang="en-US" sz="1400" dirty="0" err="1" smtClean="0"/>
                        <a:t>Danazol</a:t>
                      </a:r>
                      <a:endParaRPr lang="en-CA" sz="1400" dirty="0"/>
                    </a:p>
                  </a:txBody>
                  <a:tcPr anchor="ctr"/>
                </a:tc>
                <a:tc>
                  <a:txBody>
                    <a:bodyPr/>
                    <a:lstStyle/>
                    <a:p>
                      <a:pPr marL="171450" indent="-171450">
                        <a:buClr>
                          <a:schemeClr val="tx2"/>
                        </a:buClr>
                        <a:buFont typeface="Arial" panose="020B0604020202020204" pitchFamily="34" charset="0"/>
                        <a:buChar char="•"/>
                      </a:pPr>
                      <a:r>
                        <a:rPr lang="en-CA" sz="1400" dirty="0" smtClean="0"/>
                        <a:t>CI with simvastatin</a:t>
                      </a:r>
                      <a:endParaRPr lang="en-CA" sz="1400" dirty="0"/>
                    </a:p>
                  </a:txBody>
                  <a:tcPr anchor="ctr"/>
                </a:tc>
                <a:tc>
                  <a:txBody>
                    <a:bodyPr/>
                    <a:lstStyle/>
                    <a:p>
                      <a:pPr marL="171450" indent="-171450">
                        <a:buClr>
                          <a:schemeClr val="tx2"/>
                        </a:buClr>
                        <a:buFont typeface="Arial" panose="020B0604020202020204" pitchFamily="34" charset="0"/>
                        <a:buChar char="•"/>
                      </a:pPr>
                      <a:r>
                        <a:rPr lang="en-CA" sz="1400" dirty="0" smtClean="0"/>
                        <a:t>Lovastatin 20 mg</a:t>
                      </a:r>
                      <a:endParaRPr lang="en-CA" sz="1400" dirty="0"/>
                    </a:p>
                  </a:txBody>
                  <a:tcPr anchor="ctr"/>
                </a:tc>
              </a:tr>
              <a:tr h="0">
                <a:tc>
                  <a:txBody>
                    <a:bodyPr/>
                    <a:lstStyle/>
                    <a:p>
                      <a:r>
                        <a:rPr lang="en-US" sz="1400" dirty="0" smtClean="0"/>
                        <a:t>Digoxin</a:t>
                      </a:r>
                      <a:endParaRPr lang="en-CA" sz="1400" dirty="0"/>
                    </a:p>
                  </a:txBody>
                  <a:tcPr anchor="ctr"/>
                </a:tc>
                <a:tc>
                  <a:txBody>
                    <a:bodyPr/>
                    <a:lstStyle/>
                    <a:p>
                      <a:pPr marL="171450" indent="-171450">
                        <a:buClr>
                          <a:schemeClr val="tx2"/>
                        </a:buClr>
                        <a:buFont typeface="Arial" panose="020B0604020202020204" pitchFamily="34" charset="0"/>
                        <a:buChar char="•"/>
                      </a:pPr>
                      <a:r>
                        <a:rPr lang="en-US" sz="1400" dirty="0" smtClean="0"/>
                        <a:t>Monitor for potential digoxin toxicity with simvastatin and atorvastatin</a:t>
                      </a:r>
                      <a:endParaRPr lang="en-CA" sz="1400" dirty="0"/>
                    </a:p>
                  </a:txBody>
                  <a:tcPr anchor="ctr"/>
                </a:tc>
                <a:tc>
                  <a:txBody>
                    <a:bodyPr/>
                    <a:lstStyle/>
                    <a:p>
                      <a:pPr marL="171450" indent="-171450">
                        <a:buClr>
                          <a:schemeClr val="tx2"/>
                        </a:buClr>
                        <a:buFont typeface="Arial" panose="020B0604020202020204" pitchFamily="34" charset="0"/>
                        <a:buChar char="•"/>
                      </a:pPr>
                      <a:endParaRPr lang="en-CA" sz="1400" dirty="0"/>
                    </a:p>
                  </a:txBody>
                  <a:tcPr anchor="ctr"/>
                </a:tc>
              </a:tr>
            </a:tbl>
          </a:graphicData>
        </a:graphic>
      </p:graphicFrame>
    </p:spTree>
    <p:extLst>
      <p:ext uri="{BB962C8B-B14F-4D97-AF65-F5344CB8AC3E}">
        <p14:creationId xmlns:p14="http://schemas.microsoft.com/office/powerpoint/2010/main" val="144470124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69277" y="110484"/>
            <a:ext cx="8484577" cy="883382"/>
          </a:xfrm>
        </p:spPr>
        <p:txBody>
          <a:bodyPr/>
          <a:lstStyle/>
          <a:p>
            <a:r>
              <a:rPr lang="en-US" dirty="0"/>
              <a:t>Clinically Significant Drug Interactions with Statins and Dosing Recommendations (2)</a:t>
            </a:r>
            <a:endParaRPr lang="en-CA" dirty="0"/>
          </a:p>
        </p:txBody>
      </p:sp>
      <p:sp>
        <p:nvSpPr>
          <p:cNvPr id="7" name="Text Placeholder 6"/>
          <p:cNvSpPr>
            <a:spLocks noGrp="1"/>
          </p:cNvSpPr>
          <p:nvPr>
            <p:ph type="body" sz="quarter" idx="13"/>
          </p:nvPr>
        </p:nvSpPr>
        <p:spPr>
          <a:xfrm>
            <a:off x="369888" y="6492875"/>
            <a:ext cx="8483600" cy="365125"/>
          </a:xfrm>
        </p:spPr>
        <p:txBody>
          <a:bodyPr/>
          <a:lstStyle/>
          <a:p>
            <a:r>
              <a:rPr lang="en-CA" dirty="0" smtClean="0"/>
              <a:t>Finks </a:t>
            </a:r>
            <a:r>
              <a:rPr lang="en-CA" dirty="0"/>
              <a:t>SW, Campbell JD. </a:t>
            </a:r>
            <a:r>
              <a:rPr lang="en-CA" i="1" dirty="0"/>
              <a:t>Nurse </a:t>
            </a:r>
            <a:r>
              <a:rPr lang="en-CA" i="1" dirty="0" err="1"/>
              <a:t>Pract</a:t>
            </a:r>
            <a:r>
              <a:rPr lang="en-CA" dirty="0"/>
              <a:t>. Vol 39. </a:t>
            </a:r>
            <a:r>
              <a:rPr lang="en-CA" dirty="0" smtClean="0"/>
              <a:t>2014:45-51. Kellick</a:t>
            </a:r>
            <a:r>
              <a:rPr lang="en-CA" dirty="0"/>
              <a:t>, K. A., Bottorff, M., &amp; </a:t>
            </a:r>
            <a:r>
              <a:rPr lang="en-CA" dirty="0" err="1"/>
              <a:t>Toth</a:t>
            </a:r>
            <a:r>
              <a:rPr lang="en-CA" dirty="0"/>
              <a:t>, P. P. </a:t>
            </a:r>
            <a:r>
              <a:rPr lang="en-CA" i="1" dirty="0"/>
              <a:t>J </a:t>
            </a:r>
            <a:r>
              <a:rPr lang="en-CA" i="1" dirty="0" err="1"/>
              <a:t>Clin</a:t>
            </a:r>
            <a:r>
              <a:rPr lang="en-CA" i="1" dirty="0"/>
              <a:t> </a:t>
            </a:r>
            <a:r>
              <a:rPr lang="en-CA" i="1" dirty="0" err="1"/>
              <a:t>Lipidol</a:t>
            </a:r>
            <a:r>
              <a:rPr lang="en-CA" i="1" dirty="0"/>
              <a:t>. </a:t>
            </a:r>
            <a:r>
              <a:rPr lang="en-CA" dirty="0"/>
              <a:t>2014:8(3 </a:t>
            </a:r>
            <a:r>
              <a:rPr lang="en-CA" dirty="0" err="1"/>
              <a:t>Suppl</a:t>
            </a:r>
            <a:r>
              <a:rPr lang="en-CA" dirty="0"/>
              <a:t>):</a:t>
            </a:r>
            <a:r>
              <a:rPr lang="en-CA" dirty="0" smtClean="0"/>
              <a:t>S30-46.</a:t>
            </a:r>
            <a:br>
              <a:rPr lang="en-CA" dirty="0" smtClean="0"/>
            </a:br>
            <a:r>
              <a:rPr lang="en-CA" dirty="0" smtClean="0"/>
              <a:t>Mancini </a:t>
            </a:r>
            <a:r>
              <a:rPr lang="en-CA" dirty="0"/>
              <a:t>et al, DOI: </a:t>
            </a:r>
            <a:r>
              <a:rPr lang="en-CA" dirty="0">
                <a:hlinkClick r:id="rId2"/>
              </a:rPr>
              <a:t>http://dx.doi.org/10.1016/j.cjca.2016.01.003</a:t>
            </a:r>
            <a:endParaRPr lang="en-CA" dirty="0"/>
          </a:p>
        </p:txBody>
      </p:sp>
      <p:graphicFrame>
        <p:nvGraphicFramePr>
          <p:cNvPr id="5" name="Content Placeholder 4"/>
          <p:cNvGraphicFramePr>
            <a:graphicFrameLocks/>
          </p:cNvGraphicFramePr>
          <p:nvPr>
            <p:extLst>
              <p:ext uri="{D42A27DB-BD31-4B8C-83A1-F6EECF244321}">
                <p14:modId xmlns:p14="http://schemas.microsoft.com/office/powerpoint/2010/main" val="2556515535"/>
              </p:ext>
            </p:extLst>
          </p:nvPr>
        </p:nvGraphicFramePr>
        <p:xfrm>
          <a:off x="420565" y="993866"/>
          <a:ext cx="8382000" cy="520700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2638778"/>
                <a:gridCol w="2751522"/>
                <a:gridCol w="2991700"/>
              </a:tblGrid>
              <a:tr h="370840">
                <a:tc>
                  <a:txBody>
                    <a:bodyPr/>
                    <a:lstStyle/>
                    <a:p>
                      <a:r>
                        <a:rPr lang="en-US" sz="1800" dirty="0" smtClean="0"/>
                        <a:t>Interacting Medication</a:t>
                      </a:r>
                      <a:endParaRPr lang="en-CA" sz="1800" dirty="0"/>
                    </a:p>
                  </a:txBody>
                  <a:tcPr/>
                </a:tc>
                <a:tc>
                  <a:txBody>
                    <a:bodyPr/>
                    <a:lstStyle/>
                    <a:p>
                      <a:r>
                        <a:rPr lang="en-CA" sz="1800" dirty="0" smtClean="0"/>
                        <a:t>Precaution/Contraindication</a:t>
                      </a:r>
                      <a:endParaRPr lang="en-CA" sz="1800" dirty="0"/>
                    </a:p>
                  </a:txBody>
                  <a:tcPr/>
                </a:tc>
                <a:tc>
                  <a:txBody>
                    <a:bodyPr/>
                    <a:lstStyle/>
                    <a:p>
                      <a:r>
                        <a:rPr lang="en-CA" sz="1800" dirty="0" smtClean="0"/>
                        <a:t>Do Not Exceed</a:t>
                      </a:r>
                      <a:endParaRPr lang="en-CA" sz="1800" dirty="0"/>
                    </a:p>
                  </a:txBody>
                  <a:tcPr/>
                </a:tc>
              </a:tr>
              <a:tr h="370840">
                <a:tc>
                  <a:txBody>
                    <a:bodyPr/>
                    <a:lstStyle/>
                    <a:p>
                      <a:r>
                        <a:rPr lang="en-US" sz="1600" dirty="0" smtClean="0"/>
                        <a:t>Diltiazem</a:t>
                      </a:r>
                      <a:endParaRPr lang="en-CA" sz="1600" dirty="0"/>
                    </a:p>
                  </a:txBody>
                  <a:tcPr anchor="ctr"/>
                </a:tc>
                <a:tc>
                  <a:txBody>
                    <a:bodyPr/>
                    <a:lstStyle/>
                    <a:p>
                      <a:pPr>
                        <a:buClr>
                          <a:schemeClr val="accent1"/>
                        </a:buClr>
                      </a:pPr>
                      <a:endParaRPr lang="en-CA" sz="1400" dirty="0"/>
                    </a:p>
                  </a:txBody>
                  <a:tcPr anchor="ctr"/>
                </a:tc>
                <a:tc>
                  <a:txBody>
                    <a:bodyPr/>
                    <a:lstStyle/>
                    <a:p>
                      <a:pPr marL="171450" indent="-171450">
                        <a:buClr>
                          <a:schemeClr val="accent1"/>
                        </a:buClr>
                        <a:buFont typeface="Arial" panose="020B0604020202020204" pitchFamily="34" charset="0"/>
                        <a:buChar char="•"/>
                      </a:pPr>
                      <a:r>
                        <a:rPr lang="en-CA" sz="1400" dirty="0" smtClean="0"/>
                        <a:t>Simvastatin 10 mg; Lovastatin 20 mg</a:t>
                      </a:r>
                    </a:p>
                  </a:txBody>
                  <a:tcPr anchor="ctr"/>
                </a:tc>
              </a:tr>
              <a:tr h="370840">
                <a:tc>
                  <a:txBody>
                    <a:bodyPr/>
                    <a:lstStyle/>
                    <a:p>
                      <a:r>
                        <a:rPr lang="en-US" sz="1600" dirty="0" err="1" smtClean="0"/>
                        <a:t>Dronedarone</a:t>
                      </a:r>
                      <a:endParaRPr lang="en-CA" sz="1600" dirty="0" smtClean="0"/>
                    </a:p>
                  </a:txBody>
                  <a:tcPr anchor="ctr"/>
                </a:tc>
                <a:tc>
                  <a:txBody>
                    <a:bodyPr/>
                    <a:lstStyle/>
                    <a:p>
                      <a:pPr>
                        <a:buClr>
                          <a:schemeClr val="accent1"/>
                        </a:buClr>
                      </a:pPr>
                      <a:endParaRPr lang="en-CA" sz="1400" dirty="0"/>
                    </a:p>
                  </a:txBody>
                  <a:tcPr anchor="ctr"/>
                </a:tc>
                <a:tc>
                  <a:txBody>
                    <a:bodyPr/>
                    <a:lstStyle/>
                    <a:p>
                      <a:pPr marL="171450" indent="-171450">
                        <a:buClr>
                          <a:schemeClr val="accent1"/>
                        </a:buClr>
                        <a:buFont typeface="Arial" panose="020B0604020202020204" pitchFamily="34" charset="0"/>
                        <a:buChar char="•"/>
                      </a:pPr>
                      <a:r>
                        <a:rPr lang="en-CA" sz="1400" dirty="0" smtClean="0"/>
                        <a:t>Simvastatin 10 mg; Lovastatin 20 mg</a:t>
                      </a:r>
                    </a:p>
                  </a:txBody>
                  <a:tcPr anchor="ctr"/>
                </a:tc>
              </a:tr>
              <a:tr h="370840">
                <a:tc>
                  <a:txBody>
                    <a:bodyPr/>
                    <a:lstStyle/>
                    <a:p>
                      <a:r>
                        <a:rPr lang="en-US" sz="1600" dirty="0" smtClean="0"/>
                        <a:t>Gemfibrozil</a:t>
                      </a:r>
                      <a:endParaRPr lang="en-CA" sz="1600" dirty="0" smtClean="0"/>
                    </a:p>
                  </a:txBody>
                  <a:tcPr anchor="ctr"/>
                </a:tc>
                <a:tc>
                  <a:txBody>
                    <a:bodyPr/>
                    <a:lstStyle/>
                    <a:p>
                      <a:pPr marL="171450" indent="-171450">
                        <a:buClr>
                          <a:schemeClr val="accent1"/>
                        </a:buClr>
                        <a:buFont typeface="Arial" panose="020B0604020202020204" pitchFamily="34" charset="0"/>
                        <a:buChar char="•"/>
                      </a:pPr>
                      <a:r>
                        <a:rPr lang="fi-FI" sz="1400" dirty="0" smtClean="0"/>
                        <a:t>CI with simvastatin, avoid with</a:t>
                      </a:r>
                      <a:r>
                        <a:rPr lang="fi-FI" sz="1400" baseline="0" dirty="0" smtClean="0"/>
                        <a:t> </a:t>
                      </a:r>
                      <a:r>
                        <a:rPr lang="fi-FI" sz="1400" dirty="0" smtClean="0"/>
                        <a:t>lovastatin, pravastatin, pitavastatin, atorvastatin, fluvastatin</a:t>
                      </a:r>
                    </a:p>
                  </a:txBody>
                  <a:tcPr anchor="ctr"/>
                </a:tc>
                <a:tc>
                  <a:txBody>
                    <a:bodyPr/>
                    <a:lstStyle/>
                    <a:p>
                      <a:pPr marL="171450" indent="-171450">
                        <a:buClr>
                          <a:schemeClr val="accent1"/>
                        </a:buClr>
                        <a:buFont typeface="Arial" panose="020B0604020202020204" pitchFamily="34" charset="0"/>
                        <a:buChar char="•"/>
                      </a:pPr>
                      <a:r>
                        <a:rPr lang="en-US" sz="1400" dirty="0" err="1" smtClean="0"/>
                        <a:t>Rosuvastatin</a:t>
                      </a:r>
                      <a:r>
                        <a:rPr lang="en-US" sz="1400" dirty="0" smtClean="0"/>
                        <a:t> 10 mg (use only if needed, avoidance recommended)</a:t>
                      </a:r>
                    </a:p>
                  </a:txBody>
                  <a:tcPr anchor="ctr"/>
                </a:tc>
              </a:tr>
              <a:tr h="370840">
                <a:tc>
                  <a:txBody>
                    <a:bodyPr/>
                    <a:lstStyle/>
                    <a:p>
                      <a:r>
                        <a:rPr lang="en-US" sz="1600" dirty="0" smtClean="0"/>
                        <a:t>Other Fibrates</a:t>
                      </a:r>
                      <a:endParaRPr lang="en-CA" sz="1600" dirty="0"/>
                    </a:p>
                  </a:txBody>
                  <a:tcPr anchor="ctr"/>
                </a:tc>
                <a:tc>
                  <a:txBody>
                    <a:bodyPr/>
                    <a:lstStyle/>
                    <a:p>
                      <a:pPr marL="171450" indent="-171450">
                        <a:buClr>
                          <a:schemeClr val="accent1"/>
                        </a:buClr>
                        <a:buFont typeface="Arial" panose="020B0604020202020204" pitchFamily="34" charset="0"/>
                        <a:buChar char="•"/>
                      </a:pPr>
                      <a:r>
                        <a:rPr lang="en-CA" sz="1400" dirty="0" smtClean="0"/>
                        <a:t>Caution with all statins</a:t>
                      </a:r>
                      <a:endParaRPr lang="en-CA" sz="1400" dirty="0"/>
                    </a:p>
                  </a:txBody>
                  <a:tcPr anchor="ctr"/>
                </a:tc>
                <a:tc>
                  <a:txBody>
                    <a:bodyPr/>
                    <a:lstStyle/>
                    <a:p>
                      <a:pPr>
                        <a:buClr>
                          <a:schemeClr val="accent1"/>
                        </a:buClr>
                      </a:pPr>
                      <a:endParaRPr lang="en-CA" sz="1400" dirty="0"/>
                    </a:p>
                  </a:txBody>
                  <a:tcPr anchor="ctr"/>
                </a:tc>
              </a:tr>
              <a:tr h="370840">
                <a:tc>
                  <a:txBody>
                    <a:bodyPr/>
                    <a:lstStyle/>
                    <a:p>
                      <a:r>
                        <a:rPr lang="en-CA" sz="1600" dirty="0" smtClean="0"/>
                        <a:t>Grapefruit Juice (large quantities)</a:t>
                      </a:r>
                      <a:endParaRPr lang="en-CA" sz="1600" dirty="0"/>
                    </a:p>
                  </a:txBody>
                  <a:tcPr anchor="ctr"/>
                </a:tc>
                <a:tc>
                  <a:txBody>
                    <a:bodyPr/>
                    <a:lstStyle/>
                    <a:p>
                      <a:pPr marL="171450" indent="-171450">
                        <a:buClr>
                          <a:schemeClr val="accent1"/>
                        </a:buClr>
                        <a:buFont typeface="Arial" panose="020B0604020202020204" pitchFamily="34" charset="0"/>
                        <a:buChar char="•"/>
                      </a:pPr>
                      <a:r>
                        <a:rPr lang="en-US" sz="1400" dirty="0" smtClean="0"/>
                        <a:t>Avoid with simvastatin, lovastatin and atorvastatin </a:t>
                      </a:r>
                    </a:p>
                  </a:txBody>
                  <a:tcPr anchor="ctr"/>
                </a:tc>
                <a:tc>
                  <a:txBody>
                    <a:bodyPr/>
                    <a:lstStyle/>
                    <a:p>
                      <a:pPr>
                        <a:buClr>
                          <a:schemeClr val="accent1"/>
                        </a:buClr>
                      </a:pPr>
                      <a:endParaRPr lang="en-CA" sz="1400" dirty="0"/>
                    </a:p>
                  </a:txBody>
                  <a:tcPr anchor="ctr"/>
                </a:tc>
              </a:tr>
              <a:tr h="370840">
                <a:tc>
                  <a:txBody>
                    <a:bodyPr/>
                    <a:lstStyle/>
                    <a:p>
                      <a:r>
                        <a:rPr lang="en-US" sz="1600" dirty="0" smtClean="0"/>
                        <a:t>Niacin</a:t>
                      </a:r>
                      <a:endParaRPr lang="en-CA" sz="1600" dirty="0"/>
                    </a:p>
                  </a:txBody>
                  <a:tcPr anchor="ctr"/>
                </a:tc>
                <a:tc>
                  <a:txBody>
                    <a:bodyPr/>
                    <a:lstStyle/>
                    <a:p>
                      <a:pPr marL="171450" indent="-171450">
                        <a:buClr>
                          <a:schemeClr val="accent1"/>
                        </a:buClr>
                        <a:buFont typeface="Arial" panose="020B0604020202020204" pitchFamily="34" charset="0"/>
                        <a:buChar char="•"/>
                      </a:pPr>
                      <a:r>
                        <a:rPr lang="en-CA" sz="1400" dirty="0" smtClean="0"/>
                        <a:t>Caution ≥1 g/d with simvastatin,</a:t>
                      </a:r>
                      <a:r>
                        <a:rPr lang="en-CA" sz="1400" baseline="0" dirty="0" smtClean="0"/>
                        <a:t> </a:t>
                      </a:r>
                      <a:r>
                        <a:rPr lang="en-CA" sz="1400" dirty="0" smtClean="0"/>
                        <a:t>lovastatin, </a:t>
                      </a:r>
                      <a:r>
                        <a:rPr lang="en-CA" sz="1400" dirty="0" err="1" smtClean="0"/>
                        <a:t>rosuvastatin</a:t>
                      </a:r>
                      <a:endParaRPr lang="en-CA" sz="1400" dirty="0" smtClean="0"/>
                    </a:p>
                  </a:txBody>
                  <a:tcPr anchor="ctr"/>
                </a:tc>
                <a:tc>
                  <a:txBody>
                    <a:bodyPr/>
                    <a:lstStyle/>
                    <a:p>
                      <a:pPr>
                        <a:buClr>
                          <a:schemeClr val="accent1"/>
                        </a:buClr>
                      </a:pPr>
                      <a:endParaRPr lang="en-CA" sz="1400" dirty="0"/>
                    </a:p>
                  </a:txBody>
                  <a:tcPr anchor="ctr"/>
                </a:tc>
              </a:tr>
              <a:tr h="370840">
                <a:tc>
                  <a:txBody>
                    <a:bodyPr/>
                    <a:lstStyle/>
                    <a:p>
                      <a:r>
                        <a:rPr lang="en-US" sz="1600" dirty="0" err="1" smtClean="0"/>
                        <a:t>Nefazadone</a:t>
                      </a:r>
                      <a:endParaRPr lang="en-CA" sz="1600" dirty="0"/>
                    </a:p>
                  </a:txBody>
                  <a:tcPr anchor="ctr"/>
                </a:tc>
                <a:tc>
                  <a:txBody>
                    <a:bodyPr/>
                    <a:lstStyle/>
                    <a:p>
                      <a:pPr marL="171450" indent="-171450">
                        <a:buClr>
                          <a:schemeClr val="accent1"/>
                        </a:buClr>
                        <a:buFont typeface="Arial" panose="020B0604020202020204" pitchFamily="34" charset="0"/>
                        <a:buChar char="•"/>
                      </a:pPr>
                      <a:r>
                        <a:rPr lang="en-US" sz="1400" dirty="0" smtClean="0"/>
                        <a:t>CI with simvastatin and Lovastatin </a:t>
                      </a:r>
                    </a:p>
                  </a:txBody>
                  <a:tcPr anchor="ctr"/>
                </a:tc>
                <a:tc>
                  <a:txBody>
                    <a:bodyPr/>
                    <a:lstStyle/>
                    <a:p>
                      <a:pPr>
                        <a:buClr>
                          <a:schemeClr val="accent1"/>
                        </a:buClr>
                      </a:pPr>
                      <a:endParaRPr lang="en-CA" sz="1400" dirty="0" smtClean="0"/>
                    </a:p>
                  </a:txBody>
                  <a:tcPr anchor="ctr"/>
                </a:tc>
              </a:tr>
              <a:tr h="370840">
                <a:tc>
                  <a:txBody>
                    <a:bodyPr/>
                    <a:lstStyle/>
                    <a:p>
                      <a:r>
                        <a:rPr lang="en-CA" sz="1600" dirty="0" smtClean="0"/>
                        <a:t>Protease inhibitors</a:t>
                      </a:r>
                      <a:endParaRPr lang="en-CA" sz="1600" dirty="0"/>
                    </a:p>
                  </a:txBody>
                  <a:tcPr anchor="ctr"/>
                </a:tc>
                <a:tc>
                  <a:txBody>
                    <a:bodyPr/>
                    <a:lstStyle/>
                    <a:p>
                      <a:pPr marL="171450" indent="-171450">
                        <a:buClr>
                          <a:schemeClr val="accent1"/>
                        </a:buClr>
                        <a:buFont typeface="Arial" panose="020B0604020202020204" pitchFamily="34" charset="0"/>
                        <a:buChar char="•"/>
                      </a:pPr>
                      <a:r>
                        <a:rPr lang="en-US" sz="1400" dirty="0" smtClean="0"/>
                        <a:t>CI with simvastatin and</a:t>
                      </a:r>
                      <a:r>
                        <a:rPr lang="en-US" sz="1400" baseline="0" dirty="0" smtClean="0"/>
                        <a:t> </a:t>
                      </a:r>
                      <a:r>
                        <a:rPr lang="en-US" sz="1400" dirty="0" smtClean="0"/>
                        <a:t>lovastatin</a:t>
                      </a:r>
                    </a:p>
                    <a:p>
                      <a:pPr marL="171450" indent="-171450">
                        <a:buClr>
                          <a:schemeClr val="accent1"/>
                        </a:buClr>
                        <a:buFont typeface="Arial" panose="020B0604020202020204" pitchFamily="34" charset="0"/>
                        <a:buChar char="•"/>
                      </a:pPr>
                      <a:r>
                        <a:rPr lang="en-US" sz="1400" dirty="0" smtClean="0"/>
                        <a:t>Reduce doses of </a:t>
                      </a:r>
                      <a:r>
                        <a:rPr lang="en-US" sz="1400" dirty="0" err="1" smtClean="0"/>
                        <a:t>rosuvastatin</a:t>
                      </a:r>
                      <a:endParaRPr lang="en-US" sz="1400" dirty="0" smtClean="0"/>
                    </a:p>
                    <a:p>
                      <a:pPr marL="171450" indent="-171450">
                        <a:buClr>
                          <a:schemeClr val="accent1"/>
                        </a:buClr>
                        <a:buFont typeface="Arial" panose="020B0604020202020204" pitchFamily="34" charset="0"/>
                        <a:buChar char="•"/>
                      </a:pPr>
                      <a:r>
                        <a:rPr lang="en-US" sz="1400" dirty="0" smtClean="0"/>
                        <a:t>Avoid </a:t>
                      </a:r>
                      <a:r>
                        <a:rPr lang="en-US" sz="1400" dirty="0" err="1" smtClean="0"/>
                        <a:t>tipranavir</a:t>
                      </a:r>
                      <a:r>
                        <a:rPr lang="en-US" sz="1400" dirty="0" smtClean="0"/>
                        <a:t> and ritonavir with</a:t>
                      </a:r>
                      <a:r>
                        <a:rPr lang="en-US" sz="1400" baseline="0" dirty="0" smtClean="0"/>
                        <a:t> </a:t>
                      </a:r>
                      <a:r>
                        <a:rPr lang="en-US" sz="1400" dirty="0" smtClean="0"/>
                        <a:t>atorvastatin</a:t>
                      </a:r>
                    </a:p>
                  </a:txBody>
                  <a:tcPr anchor="ctr"/>
                </a:tc>
                <a:tc>
                  <a:txBody>
                    <a:bodyPr/>
                    <a:lstStyle/>
                    <a:p>
                      <a:pPr marL="171450" indent="-171450">
                        <a:buClr>
                          <a:schemeClr val="accent1"/>
                        </a:buClr>
                        <a:buFont typeface="Arial" panose="020B0604020202020204" pitchFamily="34" charset="0"/>
                        <a:buChar char="•"/>
                      </a:pPr>
                      <a:r>
                        <a:rPr lang="en-CA" sz="1400" dirty="0" smtClean="0"/>
                        <a:t>Atorvastatin 20 mg with</a:t>
                      </a:r>
                      <a:r>
                        <a:rPr lang="en-CA" sz="1400" baseline="0" dirty="0" smtClean="0"/>
                        <a:t> </a:t>
                      </a:r>
                      <a:r>
                        <a:rPr lang="en-CA" sz="1400" dirty="0" err="1" smtClean="0"/>
                        <a:t>saquinavir</a:t>
                      </a:r>
                      <a:r>
                        <a:rPr lang="en-CA" sz="1400" dirty="0" smtClean="0"/>
                        <a:t> + ritonavir, </a:t>
                      </a:r>
                      <a:r>
                        <a:rPr lang="en-CA" sz="1400" dirty="0" err="1" smtClean="0"/>
                        <a:t>darunavir</a:t>
                      </a:r>
                      <a:r>
                        <a:rPr lang="en-CA" sz="1400" dirty="0" smtClean="0"/>
                        <a:t> + ritonavir, </a:t>
                      </a:r>
                      <a:r>
                        <a:rPr lang="en-CA" sz="1400" dirty="0" err="1" smtClean="0"/>
                        <a:t>fosamprenavir</a:t>
                      </a:r>
                      <a:r>
                        <a:rPr lang="en-CA" sz="1400" dirty="0" smtClean="0"/>
                        <a:t>, </a:t>
                      </a:r>
                      <a:r>
                        <a:rPr lang="en-CA" sz="1400" dirty="0" err="1" smtClean="0"/>
                        <a:t>fosamprenavir</a:t>
                      </a:r>
                      <a:r>
                        <a:rPr lang="en-CA" sz="1400" dirty="0" smtClean="0"/>
                        <a:t> + ritonavir.</a:t>
                      </a:r>
                    </a:p>
                    <a:p>
                      <a:pPr marL="171450" indent="-171450">
                        <a:buClr>
                          <a:schemeClr val="accent1"/>
                        </a:buClr>
                        <a:buFont typeface="Arial" panose="020B0604020202020204" pitchFamily="34" charset="0"/>
                        <a:buChar char="•"/>
                      </a:pPr>
                      <a:r>
                        <a:rPr lang="en-CA" sz="1400" dirty="0" smtClean="0"/>
                        <a:t>Rosuvastatin 10 mg with</a:t>
                      </a:r>
                      <a:r>
                        <a:rPr lang="en-CA" sz="1400" baseline="0" dirty="0" smtClean="0"/>
                        <a:t> </a:t>
                      </a:r>
                      <a:r>
                        <a:rPr lang="en-CA" sz="1400" dirty="0" err="1" smtClean="0"/>
                        <a:t>lopinavir</a:t>
                      </a:r>
                      <a:r>
                        <a:rPr lang="en-CA" sz="1400" dirty="0" smtClean="0"/>
                        <a:t> + ritonavir or </a:t>
                      </a:r>
                      <a:r>
                        <a:rPr lang="en-CA" sz="1400" dirty="0" err="1" smtClean="0"/>
                        <a:t>atazanavir</a:t>
                      </a:r>
                      <a:r>
                        <a:rPr lang="en-CA" sz="1400" dirty="0" smtClean="0"/>
                        <a:t> + ritonavir</a:t>
                      </a:r>
                    </a:p>
                    <a:p>
                      <a:pPr marL="171450" indent="-171450">
                        <a:buClr>
                          <a:schemeClr val="accent1"/>
                        </a:buClr>
                        <a:buFont typeface="Arial" panose="020B0604020202020204" pitchFamily="34" charset="0"/>
                        <a:buChar char="•"/>
                      </a:pPr>
                      <a:r>
                        <a:rPr lang="en-CA" sz="1400" dirty="0" smtClean="0"/>
                        <a:t>Atorvastatin 40 mg with nelfinavir</a:t>
                      </a:r>
                    </a:p>
                  </a:txBody>
                  <a:tcPr anchor="ctr"/>
                </a:tc>
              </a:tr>
            </a:tbl>
          </a:graphicData>
        </a:graphic>
      </p:graphicFrame>
    </p:spTree>
    <p:extLst>
      <p:ext uri="{BB962C8B-B14F-4D97-AF65-F5344CB8AC3E}">
        <p14:creationId xmlns:p14="http://schemas.microsoft.com/office/powerpoint/2010/main" val="5669068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Clinically Significant Drug Interactions with Statins and Dosing Recommendations </a:t>
            </a:r>
            <a:r>
              <a:rPr lang="en-US" dirty="0" smtClean="0"/>
              <a:t>(3)</a:t>
            </a:r>
            <a:endParaRPr lang="en-CA" dirty="0"/>
          </a:p>
        </p:txBody>
      </p:sp>
      <p:sp>
        <p:nvSpPr>
          <p:cNvPr id="7" name="Text Placeholder 6"/>
          <p:cNvSpPr>
            <a:spLocks noGrp="1"/>
          </p:cNvSpPr>
          <p:nvPr>
            <p:ph type="body" sz="quarter" idx="13"/>
          </p:nvPr>
        </p:nvSpPr>
        <p:spPr/>
        <p:txBody>
          <a:bodyPr/>
          <a:lstStyle/>
          <a:p>
            <a:r>
              <a:rPr lang="en-CA" dirty="0" smtClean="0"/>
              <a:t/>
            </a:r>
            <a:br>
              <a:rPr lang="en-CA" dirty="0" smtClean="0"/>
            </a:br>
            <a:endParaRPr lang="en-CA" dirty="0" smtClean="0"/>
          </a:p>
          <a:p>
            <a:endParaRPr lang="en-CA" dirty="0"/>
          </a:p>
          <a:p>
            <a:r>
              <a:rPr lang="en-CA" dirty="0" smtClean="0"/>
              <a:t>*Not available in Canada</a:t>
            </a:r>
          </a:p>
          <a:p>
            <a:endParaRPr lang="en-CA" dirty="0"/>
          </a:p>
          <a:p>
            <a:r>
              <a:rPr lang="en-CA" dirty="0" smtClean="0"/>
              <a:t>Finks </a:t>
            </a:r>
            <a:r>
              <a:rPr lang="en-CA" dirty="0"/>
              <a:t>SW, Campbell JD. </a:t>
            </a:r>
            <a:r>
              <a:rPr lang="en-CA" i="1" dirty="0" smtClean="0"/>
              <a:t>Nurse </a:t>
            </a:r>
            <a:r>
              <a:rPr lang="en-CA" i="1" dirty="0" err="1"/>
              <a:t>Pract</a:t>
            </a:r>
            <a:r>
              <a:rPr lang="en-CA" dirty="0"/>
              <a:t>. Vol 39. </a:t>
            </a:r>
            <a:r>
              <a:rPr lang="en-CA" dirty="0" smtClean="0"/>
              <a:t>2014:45-51. Kellick</a:t>
            </a:r>
            <a:r>
              <a:rPr lang="en-CA" dirty="0"/>
              <a:t>, K. A., Bottorff, M., &amp; </a:t>
            </a:r>
            <a:r>
              <a:rPr lang="en-CA" dirty="0" err="1"/>
              <a:t>Toth</a:t>
            </a:r>
            <a:r>
              <a:rPr lang="en-CA" dirty="0"/>
              <a:t>, P. P. </a:t>
            </a:r>
            <a:r>
              <a:rPr lang="en-CA" i="1" dirty="0" smtClean="0"/>
              <a:t>J </a:t>
            </a:r>
            <a:r>
              <a:rPr lang="en-CA" i="1" dirty="0" err="1"/>
              <a:t>Clin</a:t>
            </a:r>
            <a:r>
              <a:rPr lang="en-CA" i="1" dirty="0"/>
              <a:t> </a:t>
            </a:r>
            <a:r>
              <a:rPr lang="en-CA" i="1" dirty="0" err="1" smtClean="0"/>
              <a:t>Lipidol</a:t>
            </a:r>
            <a:r>
              <a:rPr lang="en-CA" i="1" dirty="0" smtClean="0"/>
              <a:t>. </a:t>
            </a:r>
            <a:r>
              <a:rPr lang="en-CA" dirty="0"/>
              <a:t>2014:8(3 </a:t>
            </a:r>
            <a:r>
              <a:rPr lang="en-CA" dirty="0" err="1"/>
              <a:t>Suppl</a:t>
            </a:r>
            <a:r>
              <a:rPr lang="en-CA" dirty="0"/>
              <a:t>):S30-46</a:t>
            </a:r>
            <a:r>
              <a:rPr lang="en-CA" dirty="0" smtClean="0"/>
              <a:t>.</a:t>
            </a:r>
          </a:p>
          <a:p>
            <a:r>
              <a:rPr lang="en-CA" dirty="0" smtClean="0"/>
              <a:t>Mancini et al, DOI: </a:t>
            </a:r>
            <a:r>
              <a:rPr lang="en-CA" dirty="0" smtClean="0">
                <a:hlinkClick r:id="rId2"/>
              </a:rPr>
              <a:t>http://dx.doi.org/10.1016/j.cjca.2016.01.003</a:t>
            </a:r>
            <a:endParaRPr lang="en-CA" dirty="0"/>
          </a:p>
        </p:txBody>
      </p:sp>
      <p:graphicFrame>
        <p:nvGraphicFramePr>
          <p:cNvPr id="8" name="Content Placeholder 4"/>
          <p:cNvGraphicFramePr>
            <a:graphicFrameLocks/>
          </p:cNvGraphicFramePr>
          <p:nvPr>
            <p:extLst>
              <p:ext uri="{D42A27DB-BD31-4B8C-83A1-F6EECF244321}">
                <p14:modId xmlns:p14="http://schemas.microsoft.com/office/powerpoint/2010/main" val="925476270"/>
              </p:ext>
            </p:extLst>
          </p:nvPr>
        </p:nvGraphicFramePr>
        <p:xfrm>
          <a:off x="471488" y="1453832"/>
          <a:ext cx="8382000" cy="405028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2638778"/>
                <a:gridCol w="3157799"/>
                <a:gridCol w="2585423"/>
              </a:tblGrid>
              <a:tr h="370840">
                <a:tc>
                  <a:txBody>
                    <a:bodyPr/>
                    <a:lstStyle/>
                    <a:p>
                      <a:r>
                        <a:rPr lang="en-US" sz="1800" dirty="0" smtClean="0"/>
                        <a:t>Interacting Medication</a:t>
                      </a:r>
                      <a:endParaRPr lang="en-CA" sz="1800" dirty="0"/>
                    </a:p>
                  </a:txBody>
                  <a:tcPr/>
                </a:tc>
                <a:tc>
                  <a:txBody>
                    <a:bodyPr/>
                    <a:lstStyle/>
                    <a:p>
                      <a:r>
                        <a:rPr lang="en-CA" sz="1800" dirty="0" smtClean="0"/>
                        <a:t>Precaution/Contraindication</a:t>
                      </a:r>
                      <a:endParaRPr lang="en-CA" sz="1800" dirty="0"/>
                    </a:p>
                  </a:txBody>
                  <a:tcPr/>
                </a:tc>
                <a:tc>
                  <a:txBody>
                    <a:bodyPr/>
                    <a:lstStyle/>
                    <a:p>
                      <a:r>
                        <a:rPr lang="en-CA" sz="1800" dirty="0" smtClean="0"/>
                        <a:t>Do Not Exceed</a:t>
                      </a:r>
                      <a:endParaRPr lang="en-CA" sz="1800" dirty="0"/>
                    </a:p>
                  </a:txBody>
                  <a:tcPr/>
                </a:tc>
              </a:tr>
              <a:tr h="540000">
                <a:tc>
                  <a:txBody>
                    <a:bodyPr/>
                    <a:lstStyle/>
                    <a:p>
                      <a:r>
                        <a:rPr lang="en-US" sz="1800" dirty="0" err="1" smtClean="0"/>
                        <a:t>Ranolazine</a:t>
                      </a:r>
                      <a:endParaRPr lang="en-CA" sz="1800" dirty="0"/>
                    </a:p>
                  </a:txBody>
                  <a:tcPr anchor="ctr"/>
                </a:tc>
                <a:tc>
                  <a:txBody>
                    <a:bodyPr/>
                    <a:lstStyle/>
                    <a:p>
                      <a:pPr marL="180975" indent="-180975">
                        <a:buClr>
                          <a:schemeClr val="tx2"/>
                        </a:buClr>
                        <a:buFont typeface="Arial" panose="020B0604020202020204" pitchFamily="34" charset="0"/>
                        <a:buChar char="•"/>
                      </a:pPr>
                      <a:r>
                        <a:rPr lang="en-US" sz="1600" dirty="0" smtClean="0"/>
                        <a:t>Consider dose adjustment with</a:t>
                      </a:r>
                    </a:p>
                    <a:p>
                      <a:pPr marL="180975" indent="-180975">
                        <a:buClr>
                          <a:schemeClr val="tx2"/>
                        </a:buClr>
                        <a:buFont typeface="Arial" panose="020B0604020202020204" pitchFamily="34" charset="0"/>
                        <a:buChar char="•"/>
                      </a:pPr>
                      <a:r>
                        <a:rPr lang="en-US" sz="1600" dirty="0" smtClean="0"/>
                        <a:t>lovastatin</a:t>
                      </a:r>
                    </a:p>
                  </a:txBody>
                  <a:tcPr anchor="ctr"/>
                </a:tc>
                <a:tc>
                  <a:txBody>
                    <a:bodyPr/>
                    <a:lstStyle/>
                    <a:p>
                      <a:pPr marL="180975" indent="-180975">
                        <a:buClr>
                          <a:schemeClr val="tx2"/>
                        </a:buClr>
                        <a:buFont typeface="Arial" panose="020B0604020202020204" pitchFamily="34" charset="0"/>
                        <a:buChar char="•"/>
                      </a:pPr>
                      <a:r>
                        <a:rPr lang="en-CA" sz="1600" dirty="0" smtClean="0"/>
                        <a:t>Simvastatin 20 mg</a:t>
                      </a:r>
                    </a:p>
                  </a:txBody>
                  <a:tcPr anchor="ctr"/>
                </a:tc>
              </a:tr>
              <a:tr h="540000">
                <a:tc>
                  <a:txBody>
                    <a:bodyPr/>
                    <a:lstStyle/>
                    <a:p>
                      <a:r>
                        <a:rPr lang="en-US" sz="1800" dirty="0" smtClean="0"/>
                        <a:t>Rifampin</a:t>
                      </a:r>
                      <a:endParaRPr lang="en-CA" sz="1800" dirty="0" smtClean="0"/>
                    </a:p>
                  </a:txBody>
                  <a:tcPr anchor="ctr"/>
                </a:tc>
                <a:tc>
                  <a:txBody>
                    <a:bodyPr/>
                    <a:lstStyle/>
                    <a:p>
                      <a:pPr marL="180975" indent="-180975">
                        <a:buClr>
                          <a:schemeClr val="tx2"/>
                        </a:buClr>
                        <a:buFont typeface="Arial" panose="020B0604020202020204" pitchFamily="34" charset="0"/>
                        <a:buChar char="•"/>
                      </a:pPr>
                      <a:r>
                        <a:rPr lang="en-US" sz="1600" dirty="0" smtClean="0"/>
                        <a:t>Co-administer at same time with</a:t>
                      </a:r>
                      <a:r>
                        <a:rPr lang="en-US" sz="1600" baseline="0" dirty="0" smtClean="0"/>
                        <a:t> </a:t>
                      </a:r>
                      <a:r>
                        <a:rPr lang="en-US" sz="1600" dirty="0" smtClean="0"/>
                        <a:t>atorvastatin</a:t>
                      </a:r>
                    </a:p>
                  </a:txBody>
                  <a:tcPr anchor="ctr"/>
                </a:tc>
                <a:tc>
                  <a:txBody>
                    <a:bodyPr/>
                    <a:lstStyle/>
                    <a:p>
                      <a:pPr marL="180975" indent="-180975">
                        <a:buClr>
                          <a:schemeClr val="tx2"/>
                        </a:buClr>
                        <a:buFont typeface="Arial" panose="020B0604020202020204" pitchFamily="34" charset="0"/>
                        <a:buChar char="•"/>
                      </a:pPr>
                      <a:r>
                        <a:rPr lang="en-CA" sz="1600" dirty="0" err="1" smtClean="0"/>
                        <a:t>Pitavastatin</a:t>
                      </a:r>
                      <a:r>
                        <a:rPr lang="en-CA" sz="1600" dirty="0" smtClean="0"/>
                        <a:t> 2 mg*</a:t>
                      </a:r>
                    </a:p>
                  </a:txBody>
                  <a:tcPr anchor="ctr"/>
                </a:tc>
              </a:tr>
              <a:tr h="612000">
                <a:tc>
                  <a:txBody>
                    <a:bodyPr/>
                    <a:lstStyle/>
                    <a:p>
                      <a:r>
                        <a:rPr lang="en-CA" sz="1800" dirty="0" err="1" smtClean="0"/>
                        <a:t>Simepravir</a:t>
                      </a:r>
                      <a:endParaRPr lang="en-CA" sz="1800" dirty="0" smtClean="0"/>
                    </a:p>
                  </a:txBody>
                  <a:tcPr anchor="ctr"/>
                </a:tc>
                <a:tc>
                  <a:txBody>
                    <a:bodyPr/>
                    <a:lstStyle/>
                    <a:p>
                      <a:pPr marL="180975" indent="-180975">
                        <a:buClr>
                          <a:schemeClr val="tx2"/>
                        </a:buClr>
                        <a:buFont typeface="Arial" panose="020B0604020202020204" pitchFamily="34" charset="0"/>
                        <a:buChar char="•"/>
                      </a:pPr>
                      <a:r>
                        <a:rPr lang="fi-FI" sz="1600" dirty="0" smtClean="0"/>
                        <a:t>Caution with simvastatin, lovastatin, atorvastatin, rosuvastatin, pravastatin, and pitavastatin</a:t>
                      </a:r>
                      <a:endParaRPr lang="en-CA" sz="1600" dirty="0"/>
                    </a:p>
                  </a:txBody>
                  <a:tcPr anchor="ctr"/>
                </a:tc>
                <a:tc>
                  <a:txBody>
                    <a:bodyPr/>
                    <a:lstStyle/>
                    <a:p>
                      <a:pPr marL="285750" indent="-285750">
                        <a:buClr>
                          <a:schemeClr val="tx2"/>
                        </a:buClr>
                        <a:buFont typeface="Arial" panose="020B0604020202020204" pitchFamily="34" charset="0"/>
                        <a:buChar char="•"/>
                      </a:pPr>
                      <a:endParaRPr lang="en-CA" sz="1600" dirty="0" smtClean="0"/>
                    </a:p>
                  </a:txBody>
                  <a:tcPr anchor="ctr"/>
                </a:tc>
              </a:tr>
              <a:tr h="540000">
                <a:tc>
                  <a:txBody>
                    <a:bodyPr/>
                    <a:lstStyle/>
                    <a:p>
                      <a:r>
                        <a:rPr lang="en-CA" sz="1800" dirty="0" err="1" smtClean="0"/>
                        <a:t>Telaprevir</a:t>
                      </a:r>
                      <a:endParaRPr lang="en-CA" sz="1800" dirty="0"/>
                    </a:p>
                  </a:txBody>
                  <a:tcPr anchor="ctr"/>
                </a:tc>
                <a:tc>
                  <a:txBody>
                    <a:bodyPr/>
                    <a:lstStyle/>
                    <a:p>
                      <a:pPr marL="180975" indent="-180975">
                        <a:buClr>
                          <a:schemeClr val="tx2"/>
                        </a:buClr>
                        <a:buFont typeface="Arial" panose="020B0604020202020204" pitchFamily="34" charset="0"/>
                        <a:buChar char="•"/>
                      </a:pPr>
                      <a:r>
                        <a:rPr lang="en-US" sz="1600" dirty="0" smtClean="0"/>
                        <a:t>CI with simvastatin, lovastatin, and atorvastatin</a:t>
                      </a:r>
                      <a:endParaRPr lang="en-CA" sz="1600" dirty="0"/>
                    </a:p>
                  </a:txBody>
                  <a:tcPr anchor="ctr"/>
                </a:tc>
                <a:tc>
                  <a:txBody>
                    <a:bodyPr/>
                    <a:lstStyle/>
                    <a:p>
                      <a:pPr marL="285750" indent="-285750">
                        <a:buClr>
                          <a:schemeClr val="tx2"/>
                        </a:buClr>
                        <a:buFont typeface="Arial" panose="020B0604020202020204" pitchFamily="34" charset="0"/>
                        <a:buChar char="•"/>
                      </a:pPr>
                      <a:endParaRPr lang="en-CA" sz="1600" dirty="0"/>
                    </a:p>
                  </a:txBody>
                  <a:tcPr anchor="ctr"/>
                </a:tc>
              </a:tr>
              <a:tr h="540000">
                <a:tc>
                  <a:txBody>
                    <a:bodyPr/>
                    <a:lstStyle/>
                    <a:p>
                      <a:r>
                        <a:rPr lang="en-CA" sz="1800" dirty="0" err="1" smtClean="0"/>
                        <a:t>Tipranavir</a:t>
                      </a:r>
                      <a:endParaRPr lang="en-CA" sz="1800" dirty="0"/>
                    </a:p>
                  </a:txBody>
                  <a:tcPr anchor="ctr"/>
                </a:tc>
                <a:tc>
                  <a:txBody>
                    <a:bodyPr/>
                    <a:lstStyle/>
                    <a:p>
                      <a:pPr marL="180975" indent="-180975">
                        <a:buClr>
                          <a:schemeClr val="tx2"/>
                        </a:buClr>
                        <a:buFont typeface="Arial" panose="020B0604020202020204" pitchFamily="34" charset="0"/>
                        <a:buChar char="•"/>
                      </a:pPr>
                      <a:r>
                        <a:rPr lang="en-CA" sz="1600" dirty="0" smtClean="0"/>
                        <a:t>CI with atorvastatin</a:t>
                      </a:r>
                      <a:endParaRPr lang="en-CA" sz="1600" dirty="0"/>
                    </a:p>
                  </a:txBody>
                  <a:tcPr anchor="ctr"/>
                </a:tc>
                <a:tc>
                  <a:txBody>
                    <a:bodyPr/>
                    <a:lstStyle/>
                    <a:p>
                      <a:pPr marL="285750" indent="-285750">
                        <a:buClr>
                          <a:schemeClr val="tx2"/>
                        </a:buClr>
                        <a:buFont typeface="Arial" panose="020B0604020202020204" pitchFamily="34" charset="0"/>
                        <a:buChar char="•"/>
                      </a:pPr>
                      <a:endParaRPr lang="en-CA" sz="1600" dirty="0"/>
                    </a:p>
                  </a:txBody>
                  <a:tcPr anchor="ctr"/>
                </a:tc>
              </a:tr>
              <a:tr h="540000">
                <a:tc>
                  <a:txBody>
                    <a:bodyPr/>
                    <a:lstStyle/>
                    <a:p>
                      <a:r>
                        <a:rPr lang="en-CA" sz="1800" dirty="0" smtClean="0"/>
                        <a:t>Verapamil</a:t>
                      </a:r>
                      <a:endParaRPr lang="en-CA" sz="1800" dirty="0"/>
                    </a:p>
                  </a:txBody>
                  <a:tcPr anchor="ctr"/>
                </a:tc>
                <a:tc>
                  <a:txBody>
                    <a:bodyPr/>
                    <a:lstStyle/>
                    <a:p>
                      <a:pPr marL="285750" indent="-285750">
                        <a:buClr>
                          <a:schemeClr val="tx2"/>
                        </a:buClr>
                        <a:buFont typeface="Arial" panose="020B0604020202020204" pitchFamily="34" charset="0"/>
                        <a:buChar char="•"/>
                      </a:pPr>
                      <a:endParaRPr lang="en-CA" sz="1600" dirty="0"/>
                    </a:p>
                  </a:txBody>
                  <a:tcPr anchor="ctr"/>
                </a:tc>
                <a:tc>
                  <a:txBody>
                    <a:bodyPr/>
                    <a:lstStyle/>
                    <a:p>
                      <a:pPr marL="180975" indent="-180975">
                        <a:buClr>
                          <a:schemeClr val="tx2"/>
                        </a:buClr>
                        <a:buFont typeface="Arial" panose="020B0604020202020204" pitchFamily="34" charset="0"/>
                        <a:buChar char="•"/>
                      </a:pPr>
                      <a:r>
                        <a:rPr lang="en-CA" sz="1600" dirty="0" smtClean="0"/>
                        <a:t>Simvastatin 10 mg;</a:t>
                      </a:r>
                      <a:r>
                        <a:rPr lang="en-CA" sz="1600" baseline="0" dirty="0" smtClean="0"/>
                        <a:t> </a:t>
                      </a:r>
                      <a:r>
                        <a:rPr lang="en-CA" sz="1600" dirty="0" smtClean="0"/>
                        <a:t>Lovastatin 20 mg</a:t>
                      </a:r>
                    </a:p>
                  </a:txBody>
                  <a:tcPr anchor="ctr"/>
                </a:tc>
              </a:tr>
            </a:tbl>
          </a:graphicData>
        </a:graphic>
      </p:graphicFrame>
    </p:spTree>
    <p:extLst>
      <p:ext uri="{BB962C8B-B14F-4D97-AF65-F5344CB8AC3E}">
        <p14:creationId xmlns:p14="http://schemas.microsoft.com/office/powerpoint/2010/main" val="389988926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Effects of Statins in Chronic Liver Diseases </a:t>
            </a:r>
            <a:endParaRPr lang="en-CA" dirty="0"/>
          </a:p>
        </p:txBody>
      </p:sp>
      <p:sp>
        <p:nvSpPr>
          <p:cNvPr id="3" name="Text Placeholder 2"/>
          <p:cNvSpPr>
            <a:spLocks noGrp="1"/>
          </p:cNvSpPr>
          <p:nvPr>
            <p:ph type="body" sz="quarter" idx="13"/>
          </p:nvPr>
        </p:nvSpPr>
        <p:spPr/>
        <p:txBody>
          <a:bodyPr/>
          <a:lstStyle/>
          <a:p>
            <a:r>
              <a:rPr lang="en-CA" dirty="0" smtClean="0"/>
              <a:t>AILD; Alcohol induced liver disease *Patients </a:t>
            </a:r>
            <a:r>
              <a:rPr lang="en-CA" dirty="0"/>
              <a:t>may present with high total cholesterol attributable mainly to </a:t>
            </a:r>
            <a:r>
              <a:rPr lang="en-CA" dirty="0" err="1"/>
              <a:t>LpX</a:t>
            </a:r>
            <a:r>
              <a:rPr lang="en-CA" dirty="0"/>
              <a:t>, not LDL-C or </a:t>
            </a:r>
            <a:r>
              <a:rPr lang="en-CA" dirty="0" err="1"/>
              <a:t>apo</a:t>
            </a:r>
            <a:r>
              <a:rPr lang="en-CA" dirty="0"/>
              <a:t> B containing particles; therefore </a:t>
            </a:r>
            <a:r>
              <a:rPr lang="en-CA" dirty="0" err="1"/>
              <a:t>apo</a:t>
            </a:r>
            <a:r>
              <a:rPr lang="en-CA" dirty="0"/>
              <a:t> B measurement is useful in this setting to identify </a:t>
            </a:r>
            <a:r>
              <a:rPr lang="en-CA" dirty="0" err="1"/>
              <a:t>atherogenic</a:t>
            </a:r>
            <a:r>
              <a:rPr lang="en-CA" dirty="0"/>
              <a:t> dyslipidemia possibly warranting therapy</a:t>
            </a:r>
          </a:p>
          <a:p>
            <a:endParaRPr lang="en-CA" dirty="0" smtClean="0"/>
          </a:p>
          <a:p>
            <a:r>
              <a:rPr lang="en-CA" dirty="0" smtClean="0"/>
              <a:t>Adapted from Herrick C, </a:t>
            </a:r>
            <a:r>
              <a:rPr lang="en-CA" dirty="0"/>
              <a:t>et </a:t>
            </a:r>
            <a:r>
              <a:rPr lang="en-CA" dirty="0" smtClean="0"/>
              <a:t>al. </a:t>
            </a:r>
            <a:r>
              <a:rPr lang="en-CA" i="1" dirty="0"/>
              <a:t>Card </a:t>
            </a:r>
            <a:r>
              <a:rPr lang="en-CA" i="1" dirty="0" err="1" smtClean="0"/>
              <a:t>Clin</a:t>
            </a:r>
            <a:r>
              <a:rPr lang="en-CA" i="1" dirty="0" smtClean="0"/>
              <a:t>. </a:t>
            </a:r>
            <a:r>
              <a:rPr lang="en-CA" dirty="0" smtClean="0"/>
              <a:t>2015;33(2):257-265.</a:t>
            </a:r>
          </a:p>
          <a:p>
            <a:r>
              <a:rPr lang="en-CA" dirty="0" smtClean="0"/>
              <a:t>Mancini </a:t>
            </a:r>
            <a:r>
              <a:rPr lang="en-CA" dirty="0"/>
              <a:t>et al, DOI: </a:t>
            </a:r>
            <a:r>
              <a:rPr lang="en-CA" dirty="0">
                <a:hlinkClick r:id="rId2"/>
              </a:rPr>
              <a:t>http://</a:t>
            </a:r>
            <a:r>
              <a:rPr lang="en-CA" dirty="0" smtClean="0">
                <a:hlinkClick r:id="rId2"/>
              </a:rPr>
              <a:t>dx.doi.org/10.1016/j.cjca.2016.01.003</a:t>
            </a:r>
            <a:endParaRPr lang="en-CA" dirty="0"/>
          </a:p>
        </p:txBody>
      </p:sp>
      <p:graphicFrame>
        <p:nvGraphicFramePr>
          <p:cNvPr id="4" name="Content Placeholder 4"/>
          <p:cNvGraphicFramePr>
            <a:graphicFrameLocks/>
          </p:cNvGraphicFramePr>
          <p:nvPr>
            <p:extLst>
              <p:ext uri="{D42A27DB-BD31-4B8C-83A1-F6EECF244321}">
                <p14:modId xmlns:p14="http://schemas.microsoft.com/office/powerpoint/2010/main" val="1876084252"/>
              </p:ext>
            </p:extLst>
          </p:nvPr>
        </p:nvGraphicFramePr>
        <p:xfrm>
          <a:off x="471488" y="1356497"/>
          <a:ext cx="8382000" cy="4145006"/>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2638778"/>
                <a:gridCol w="5743222"/>
              </a:tblGrid>
              <a:tr h="370840">
                <a:tc>
                  <a:txBody>
                    <a:bodyPr/>
                    <a:lstStyle/>
                    <a:p>
                      <a:r>
                        <a:rPr lang="en-CA" sz="2000" dirty="0" smtClean="0"/>
                        <a:t>Liver Disease </a:t>
                      </a:r>
                      <a:endParaRPr lang="en-CA" sz="2000" dirty="0"/>
                    </a:p>
                  </a:txBody>
                  <a:tcPr/>
                </a:tc>
                <a:tc>
                  <a:txBody>
                    <a:bodyPr/>
                    <a:lstStyle/>
                    <a:p>
                      <a:r>
                        <a:rPr lang="en-CA" sz="2000" dirty="0" smtClean="0"/>
                        <a:t>Statin Effects </a:t>
                      </a:r>
                      <a:endParaRPr lang="en-CA" sz="2000" dirty="0"/>
                    </a:p>
                  </a:txBody>
                  <a:tcPr/>
                </a:tc>
              </a:tr>
              <a:tr h="936000">
                <a:tc>
                  <a:txBody>
                    <a:bodyPr/>
                    <a:lstStyle/>
                    <a:p>
                      <a:r>
                        <a:rPr lang="en-CA" sz="1600" baseline="0" noProof="0" dirty="0" smtClean="0">
                          <a:latin typeface="Arial" panose="020B0604020202020204" pitchFamily="34" charset="0"/>
                          <a:cs typeface="Arial" panose="020B0604020202020204" pitchFamily="34" charset="0"/>
                        </a:rPr>
                        <a:t>Routine LFTs (ALT)</a:t>
                      </a:r>
                      <a:endParaRPr lang="en-CA" sz="1600" noProof="0" dirty="0">
                        <a:latin typeface="Arial" panose="020B0604020202020204" pitchFamily="34" charset="0"/>
                        <a:cs typeface="Arial" panose="020B0604020202020204" pitchFamily="34" charset="0"/>
                      </a:endParaRPr>
                    </a:p>
                  </a:txBody>
                  <a:tcPr marT="43663" marB="43663" anchor="ctr"/>
                </a:tc>
                <a:tc>
                  <a:txBody>
                    <a:bodyPr/>
                    <a:lstStyle/>
                    <a:p>
                      <a:r>
                        <a:rPr lang="en-CA" sz="1400" noProof="0" dirty="0" smtClean="0">
                          <a:latin typeface="Arial" panose="020B0604020202020204" pitchFamily="34" charset="0"/>
                          <a:cs typeface="Arial" panose="020B0604020202020204" pitchFamily="34" charset="0"/>
                        </a:rPr>
                        <a:t>No longer recommended (FDA/NLA)</a:t>
                      </a:r>
                    </a:p>
                    <a:p>
                      <a:r>
                        <a:rPr lang="en-CA" sz="1400" baseline="0" noProof="0" dirty="0" smtClean="0">
                          <a:latin typeface="Arial" panose="020B0604020202020204" pitchFamily="34" charset="0"/>
                          <a:cs typeface="Arial" panose="020B0604020202020204" pitchFamily="34" charset="0"/>
                        </a:rPr>
                        <a:t>No new unexpected safety concerns</a:t>
                      </a:r>
                    </a:p>
                    <a:p>
                      <a:r>
                        <a:rPr lang="en-CA" sz="1400" baseline="0" noProof="0" dirty="0" smtClean="0">
                          <a:latin typeface="Arial" panose="020B0604020202020204" pitchFamily="34" charset="0"/>
                          <a:cs typeface="Arial" panose="020B0604020202020204" pitchFamily="34" charset="0"/>
                        </a:rPr>
                        <a:t>Drug toxicity unlikely if Bilirubin &lt; 2X ULN</a:t>
                      </a:r>
                    </a:p>
                    <a:p>
                      <a:r>
                        <a:rPr lang="en-CA" sz="1400" noProof="0" dirty="0" smtClean="0">
                          <a:latin typeface="Arial" panose="020B0604020202020204" pitchFamily="34" charset="0"/>
                          <a:cs typeface="Arial" panose="020B0604020202020204" pitchFamily="34" charset="0"/>
                        </a:rPr>
                        <a:t>Persistent &gt; 3X ULN (2-3 % on 80 mg/d Rx)</a:t>
                      </a:r>
                      <a:endParaRPr lang="en-CA" sz="1400" noProof="0" dirty="0">
                        <a:latin typeface="Arial" panose="020B0604020202020204" pitchFamily="34" charset="0"/>
                        <a:cs typeface="Arial" panose="020B0604020202020204" pitchFamily="34" charset="0"/>
                      </a:endParaRPr>
                    </a:p>
                  </a:txBody>
                  <a:tcPr marT="43663" marB="43663" anchor="ctr"/>
                </a:tc>
              </a:tr>
              <a:tr h="936000">
                <a:tc>
                  <a:txBody>
                    <a:bodyPr/>
                    <a:lstStyle/>
                    <a:p>
                      <a:r>
                        <a:rPr lang="en-CA" sz="1600" noProof="0" dirty="0" smtClean="0">
                          <a:latin typeface="Arial" panose="020B0604020202020204" pitchFamily="34" charset="0"/>
                          <a:cs typeface="Arial" panose="020B0604020202020204" pitchFamily="34" charset="0"/>
                        </a:rPr>
                        <a:t>NAFLD/NASH</a:t>
                      </a:r>
                      <a:endParaRPr lang="en-CA" sz="1600" noProof="0" dirty="0">
                        <a:latin typeface="Arial" panose="020B0604020202020204" pitchFamily="34" charset="0"/>
                        <a:cs typeface="Arial" panose="020B0604020202020204" pitchFamily="34" charset="0"/>
                      </a:endParaRPr>
                    </a:p>
                  </a:txBody>
                  <a:tcPr marT="43663" marB="43663" anchor="ctr"/>
                </a:tc>
                <a:tc>
                  <a:txBody>
                    <a:bodyPr/>
                    <a:lstStyle/>
                    <a:p>
                      <a:r>
                        <a:rPr lang="en-CA" sz="1400" noProof="0" dirty="0" smtClean="0">
                          <a:latin typeface="Arial" panose="020B0604020202020204" pitchFamily="34" charset="0"/>
                          <a:cs typeface="Arial" panose="020B0604020202020204" pitchFamily="34" charset="0"/>
                        </a:rPr>
                        <a:t>Safe. CV risk of not taking statins out-weigh risk of taking</a:t>
                      </a:r>
                      <a:r>
                        <a:rPr lang="en-CA" sz="1400" baseline="0" noProof="0" dirty="0" smtClean="0">
                          <a:latin typeface="Arial" panose="020B0604020202020204" pitchFamily="34" charset="0"/>
                          <a:cs typeface="Arial" panose="020B0604020202020204" pitchFamily="34" charset="0"/>
                        </a:rPr>
                        <a:t> the drug. </a:t>
                      </a:r>
                      <a:r>
                        <a:rPr lang="en-CA" sz="1400" noProof="0" dirty="0" smtClean="0">
                          <a:latin typeface="Arial" panose="020B0604020202020204" pitchFamily="34" charset="0"/>
                          <a:cs typeface="Arial" panose="020B0604020202020204" pitchFamily="34" charset="0"/>
                        </a:rPr>
                        <a:t>Reduced transaminases</a:t>
                      </a:r>
                      <a:r>
                        <a:rPr lang="en-CA" sz="1400" baseline="0" noProof="0" dirty="0" smtClean="0">
                          <a:latin typeface="Arial" panose="020B0604020202020204" pitchFamily="34" charset="0"/>
                          <a:cs typeface="Arial" panose="020B0604020202020204" pitchFamily="34" charset="0"/>
                        </a:rPr>
                        <a:t> and improved steatosis/</a:t>
                      </a:r>
                      <a:r>
                        <a:rPr lang="en-CA" sz="1400" baseline="0" noProof="0" dirty="0" err="1" smtClean="0">
                          <a:latin typeface="Arial" panose="020B0604020202020204" pitchFamily="34" charset="0"/>
                          <a:cs typeface="Arial" panose="020B0604020202020204" pitchFamily="34" charset="0"/>
                        </a:rPr>
                        <a:t>necroinflammation</a:t>
                      </a:r>
                      <a:r>
                        <a:rPr lang="en-CA" sz="1400" baseline="0" noProof="0" dirty="0" smtClean="0">
                          <a:latin typeface="Arial" panose="020B0604020202020204" pitchFamily="34" charset="0"/>
                          <a:cs typeface="Arial" panose="020B0604020202020204" pitchFamily="34" charset="0"/>
                        </a:rPr>
                        <a:t> in some pilot studies. Not yet a treatment for NAFLD </a:t>
                      </a:r>
                      <a:r>
                        <a:rPr lang="en-CA" sz="1400" i="1" baseline="0" noProof="0" dirty="0" smtClean="0">
                          <a:latin typeface="Arial" panose="020B0604020202020204" pitchFamily="34" charset="0"/>
                          <a:cs typeface="Arial" panose="020B0604020202020204" pitchFamily="34" charset="0"/>
                        </a:rPr>
                        <a:t>per se</a:t>
                      </a:r>
                      <a:r>
                        <a:rPr lang="en-CA" sz="1400" baseline="0" noProof="0" dirty="0" smtClean="0">
                          <a:latin typeface="Arial" panose="020B0604020202020204" pitchFamily="34" charset="0"/>
                          <a:cs typeface="Arial" panose="020B0604020202020204" pitchFamily="34" charset="0"/>
                        </a:rPr>
                        <a:t>.</a:t>
                      </a:r>
                    </a:p>
                  </a:txBody>
                  <a:tcPr marT="43663" marB="43663" anchor="ctr"/>
                </a:tc>
              </a:tr>
              <a:tr h="936000">
                <a:tc>
                  <a:txBody>
                    <a:bodyPr/>
                    <a:lstStyle/>
                    <a:p>
                      <a:r>
                        <a:rPr lang="en-CA" sz="1600" noProof="0" dirty="0" smtClean="0">
                          <a:latin typeface="Arial" panose="020B0604020202020204" pitchFamily="34" charset="0"/>
                          <a:cs typeface="Arial" panose="020B0604020202020204" pitchFamily="34" charset="0"/>
                        </a:rPr>
                        <a:t>PBC*</a:t>
                      </a:r>
                      <a:endParaRPr lang="en-CA" sz="1600" noProof="0" dirty="0">
                        <a:latin typeface="Arial" panose="020B0604020202020204" pitchFamily="34" charset="0"/>
                        <a:cs typeface="Arial" panose="020B0604020202020204" pitchFamily="34" charset="0"/>
                      </a:endParaRPr>
                    </a:p>
                  </a:txBody>
                  <a:tcPr marT="43663" marB="43663" anchor="ctr"/>
                </a:tc>
                <a:tc>
                  <a:txBody>
                    <a:bodyPr/>
                    <a:lstStyle/>
                    <a:p>
                      <a:r>
                        <a:rPr lang="en-CA" sz="1400" noProof="0" dirty="0" smtClean="0">
                          <a:latin typeface="Arial" panose="020B0604020202020204" pitchFamily="34" charset="0"/>
                          <a:cs typeface="Arial" panose="020B0604020202020204" pitchFamily="34" charset="0"/>
                        </a:rPr>
                        <a:t>To be considered in patients with additional CV risk factors. Effective in reducing TC/LDL and safe. No PBC progression and might have a beneficial effect on PBC itself (one study, 3 years)</a:t>
                      </a:r>
                      <a:r>
                        <a:rPr lang="en-CA" sz="1400" baseline="0" noProof="0" dirty="0" smtClean="0">
                          <a:latin typeface="Arial" panose="020B0604020202020204" pitchFamily="34" charset="0"/>
                          <a:cs typeface="Arial" panose="020B0604020202020204" pitchFamily="34" charset="0"/>
                        </a:rPr>
                        <a:t>.</a:t>
                      </a:r>
                      <a:endParaRPr lang="en-CA" sz="1400" noProof="0" dirty="0">
                        <a:latin typeface="Arial" panose="020B0604020202020204" pitchFamily="34" charset="0"/>
                        <a:cs typeface="Arial" panose="020B0604020202020204" pitchFamily="34" charset="0"/>
                      </a:endParaRPr>
                    </a:p>
                  </a:txBody>
                  <a:tcPr marT="43663" marB="43663" anchor="ctr"/>
                </a:tc>
              </a:tr>
              <a:tr h="936000">
                <a:tc>
                  <a:txBody>
                    <a:bodyPr/>
                    <a:lstStyle/>
                    <a:p>
                      <a:r>
                        <a:rPr lang="en-CA" sz="1600" noProof="0" dirty="0" smtClean="0">
                          <a:latin typeface="Arial" panose="020B0604020202020204" pitchFamily="34" charset="0"/>
                          <a:cs typeface="Arial" panose="020B0604020202020204" pitchFamily="34" charset="0"/>
                        </a:rPr>
                        <a:t>Drug-induced autoimmune hepatitis</a:t>
                      </a:r>
                      <a:endParaRPr lang="en-CA" sz="1600" noProof="0" dirty="0">
                        <a:latin typeface="Arial" panose="020B0604020202020204" pitchFamily="34" charset="0"/>
                        <a:cs typeface="Arial" panose="020B0604020202020204" pitchFamily="34" charset="0"/>
                      </a:endParaRPr>
                    </a:p>
                  </a:txBody>
                  <a:tcPr marT="43663" marB="43663" anchor="ctr"/>
                </a:tc>
                <a:tc>
                  <a:txBody>
                    <a:bodyPr/>
                    <a:lstStyle/>
                    <a:p>
                      <a:r>
                        <a:rPr lang="en-CA" sz="1400" noProof="0" dirty="0" smtClean="0">
                          <a:latin typeface="Arial" panose="020B0604020202020204" pitchFamily="34" charset="0"/>
                          <a:cs typeface="Arial" panose="020B0604020202020204" pitchFamily="34" charset="0"/>
                        </a:rPr>
                        <a:t>Rare, variable in severity, likely idiosyncratic associations, but increasingly reported. Appears</a:t>
                      </a:r>
                      <a:r>
                        <a:rPr lang="en-CA" sz="1400" baseline="0" noProof="0" dirty="0" smtClean="0">
                          <a:latin typeface="Arial" panose="020B0604020202020204" pitchFamily="34" charset="0"/>
                          <a:cs typeface="Arial" panose="020B0604020202020204" pitchFamily="34" charset="0"/>
                        </a:rPr>
                        <a:t> </a:t>
                      </a:r>
                      <a:r>
                        <a:rPr lang="en-CA" sz="1400" noProof="0" dirty="0" smtClean="0">
                          <a:latin typeface="Arial" panose="020B0604020202020204" pitchFamily="34" charset="0"/>
                          <a:cs typeface="Arial" panose="020B0604020202020204" pitchFamily="34" charset="0"/>
                        </a:rPr>
                        <a:t>safe in systemic autoimmune disease  with/without AILD</a:t>
                      </a:r>
                      <a:endParaRPr lang="en-CA" sz="1400" noProof="0" dirty="0">
                        <a:latin typeface="Arial" panose="020B0604020202020204" pitchFamily="34" charset="0"/>
                        <a:cs typeface="Arial" panose="020B0604020202020204" pitchFamily="34" charset="0"/>
                      </a:endParaRPr>
                    </a:p>
                  </a:txBody>
                  <a:tcPr marT="43663" marB="43663" anchor="ctr"/>
                </a:tc>
              </a:tr>
            </a:tbl>
          </a:graphicData>
        </a:graphic>
      </p:graphicFrame>
    </p:spTree>
    <p:extLst>
      <p:ext uri="{BB962C8B-B14F-4D97-AF65-F5344CB8AC3E}">
        <p14:creationId xmlns:p14="http://schemas.microsoft.com/office/powerpoint/2010/main" val="122304382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Effects of Statins in Chronic Liver Diseases </a:t>
            </a:r>
            <a:br>
              <a:rPr lang="en-CA" dirty="0" smtClean="0"/>
            </a:br>
            <a:r>
              <a:rPr lang="en-CA" dirty="0" smtClean="0"/>
              <a:t>and GI Tract  </a:t>
            </a:r>
            <a:endParaRPr lang="en-CA" dirty="0"/>
          </a:p>
        </p:txBody>
      </p:sp>
      <p:sp>
        <p:nvSpPr>
          <p:cNvPr id="3" name="Text Placeholder 2"/>
          <p:cNvSpPr>
            <a:spLocks noGrp="1"/>
          </p:cNvSpPr>
          <p:nvPr>
            <p:ph type="body" sz="quarter" idx="13"/>
          </p:nvPr>
        </p:nvSpPr>
        <p:spPr/>
        <p:txBody>
          <a:bodyPr/>
          <a:lstStyle/>
          <a:p>
            <a:r>
              <a:rPr lang="en-CA" dirty="0"/>
              <a:t>Mancini et al, DOI: </a:t>
            </a:r>
            <a:r>
              <a:rPr lang="en-CA" dirty="0">
                <a:hlinkClick r:id="rId3"/>
              </a:rPr>
              <a:t>http://</a:t>
            </a:r>
            <a:r>
              <a:rPr lang="en-CA" dirty="0" smtClean="0">
                <a:hlinkClick r:id="rId3"/>
              </a:rPr>
              <a:t>dx.doi.org/10.1016/j.cjca.2016.01.003</a:t>
            </a:r>
            <a:endParaRPr lang="en-CA" dirty="0"/>
          </a:p>
        </p:txBody>
      </p:sp>
      <p:graphicFrame>
        <p:nvGraphicFramePr>
          <p:cNvPr id="4" name="Content Placeholder 4"/>
          <p:cNvGraphicFramePr>
            <a:graphicFrameLocks/>
          </p:cNvGraphicFramePr>
          <p:nvPr>
            <p:extLst>
              <p:ext uri="{D42A27DB-BD31-4B8C-83A1-F6EECF244321}">
                <p14:modId xmlns:p14="http://schemas.microsoft.com/office/powerpoint/2010/main" val="1712591846"/>
              </p:ext>
            </p:extLst>
          </p:nvPr>
        </p:nvGraphicFramePr>
        <p:xfrm>
          <a:off x="471488" y="1453832"/>
          <a:ext cx="8382000" cy="4713892"/>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2638778"/>
                <a:gridCol w="5743222"/>
              </a:tblGrid>
              <a:tr h="370840">
                <a:tc>
                  <a:txBody>
                    <a:bodyPr/>
                    <a:lstStyle/>
                    <a:p>
                      <a:r>
                        <a:rPr lang="en-CA" sz="1600" dirty="0" smtClean="0"/>
                        <a:t>Liver Disease </a:t>
                      </a:r>
                      <a:endParaRPr lang="en-CA" sz="1600" dirty="0"/>
                    </a:p>
                  </a:txBody>
                  <a:tcPr/>
                </a:tc>
                <a:tc>
                  <a:txBody>
                    <a:bodyPr/>
                    <a:lstStyle/>
                    <a:p>
                      <a:r>
                        <a:rPr lang="en-CA" sz="1600" dirty="0" smtClean="0"/>
                        <a:t>Statin Effects </a:t>
                      </a:r>
                      <a:endParaRPr lang="en-CA" sz="1600" dirty="0"/>
                    </a:p>
                  </a:txBody>
                  <a:tcPr/>
                </a:tc>
              </a:tr>
              <a:tr h="720000">
                <a:tc>
                  <a:txBody>
                    <a:bodyPr/>
                    <a:lstStyle>
                      <a:lvl1pPr defTabSz="457200" eaLnBrk="0" hangingPunct="0">
                        <a:spcBef>
                          <a:spcPct val="20000"/>
                        </a:spcBef>
                        <a:buClr>
                          <a:schemeClr val="hlink"/>
                        </a:buClr>
                        <a:buSzPct val="70000"/>
                        <a:buFont typeface="Wingdings" panose="05000000000000000000" pitchFamily="2" charset="2"/>
                        <a:defRPr>
                          <a:solidFill>
                            <a:schemeClr val="tx1"/>
                          </a:solidFill>
                          <a:latin typeface="Arial" panose="020B0604020202020204" pitchFamily="34" charset="0"/>
                          <a:ea typeface="ＭＳ Ｐゴシック" charset="-128"/>
                        </a:defRPr>
                      </a:lvl1pPr>
                      <a:lvl2pPr marL="742950" indent="-285750" defTabSz="457200" eaLnBrk="0" hangingPunct="0">
                        <a:spcBef>
                          <a:spcPct val="20000"/>
                        </a:spcBef>
                        <a:buClr>
                          <a:schemeClr val="accent2"/>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defTabSz="457200" eaLnBrk="0" hangingPunct="0">
                        <a:spcBef>
                          <a:spcPct val="20000"/>
                        </a:spcBef>
                        <a:buClr>
                          <a:schemeClr val="tx2"/>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defTabSz="457200" eaLnBrk="0" hangingPunct="0">
                        <a:spcBef>
                          <a:spcPct val="20000"/>
                        </a:spcBef>
                        <a:buClr>
                          <a:schemeClr val="accent2"/>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defTabSz="457200" eaLnBrk="0" hangingPunct="0">
                        <a:spcBef>
                          <a:spcPct val="20000"/>
                        </a:spcBef>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CA" altLang="en-US" sz="1400" b="0" i="0" u="none" strike="noStrike" cap="none" normalizeH="0" baseline="0" noProof="0" dirty="0" smtClean="0">
                          <a:ln>
                            <a:noFill/>
                          </a:ln>
                          <a:solidFill>
                            <a:srgbClr val="000514"/>
                          </a:solidFill>
                          <a:effectLst/>
                          <a:latin typeface="Arial" panose="020B0604020202020204" pitchFamily="34" charset="0"/>
                          <a:ea typeface="ＭＳ Ｐゴシック" charset="-128"/>
                          <a:cs typeface="Arial" panose="020B0604020202020204" pitchFamily="34" charset="0"/>
                        </a:rPr>
                        <a:t>Hepatitis C</a:t>
                      </a:r>
                    </a:p>
                  </a:txBody>
                  <a:tcPr marT="45723" marB="45723" anchor="ctr" horzOverflow="overflow"/>
                </a:tc>
                <a:tc>
                  <a:txBody>
                    <a:bodyPr/>
                    <a:lstStyle>
                      <a:lvl1pPr defTabSz="457200" eaLnBrk="0" hangingPunct="0">
                        <a:spcBef>
                          <a:spcPct val="20000"/>
                        </a:spcBef>
                        <a:buClr>
                          <a:schemeClr val="hlink"/>
                        </a:buClr>
                        <a:buSzPct val="70000"/>
                        <a:buFont typeface="Wingdings" panose="05000000000000000000" pitchFamily="2" charset="2"/>
                        <a:defRPr>
                          <a:solidFill>
                            <a:schemeClr val="tx1"/>
                          </a:solidFill>
                          <a:latin typeface="Arial" panose="020B0604020202020204" pitchFamily="34" charset="0"/>
                          <a:ea typeface="ＭＳ Ｐゴシック" charset="-128"/>
                        </a:defRPr>
                      </a:lvl1pPr>
                      <a:lvl2pPr marL="742950" indent="-285750" defTabSz="457200" eaLnBrk="0" hangingPunct="0">
                        <a:spcBef>
                          <a:spcPct val="20000"/>
                        </a:spcBef>
                        <a:buClr>
                          <a:schemeClr val="accent2"/>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defTabSz="457200" eaLnBrk="0" hangingPunct="0">
                        <a:spcBef>
                          <a:spcPct val="20000"/>
                        </a:spcBef>
                        <a:buClr>
                          <a:schemeClr val="tx2"/>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defTabSz="457200" eaLnBrk="0" hangingPunct="0">
                        <a:spcBef>
                          <a:spcPct val="20000"/>
                        </a:spcBef>
                        <a:buClr>
                          <a:schemeClr val="accent2"/>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defTabSz="457200" eaLnBrk="0" hangingPunct="0">
                        <a:spcBef>
                          <a:spcPct val="20000"/>
                        </a:spcBef>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noProof="0" dirty="0" smtClean="0">
                          <a:ln>
                            <a:noFill/>
                          </a:ln>
                          <a:solidFill>
                            <a:srgbClr val="000514"/>
                          </a:solidFill>
                          <a:effectLst/>
                          <a:latin typeface="Arial" panose="020B0604020202020204" pitchFamily="34" charset="0"/>
                          <a:ea typeface="ＭＳ Ｐゴシック" charset="-128"/>
                          <a:cs typeface="Arial" panose="020B0604020202020204" pitchFamily="34" charset="0"/>
                        </a:rPr>
                        <a:t>Less severe liver enzyme elevations. Could improve antiviral response.</a:t>
                      </a:r>
                    </a:p>
                    <a:p>
                      <a:pPr marL="0" marR="0" lvl="0" indent="0" algn="l" defTabSz="4572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noProof="0" dirty="0" smtClean="0">
                          <a:ln>
                            <a:noFill/>
                          </a:ln>
                          <a:solidFill>
                            <a:srgbClr val="000514"/>
                          </a:solidFill>
                          <a:effectLst/>
                          <a:latin typeface="Arial" panose="020B0604020202020204" pitchFamily="34" charset="0"/>
                          <a:ea typeface="ＭＳ Ｐゴシック" charset="-128"/>
                          <a:cs typeface="Arial" panose="020B0604020202020204" pitchFamily="34" charset="0"/>
                        </a:rPr>
                        <a:t>Reduced risk of cirrhosis/carcinoma.</a:t>
                      </a:r>
                    </a:p>
                  </a:txBody>
                  <a:tcPr marT="45723" marB="45723" anchor="ctr" horzOverflow="overflow"/>
                </a:tc>
              </a:tr>
              <a:tr h="720000">
                <a:tc>
                  <a:txBody>
                    <a:bodyPr/>
                    <a:lstStyle>
                      <a:lvl1pPr defTabSz="457200" eaLnBrk="0" hangingPunct="0">
                        <a:spcBef>
                          <a:spcPct val="20000"/>
                        </a:spcBef>
                        <a:buClr>
                          <a:schemeClr val="hlink"/>
                        </a:buClr>
                        <a:buSzPct val="70000"/>
                        <a:buFont typeface="Wingdings" panose="05000000000000000000" pitchFamily="2" charset="2"/>
                        <a:defRPr>
                          <a:solidFill>
                            <a:schemeClr val="tx1"/>
                          </a:solidFill>
                          <a:latin typeface="Arial" panose="020B0604020202020204" pitchFamily="34" charset="0"/>
                          <a:ea typeface="ＭＳ Ｐゴシック" charset="-128"/>
                        </a:defRPr>
                      </a:lvl1pPr>
                      <a:lvl2pPr marL="742950" indent="-285750" defTabSz="457200" eaLnBrk="0" hangingPunct="0">
                        <a:spcBef>
                          <a:spcPct val="20000"/>
                        </a:spcBef>
                        <a:buClr>
                          <a:schemeClr val="accent2"/>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defTabSz="457200" eaLnBrk="0" hangingPunct="0">
                        <a:spcBef>
                          <a:spcPct val="20000"/>
                        </a:spcBef>
                        <a:buClr>
                          <a:schemeClr val="tx2"/>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defTabSz="457200" eaLnBrk="0" hangingPunct="0">
                        <a:spcBef>
                          <a:spcPct val="20000"/>
                        </a:spcBef>
                        <a:buClr>
                          <a:schemeClr val="accent2"/>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defTabSz="457200" eaLnBrk="0" hangingPunct="0">
                        <a:spcBef>
                          <a:spcPct val="20000"/>
                        </a:spcBef>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CA" altLang="en-US" sz="1400" b="0" i="0" u="none" strike="noStrike" cap="none" normalizeH="0" baseline="0" noProof="0" dirty="0" smtClean="0">
                          <a:ln>
                            <a:noFill/>
                          </a:ln>
                          <a:solidFill>
                            <a:srgbClr val="000514"/>
                          </a:solidFill>
                          <a:effectLst/>
                          <a:latin typeface="Arial" panose="020B0604020202020204" pitchFamily="34" charset="0"/>
                          <a:ea typeface="ＭＳ Ｐゴシック" charset="-128"/>
                          <a:cs typeface="Arial" panose="020B0604020202020204" pitchFamily="34" charset="0"/>
                        </a:rPr>
                        <a:t>Chronic liver disease</a:t>
                      </a:r>
                    </a:p>
                    <a:p>
                      <a:pPr marL="0" marR="0" lvl="0" indent="0" algn="l" defTabSz="457200" rtl="0" eaLnBrk="1" fontAlgn="base" latinLnBrk="0" hangingPunct="1">
                        <a:lnSpc>
                          <a:spcPct val="100000"/>
                        </a:lnSpc>
                        <a:spcBef>
                          <a:spcPct val="0"/>
                        </a:spcBef>
                        <a:spcAft>
                          <a:spcPct val="0"/>
                        </a:spcAft>
                        <a:buClrTx/>
                        <a:buSzTx/>
                        <a:buFontTx/>
                        <a:buNone/>
                        <a:tabLst/>
                      </a:pPr>
                      <a:r>
                        <a:rPr kumimoji="0" lang="en-CA" altLang="en-US" sz="1400" b="0" i="0" u="none" strike="noStrike" cap="none" normalizeH="0" baseline="0" noProof="0" dirty="0" smtClean="0">
                          <a:ln>
                            <a:noFill/>
                          </a:ln>
                          <a:solidFill>
                            <a:srgbClr val="000514"/>
                          </a:solidFill>
                          <a:effectLst/>
                          <a:latin typeface="Arial" panose="020B0604020202020204" pitchFamily="34" charset="0"/>
                          <a:ea typeface="ＭＳ Ｐゴシック" charset="-128"/>
                          <a:cs typeface="Arial" panose="020B0604020202020204" pitchFamily="34" charset="0"/>
                        </a:rPr>
                        <a:t>Compensated cirrhosis </a:t>
                      </a:r>
                      <a:br>
                        <a:rPr kumimoji="0" lang="en-CA" altLang="en-US" sz="1400" b="0" i="0" u="none" strike="noStrike" cap="none" normalizeH="0" baseline="0" noProof="0" dirty="0" smtClean="0">
                          <a:ln>
                            <a:noFill/>
                          </a:ln>
                          <a:solidFill>
                            <a:srgbClr val="000514"/>
                          </a:solidFill>
                          <a:effectLst/>
                          <a:latin typeface="Arial" panose="020B0604020202020204" pitchFamily="34" charset="0"/>
                          <a:ea typeface="ＭＳ Ｐゴシック" charset="-128"/>
                          <a:cs typeface="Arial" panose="020B0604020202020204" pitchFamily="34" charset="0"/>
                        </a:rPr>
                      </a:br>
                      <a:r>
                        <a:rPr kumimoji="0" lang="en-CA" altLang="en-US" sz="1400" b="0" i="0" u="none" strike="noStrike" cap="none" normalizeH="0" baseline="0" noProof="0" dirty="0" smtClean="0">
                          <a:ln>
                            <a:noFill/>
                          </a:ln>
                          <a:solidFill>
                            <a:srgbClr val="000514"/>
                          </a:solidFill>
                          <a:effectLst/>
                          <a:latin typeface="Arial" panose="020B0604020202020204" pitchFamily="34" charset="0"/>
                          <a:ea typeface="ＭＳ Ｐゴシック" charset="-128"/>
                          <a:cs typeface="Arial" panose="020B0604020202020204" pitchFamily="34" charset="0"/>
                        </a:rPr>
                        <a:t>(Child-Pugh A)</a:t>
                      </a:r>
                    </a:p>
                  </a:txBody>
                  <a:tcPr marT="45723" marB="45723" anchor="ctr" horzOverflow="overflow"/>
                </a:tc>
                <a:tc>
                  <a:txBody>
                    <a:bodyPr/>
                    <a:lstStyle>
                      <a:lvl1pPr defTabSz="457200" eaLnBrk="0" hangingPunct="0">
                        <a:spcBef>
                          <a:spcPct val="20000"/>
                        </a:spcBef>
                        <a:buClr>
                          <a:schemeClr val="hlink"/>
                        </a:buClr>
                        <a:buSzPct val="70000"/>
                        <a:buFont typeface="Wingdings" panose="05000000000000000000" pitchFamily="2" charset="2"/>
                        <a:defRPr>
                          <a:solidFill>
                            <a:schemeClr val="tx1"/>
                          </a:solidFill>
                          <a:latin typeface="Arial" panose="020B0604020202020204" pitchFamily="34" charset="0"/>
                          <a:ea typeface="ＭＳ Ｐゴシック" charset="-128"/>
                        </a:defRPr>
                      </a:lvl1pPr>
                      <a:lvl2pPr marL="742950" indent="-285750" defTabSz="457200" eaLnBrk="0" hangingPunct="0">
                        <a:spcBef>
                          <a:spcPct val="20000"/>
                        </a:spcBef>
                        <a:buClr>
                          <a:schemeClr val="accent2"/>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defTabSz="457200" eaLnBrk="0" hangingPunct="0">
                        <a:spcBef>
                          <a:spcPct val="20000"/>
                        </a:spcBef>
                        <a:buClr>
                          <a:schemeClr val="tx2"/>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defTabSz="457200" eaLnBrk="0" hangingPunct="0">
                        <a:spcBef>
                          <a:spcPct val="20000"/>
                        </a:spcBef>
                        <a:buClr>
                          <a:schemeClr val="accent2"/>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defTabSz="457200" eaLnBrk="0" hangingPunct="0">
                        <a:spcBef>
                          <a:spcPct val="20000"/>
                        </a:spcBef>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noProof="0" dirty="0" smtClean="0">
                          <a:ln>
                            <a:noFill/>
                          </a:ln>
                          <a:solidFill>
                            <a:srgbClr val="000514"/>
                          </a:solidFill>
                          <a:effectLst/>
                          <a:latin typeface="Arial" panose="020B0604020202020204" pitchFamily="34" charset="0"/>
                          <a:ea typeface="ＭＳ Ｐゴシック" charset="-128"/>
                          <a:cs typeface="Arial" panose="020B0604020202020204" pitchFamily="34" charset="0"/>
                        </a:rPr>
                        <a:t>No contraindication for statins. Decrease carcinoma and may reduce CV risk. </a:t>
                      </a:r>
                    </a:p>
                    <a:p>
                      <a:pPr marL="0" marR="0" lvl="0" indent="0" algn="l" defTabSz="4572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noProof="0" dirty="0" smtClean="0">
                          <a:ln>
                            <a:noFill/>
                          </a:ln>
                          <a:solidFill>
                            <a:srgbClr val="000514"/>
                          </a:solidFill>
                          <a:effectLst/>
                          <a:latin typeface="Arial" panose="020B0604020202020204" pitchFamily="34" charset="0"/>
                          <a:ea typeface="ＭＳ Ｐゴシック" charset="-128"/>
                          <a:cs typeface="Arial" panose="020B0604020202020204" pitchFamily="34" charset="0"/>
                        </a:rPr>
                        <a:t>Drug interactions to be considered in some specific diseases.</a:t>
                      </a:r>
                    </a:p>
                  </a:txBody>
                  <a:tcPr marT="45723" marB="45723" anchor="ctr" horzOverflow="overflow"/>
                </a:tc>
              </a:tr>
              <a:tr h="720000">
                <a:tc>
                  <a:txBody>
                    <a:bodyPr/>
                    <a:lstStyle>
                      <a:lvl1pPr defTabSz="457200" eaLnBrk="0" hangingPunct="0">
                        <a:spcBef>
                          <a:spcPct val="20000"/>
                        </a:spcBef>
                        <a:buClr>
                          <a:schemeClr val="hlink"/>
                        </a:buClr>
                        <a:buSzPct val="70000"/>
                        <a:buFont typeface="Wingdings" panose="05000000000000000000" pitchFamily="2" charset="2"/>
                        <a:defRPr>
                          <a:solidFill>
                            <a:schemeClr val="tx1"/>
                          </a:solidFill>
                          <a:latin typeface="Arial" panose="020B0604020202020204" pitchFamily="34" charset="0"/>
                          <a:ea typeface="ＭＳ Ｐゴシック" charset="-128"/>
                        </a:defRPr>
                      </a:lvl1pPr>
                      <a:lvl2pPr marL="742950" indent="-285750" defTabSz="457200" eaLnBrk="0" hangingPunct="0">
                        <a:spcBef>
                          <a:spcPct val="20000"/>
                        </a:spcBef>
                        <a:buClr>
                          <a:schemeClr val="accent2"/>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defTabSz="457200" eaLnBrk="0" hangingPunct="0">
                        <a:spcBef>
                          <a:spcPct val="20000"/>
                        </a:spcBef>
                        <a:buClr>
                          <a:schemeClr val="tx2"/>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defTabSz="457200" eaLnBrk="0" hangingPunct="0">
                        <a:spcBef>
                          <a:spcPct val="20000"/>
                        </a:spcBef>
                        <a:buClr>
                          <a:schemeClr val="accent2"/>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defTabSz="457200" eaLnBrk="0" hangingPunct="0">
                        <a:spcBef>
                          <a:spcPct val="20000"/>
                        </a:spcBef>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CA" altLang="en-US" sz="1400" b="0" i="0" u="none" strike="noStrike" cap="none" normalizeH="0" baseline="0" noProof="0" dirty="0" smtClean="0">
                          <a:ln>
                            <a:noFill/>
                          </a:ln>
                          <a:solidFill>
                            <a:srgbClr val="000514"/>
                          </a:solidFill>
                          <a:effectLst/>
                          <a:latin typeface="Arial" panose="020B0604020202020204" pitchFamily="34" charset="0"/>
                          <a:ea typeface="ＭＳ Ｐゴシック" charset="-128"/>
                          <a:cs typeface="Arial" panose="020B0604020202020204" pitchFamily="34" charset="0"/>
                        </a:rPr>
                        <a:t>Liver transplantation</a:t>
                      </a:r>
                    </a:p>
                  </a:txBody>
                  <a:tcPr marT="45723" marB="45723" anchor="ctr" horzOverflow="overflow"/>
                </a:tc>
                <a:tc>
                  <a:txBody>
                    <a:bodyPr/>
                    <a:lstStyle>
                      <a:lvl1pPr defTabSz="457200" eaLnBrk="0" hangingPunct="0">
                        <a:spcBef>
                          <a:spcPct val="20000"/>
                        </a:spcBef>
                        <a:buClr>
                          <a:schemeClr val="hlink"/>
                        </a:buClr>
                        <a:buSzPct val="70000"/>
                        <a:buFont typeface="Wingdings" panose="05000000000000000000" pitchFamily="2" charset="2"/>
                        <a:defRPr>
                          <a:solidFill>
                            <a:schemeClr val="tx1"/>
                          </a:solidFill>
                          <a:latin typeface="Arial" panose="020B0604020202020204" pitchFamily="34" charset="0"/>
                          <a:ea typeface="ＭＳ Ｐゴシック" charset="-128"/>
                        </a:defRPr>
                      </a:lvl1pPr>
                      <a:lvl2pPr marL="742950" indent="-285750" defTabSz="457200" eaLnBrk="0" hangingPunct="0">
                        <a:spcBef>
                          <a:spcPct val="20000"/>
                        </a:spcBef>
                        <a:buClr>
                          <a:schemeClr val="accent2"/>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defTabSz="457200" eaLnBrk="0" hangingPunct="0">
                        <a:spcBef>
                          <a:spcPct val="20000"/>
                        </a:spcBef>
                        <a:buClr>
                          <a:schemeClr val="tx2"/>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defTabSz="457200" eaLnBrk="0" hangingPunct="0">
                        <a:spcBef>
                          <a:spcPct val="20000"/>
                        </a:spcBef>
                        <a:buClr>
                          <a:schemeClr val="accent2"/>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defTabSz="457200" eaLnBrk="0" hangingPunct="0">
                        <a:spcBef>
                          <a:spcPct val="20000"/>
                        </a:spcBef>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noProof="0" dirty="0" smtClean="0">
                          <a:ln>
                            <a:noFill/>
                          </a:ln>
                          <a:solidFill>
                            <a:srgbClr val="000514"/>
                          </a:solidFill>
                          <a:effectLst/>
                          <a:latin typeface="Arial" panose="020B0604020202020204" pitchFamily="34" charset="0"/>
                          <a:ea typeface="ＭＳ Ｐゴシック" charset="-128"/>
                          <a:cs typeface="Arial" panose="020B0604020202020204" pitchFamily="34" charset="0"/>
                        </a:rPr>
                        <a:t>Safe with appropriate consideration for drug interactions.</a:t>
                      </a:r>
                    </a:p>
                  </a:txBody>
                  <a:tcPr marT="45723" marB="45723" anchor="ctr" horzOverflow="overflow"/>
                </a:tc>
              </a:tr>
              <a:tr h="720000">
                <a:tc>
                  <a:txBody>
                    <a:bodyPr/>
                    <a:lstStyle>
                      <a:lvl1pPr defTabSz="457200" eaLnBrk="0" hangingPunct="0">
                        <a:spcBef>
                          <a:spcPct val="20000"/>
                        </a:spcBef>
                        <a:buClr>
                          <a:schemeClr val="hlink"/>
                        </a:buClr>
                        <a:buSzPct val="70000"/>
                        <a:buFont typeface="Wingdings" panose="05000000000000000000" pitchFamily="2" charset="2"/>
                        <a:defRPr>
                          <a:solidFill>
                            <a:schemeClr val="tx1"/>
                          </a:solidFill>
                          <a:latin typeface="Arial" panose="020B0604020202020204" pitchFamily="34" charset="0"/>
                          <a:ea typeface="ＭＳ Ｐゴシック" charset="-128"/>
                        </a:defRPr>
                      </a:lvl1pPr>
                      <a:lvl2pPr marL="742950" indent="-285750" defTabSz="457200" eaLnBrk="0" hangingPunct="0">
                        <a:spcBef>
                          <a:spcPct val="20000"/>
                        </a:spcBef>
                        <a:buClr>
                          <a:schemeClr val="accent2"/>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defTabSz="457200" eaLnBrk="0" hangingPunct="0">
                        <a:spcBef>
                          <a:spcPct val="20000"/>
                        </a:spcBef>
                        <a:buClr>
                          <a:schemeClr val="tx2"/>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defTabSz="457200" eaLnBrk="0" hangingPunct="0">
                        <a:spcBef>
                          <a:spcPct val="20000"/>
                        </a:spcBef>
                        <a:buClr>
                          <a:schemeClr val="accent2"/>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defTabSz="457200" eaLnBrk="0" hangingPunct="0">
                        <a:spcBef>
                          <a:spcPct val="20000"/>
                        </a:spcBef>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CA" altLang="en-US" sz="1400" b="0" i="0" u="none" strike="noStrike" cap="none" normalizeH="0" baseline="0" noProof="0" dirty="0" smtClean="0">
                          <a:ln>
                            <a:noFill/>
                          </a:ln>
                          <a:solidFill>
                            <a:srgbClr val="000514"/>
                          </a:solidFill>
                          <a:effectLst/>
                          <a:latin typeface="Arial" panose="020B0604020202020204" pitchFamily="34" charset="0"/>
                          <a:ea typeface="ＭＳ Ｐゴシック" charset="-128"/>
                          <a:cs typeface="Arial" panose="020B0604020202020204" pitchFamily="34" charset="0"/>
                        </a:rPr>
                        <a:t>Excessive ethanol intake </a:t>
                      </a:r>
                      <a:br>
                        <a:rPr kumimoji="0" lang="en-CA" altLang="en-US" sz="1400" b="0" i="0" u="none" strike="noStrike" cap="none" normalizeH="0" baseline="0" noProof="0" dirty="0" smtClean="0">
                          <a:ln>
                            <a:noFill/>
                          </a:ln>
                          <a:solidFill>
                            <a:srgbClr val="000514"/>
                          </a:solidFill>
                          <a:effectLst/>
                          <a:latin typeface="Arial" panose="020B0604020202020204" pitchFamily="34" charset="0"/>
                          <a:ea typeface="ＭＳ Ｐゴシック" charset="-128"/>
                          <a:cs typeface="Arial" panose="020B0604020202020204" pitchFamily="34" charset="0"/>
                        </a:rPr>
                      </a:br>
                      <a:r>
                        <a:rPr kumimoji="0" lang="en-CA" altLang="en-US" sz="1400" b="0" i="0" u="none" strike="noStrike" cap="none" normalizeH="0" baseline="0" noProof="0" dirty="0" smtClean="0">
                          <a:ln>
                            <a:noFill/>
                          </a:ln>
                          <a:solidFill>
                            <a:srgbClr val="000514"/>
                          </a:solidFill>
                          <a:effectLst/>
                          <a:latin typeface="Arial" panose="020B0604020202020204" pitchFamily="34" charset="0"/>
                          <a:ea typeface="ＭＳ Ｐゴシック" charset="-128"/>
                          <a:cs typeface="Arial" panose="020B0604020202020204" pitchFamily="34" charset="0"/>
                        </a:rPr>
                        <a:t>(&gt; 1-2 Units/d)</a:t>
                      </a:r>
                    </a:p>
                  </a:txBody>
                  <a:tcPr marT="45723" marB="45723" anchor="ctr" horzOverflow="overflow"/>
                </a:tc>
                <a:tc>
                  <a:txBody>
                    <a:bodyPr/>
                    <a:lstStyle>
                      <a:lvl1pPr defTabSz="457200" eaLnBrk="0" hangingPunct="0">
                        <a:spcBef>
                          <a:spcPct val="20000"/>
                        </a:spcBef>
                        <a:buClr>
                          <a:schemeClr val="hlink"/>
                        </a:buClr>
                        <a:buSzPct val="70000"/>
                        <a:buFont typeface="Wingdings" panose="05000000000000000000" pitchFamily="2" charset="2"/>
                        <a:defRPr>
                          <a:solidFill>
                            <a:schemeClr val="tx1"/>
                          </a:solidFill>
                          <a:latin typeface="Arial" panose="020B0604020202020204" pitchFamily="34" charset="0"/>
                          <a:ea typeface="ＭＳ Ｐゴシック" charset="-128"/>
                        </a:defRPr>
                      </a:lvl1pPr>
                      <a:lvl2pPr marL="742950" indent="-285750" defTabSz="457200" eaLnBrk="0" hangingPunct="0">
                        <a:spcBef>
                          <a:spcPct val="20000"/>
                        </a:spcBef>
                        <a:buClr>
                          <a:schemeClr val="accent2"/>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defTabSz="457200" eaLnBrk="0" hangingPunct="0">
                        <a:spcBef>
                          <a:spcPct val="20000"/>
                        </a:spcBef>
                        <a:buClr>
                          <a:schemeClr val="tx2"/>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defTabSz="457200" eaLnBrk="0" hangingPunct="0">
                        <a:spcBef>
                          <a:spcPct val="20000"/>
                        </a:spcBef>
                        <a:buClr>
                          <a:schemeClr val="accent2"/>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defTabSz="457200" eaLnBrk="0" hangingPunct="0">
                        <a:spcBef>
                          <a:spcPct val="20000"/>
                        </a:spcBef>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noProof="0" dirty="0" smtClean="0">
                          <a:ln>
                            <a:noFill/>
                          </a:ln>
                          <a:solidFill>
                            <a:srgbClr val="000514"/>
                          </a:solidFill>
                          <a:effectLst/>
                          <a:latin typeface="Arial" panose="020B0604020202020204" pitchFamily="34" charset="0"/>
                          <a:ea typeface="ＭＳ Ｐゴシック" charset="-128"/>
                          <a:cs typeface="Arial" panose="020B0604020202020204" pitchFamily="34" charset="0"/>
                        </a:rPr>
                        <a:t>May increase liver enzymes. No data for pharmacologic interactions in humans.</a:t>
                      </a:r>
                    </a:p>
                  </a:txBody>
                  <a:tcPr marT="45723" marB="45723" anchor="ctr" horzOverflow="overflow"/>
                </a:tc>
              </a:tr>
              <a:tr h="720000">
                <a:tc>
                  <a:txBody>
                    <a:bodyPr/>
                    <a:lstStyle>
                      <a:lvl1pPr defTabSz="457200" eaLnBrk="0" hangingPunct="0">
                        <a:spcBef>
                          <a:spcPct val="20000"/>
                        </a:spcBef>
                        <a:buClr>
                          <a:schemeClr val="hlink"/>
                        </a:buClr>
                        <a:buSzPct val="70000"/>
                        <a:buFont typeface="Wingdings" panose="05000000000000000000" pitchFamily="2" charset="2"/>
                        <a:defRPr>
                          <a:solidFill>
                            <a:schemeClr val="tx1"/>
                          </a:solidFill>
                          <a:latin typeface="Arial" panose="020B0604020202020204" pitchFamily="34" charset="0"/>
                          <a:ea typeface="ＭＳ Ｐゴシック" charset="-128"/>
                        </a:defRPr>
                      </a:lvl1pPr>
                      <a:lvl2pPr marL="742950" indent="-285750" defTabSz="457200" eaLnBrk="0" hangingPunct="0">
                        <a:spcBef>
                          <a:spcPct val="20000"/>
                        </a:spcBef>
                        <a:buClr>
                          <a:schemeClr val="accent2"/>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defTabSz="457200" eaLnBrk="0" hangingPunct="0">
                        <a:spcBef>
                          <a:spcPct val="20000"/>
                        </a:spcBef>
                        <a:buClr>
                          <a:schemeClr val="tx2"/>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defTabSz="457200" eaLnBrk="0" hangingPunct="0">
                        <a:spcBef>
                          <a:spcPct val="20000"/>
                        </a:spcBef>
                        <a:buClr>
                          <a:schemeClr val="accent2"/>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defTabSz="457200" eaLnBrk="0" hangingPunct="0">
                        <a:spcBef>
                          <a:spcPct val="20000"/>
                        </a:spcBef>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CA" altLang="en-US" sz="1400" b="0" i="0" u="none" strike="noStrike" cap="none" normalizeH="0" baseline="0" noProof="0" dirty="0" smtClean="0">
                          <a:ln>
                            <a:noFill/>
                          </a:ln>
                          <a:solidFill>
                            <a:srgbClr val="000514"/>
                          </a:solidFill>
                          <a:effectLst/>
                          <a:latin typeface="Arial" panose="020B0604020202020204" pitchFamily="34" charset="0"/>
                          <a:ea typeface="ＭＳ Ｐゴシック" charset="-128"/>
                          <a:cs typeface="Arial" panose="020B0604020202020204" pitchFamily="34" charset="0"/>
                        </a:rPr>
                        <a:t>Nausea-Heartburn,</a:t>
                      </a:r>
                    </a:p>
                    <a:p>
                      <a:pPr marL="0" marR="0" lvl="0" indent="0" algn="l" defTabSz="457200" rtl="0" eaLnBrk="1" fontAlgn="base" latinLnBrk="0" hangingPunct="1">
                        <a:lnSpc>
                          <a:spcPct val="100000"/>
                        </a:lnSpc>
                        <a:spcBef>
                          <a:spcPct val="0"/>
                        </a:spcBef>
                        <a:spcAft>
                          <a:spcPct val="0"/>
                        </a:spcAft>
                        <a:buClrTx/>
                        <a:buSzTx/>
                        <a:buFontTx/>
                        <a:buNone/>
                        <a:tabLst/>
                      </a:pPr>
                      <a:r>
                        <a:rPr kumimoji="0" lang="en-CA" altLang="en-US" sz="1400" b="0" i="0" u="none" strike="noStrike" cap="none" normalizeH="0" baseline="0" noProof="0" dirty="0" smtClean="0">
                          <a:ln>
                            <a:noFill/>
                          </a:ln>
                          <a:solidFill>
                            <a:srgbClr val="000514"/>
                          </a:solidFill>
                          <a:effectLst/>
                          <a:latin typeface="Arial" panose="020B0604020202020204" pitchFamily="34" charset="0"/>
                          <a:ea typeface="ＭＳ Ｐゴシック" charset="-128"/>
                          <a:cs typeface="Arial" panose="020B0604020202020204" pitchFamily="34" charset="0"/>
                        </a:rPr>
                        <a:t>Constipation-Diarrhea</a:t>
                      </a:r>
                    </a:p>
                    <a:p>
                      <a:pPr marL="0" marR="0" lvl="0" indent="0" algn="l" defTabSz="457200" rtl="0" eaLnBrk="1" fontAlgn="base" latinLnBrk="0" hangingPunct="1">
                        <a:lnSpc>
                          <a:spcPct val="100000"/>
                        </a:lnSpc>
                        <a:spcBef>
                          <a:spcPct val="0"/>
                        </a:spcBef>
                        <a:spcAft>
                          <a:spcPct val="0"/>
                        </a:spcAft>
                        <a:buClrTx/>
                        <a:buSzTx/>
                        <a:buFontTx/>
                        <a:buNone/>
                        <a:tabLst/>
                      </a:pPr>
                      <a:r>
                        <a:rPr kumimoji="0" lang="en-CA" altLang="en-US" sz="1400" b="0" i="0" u="none" strike="noStrike" cap="none" normalizeH="0" baseline="0" noProof="0" dirty="0" smtClean="0">
                          <a:ln>
                            <a:noFill/>
                          </a:ln>
                          <a:solidFill>
                            <a:srgbClr val="000514"/>
                          </a:solidFill>
                          <a:effectLst/>
                          <a:latin typeface="Arial" panose="020B0604020202020204" pitchFamily="34" charset="0"/>
                          <a:ea typeface="ＭＳ Ｐゴシック" charset="-128"/>
                          <a:cs typeface="Arial" panose="020B0604020202020204" pitchFamily="34" charset="0"/>
                        </a:rPr>
                        <a:t>(bowel </a:t>
                      </a:r>
                      <a:r>
                        <a:rPr kumimoji="0" lang="en-CA" altLang="en-US" sz="1400" b="0" i="0" u="none" strike="noStrike" cap="none" normalizeH="0" baseline="0" noProof="0" dirty="0" err="1" smtClean="0">
                          <a:ln>
                            <a:noFill/>
                          </a:ln>
                          <a:solidFill>
                            <a:srgbClr val="000514"/>
                          </a:solidFill>
                          <a:effectLst/>
                          <a:latin typeface="Arial" panose="020B0604020202020204" pitchFamily="34" charset="0"/>
                          <a:ea typeface="ＭＳ Ｐゴシック" charset="-128"/>
                          <a:cs typeface="Arial" panose="020B0604020202020204" pitchFamily="34" charset="0"/>
                        </a:rPr>
                        <a:t>dysmotility</a:t>
                      </a:r>
                      <a:r>
                        <a:rPr kumimoji="0" lang="en-CA" altLang="en-US" sz="1400" b="0" i="0" u="none" strike="noStrike" cap="none" normalizeH="0" baseline="0" noProof="0" dirty="0" smtClean="0">
                          <a:ln>
                            <a:noFill/>
                          </a:ln>
                          <a:solidFill>
                            <a:srgbClr val="000514"/>
                          </a:solidFill>
                          <a:effectLst/>
                          <a:latin typeface="Arial" panose="020B0604020202020204" pitchFamily="34" charset="0"/>
                          <a:ea typeface="ＭＳ Ｐゴシック" charset="-128"/>
                          <a:cs typeface="Arial" panose="020B0604020202020204" pitchFamily="34" charset="0"/>
                        </a:rPr>
                        <a:t>)</a:t>
                      </a:r>
                    </a:p>
                  </a:txBody>
                  <a:tcPr marT="45723" marB="45723" anchor="ctr" horzOverflow="overflow"/>
                </a:tc>
                <a:tc>
                  <a:txBody>
                    <a:bodyPr/>
                    <a:lstStyle>
                      <a:lvl1pPr defTabSz="457200" eaLnBrk="0" hangingPunct="0">
                        <a:spcBef>
                          <a:spcPct val="20000"/>
                        </a:spcBef>
                        <a:buClr>
                          <a:schemeClr val="hlink"/>
                        </a:buClr>
                        <a:buSzPct val="70000"/>
                        <a:buFont typeface="Wingdings" panose="05000000000000000000" pitchFamily="2" charset="2"/>
                        <a:defRPr>
                          <a:solidFill>
                            <a:schemeClr val="tx1"/>
                          </a:solidFill>
                          <a:latin typeface="Arial" panose="020B0604020202020204" pitchFamily="34" charset="0"/>
                          <a:ea typeface="ＭＳ Ｐゴシック" charset="-128"/>
                        </a:defRPr>
                      </a:lvl1pPr>
                      <a:lvl2pPr marL="742950" indent="-285750" defTabSz="457200" eaLnBrk="0" hangingPunct="0">
                        <a:spcBef>
                          <a:spcPct val="20000"/>
                        </a:spcBef>
                        <a:buClr>
                          <a:schemeClr val="accent2"/>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defTabSz="457200" eaLnBrk="0" hangingPunct="0">
                        <a:spcBef>
                          <a:spcPct val="20000"/>
                        </a:spcBef>
                        <a:buClr>
                          <a:schemeClr val="tx2"/>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defTabSz="457200" eaLnBrk="0" hangingPunct="0">
                        <a:spcBef>
                          <a:spcPct val="20000"/>
                        </a:spcBef>
                        <a:buClr>
                          <a:schemeClr val="accent2"/>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defTabSz="457200" eaLnBrk="0" hangingPunct="0">
                        <a:spcBef>
                          <a:spcPct val="20000"/>
                        </a:spcBef>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noProof="0" dirty="0" smtClean="0">
                          <a:ln>
                            <a:noFill/>
                          </a:ln>
                          <a:solidFill>
                            <a:srgbClr val="000514"/>
                          </a:solidFill>
                          <a:effectLst/>
                          <a:latin typeface="Arial" panose="020B0604020202020204" pitchFamily="34" charset="0"/>
                          <a:ea typeface="ＭＳ Ｐゴシック" charset="-128"/>
                          <a:cs typeface="Arial" panose="020B0604020202020204" pitchFamily="34" charset="0"/>
                        </a:rPr>
                        <a:t>Not seen in clinical trials and meta-analysis. Symptomatic benefit with discontinuation (some case reports).</a:t>
                      </a:r>
                    </a:p>
                  </a:txBody>
                  <a:tcPr marT="45723" marB="45723" anchor="ctr" horzOverflow="overflow"/>
                </a:tc>
              </a:tr>
              <a:tr h="720000">
                <a:tc>
                  <a:txBody>
                    <a:bodyPr/>
                    <a:lstStyle>
                      <a:lvl1pPr defTabSz="457200" eaLnBrk="0" hangingPunct="0">
                        <a:spcBef>
                          <a:spcPct val="20000"/>
                        </a:spcBef>
                        <a:buClr>
                          <a:schemeClr val="hlink"/>
                        </a:buClr>
                        <a:buSzPct val="70000"/>
                        <a:buFont typeface="Wingdings" panose="05000000000000000000" pitchFamily="2" charset="2"/>
                        <a:defRPr>
                          <a:solidFill>
                            <a:schemeClr val="tx1"/>
                          </a:solidFill>
                          <a:latin typeface="Arial" panose="020B0604020202020204" pitchFamily="34" charset="0"/>
                          <a:ea typeface="ＭＳ Ｐゴシック" charset="-128"/>
                        </a:defRPr>
                      </a:lvl1pPr>
                      <a:lvl2pPr marL="742950" indent="-285750" defTabSz="457200" eaLnBrk="0" hangingPunct="0">
                        <a:spcBef>
                          <a:spcPct val="20000"/>
                        </a:spcBef>
                        <a:buClr>
                          <a:schemeClr val="accent2"/>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defTabSz="457200" eaLnBrk="0" hangingPunct="0">
                        <a:spcBef>
                          <a:spcPct val="20000"/>
                        </a:spcBef>
                        <a:buClr>
                          <a:schemeClr val="tx2"/>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defTabSz="457200" eaLnBrk="0" hangingPunct="0">
                        <a:spcBef>
                          <a:spcPct val="20000"/>
                        </a:spcBef>
                        <a:buClr>
                          <a:schemeClr val="accent2"/>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defTabSz="457200" eaLnBrk="0" hangingPunct="0">
                        <a:spcBef>
                          <a:spcPct val="20000"/>
                        </a:spcBef>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CA" altLang="en-US" sz="1400" b="0" i="0" u="none" strike="noStrike" cap="none" normalizeH="0" baseline="0" noProof="0" dirty="0" err="1" smtClean="0">
                          <a:ln>
                            <a:noFill/>
                          </a:ln>
                          <a:solidFill>
                            <a:srgbClr val="000514"/>
                          </a:solidFill>
                          <a:effectLst/>
                          <a:latin typeface="Arial" panose="020B0604020202020204" pitchFamily="34" charset="0"/>
                          <a:ea typeface="ＭＳ Ｐゴシック" charset="-128"/>
                          <a:cs typeface="Arial" panose="020B0604020202020204" pitchFamily="34" charset="0"/>
                        </a:rPr>
                        <a:t>Cholelithiasis</a:t>
                      </a:r>
                      <a:endParaRPr kumimoji="0" lang="en-CA" altLang="en-US" sz="1400" b="0" i="0" u="none" strike="noStrike" cap="none" normalizeH="0" baseline="0" noProof="0" dirty="0" smtClean="0">
                        <a:ln>
                          <a:noFill/>
                        </a:ln>
                        <a:solidFill>
                          <a:srgbClr val="000514"/>
                        </a:solidFill>
                        <a:effectLst/>
                        <a:latin typeface="Arial" panose="020B0604020202020204" pitchFamily="34" charset="0"/>
                        <a:ea typeface="ＭＳ Ｐゴシック" charset="-128"/>
                        <a:cs typeface="Arial" panose="020B0604020202020204"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CA" altLang="en-US" sz="1400" b="0" i="0" u="none" strike="noStrike" cap="none" normalizeH="0" baseline="0" noProof="0" dirty="0" smtClean="0">
                          <a:ln>
                            <a:noFill/>
                          </a:ln>
                          <a:solidFill>
                            <a:srgbClr val="000514"/>
                          </a:solidFill>
                          <a:effectLst/>
                          <a:latin typeface="Arial" panose="020B0604020202020204" pitchFamily="34" charset="0"/>
                          <a:ea typeface="ＭＳ Ｐゴシック" charset="-128"/>
                          <a:cs typeface="Arial" panose="020B0604020202020204" pitchFamily="34" charset="0"/>
                        </a:rPr>
                        <a:t>GI malignancies</a:t>
                      </a:r>
                    </a:p>
                  </a:txBody>
                  <a:tcPr marT="45723" marB="45723" anchor="ctr" horzOverflow="overflow"/>
                </a:tc>
                <a:tc>
                  <a:txBody>
                    <a:bodyPr/>
                    <a:lstStyle>
                      <a:lvl1pPr defTabSz="457200" eaLnBrk="0" hangingPunct="0">
                        <a:spcBef>
                          <a:spcPct val="20000"/>
                        </a:spcBef>
                        <a:buClr>
                          <a:schemeClr val="hlink"/>
                        </a:buClr>
                        <a:buSzPct val="70000"/>
                        <a:buFont typeface="Wingdings" panose="05000000000000000000" pitchFamily="2" charset="2"/>
                        <a:defRPr>
                          <a:solidFill>
                            <a:schemeClr val="tx1"/>
                          </a:solidFill>
                          <a:latin typeface="Arial" panose="020B0604020202020204" pitchFamily="34" charset="0"/>
                          <a:ea typeface="ＭＳ Ｐゴシック" charset="-128"/>
                        </a:defRPr>
                      </a:lvl1pPr>
                      <a:lvl2pPr marL="742950" indent="-285750" defTabSz="457200" eaLnBrk="0" hangingPunct="0">
                        <a:spcBef>
                          <a:spcPct val="20000"/>
                        </a:spcBef>
                        <a:buClr>
                          <a:schemeClr val="accent2"/>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defTabSz="457200" eaLnBrk="0" hangingPunct="0">
                        <a:spcBef>
                          <a:spcPct val="20000"/>
                        </a:spcBef>
                        <a:buClr>
                          <a:schemeClr val="tx2"/>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defTabSz="457200" eaLnBrk="0" hangingPunct="0">
                        <a:spcBef>
                          <a:spcPct val="20000"/>
                        </a:spcBef>
                        <a:buClr>
                          <a:schemeClr val="accent2"/>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defTabSz="457200" eaLnBrk="0" hangingPunct="0">
                        <a:spcBef>
                          <a:spcPct val="20000"/>
                        </a:spcBef>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chemeClr val="hlink"/>
                        </a:buClr>
                        <a:buSzPct val="70000"/>
                        <a:buFont typeface="Wingdings" panose="05000000000000000000" pitchFamily="2" charset="2"/>
                        <a:defRPr sz="14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noProof="0" dirty="0" smtClean="0">
                          <a:ln>
                            <a:noFill/>
                          </a:ln>
                          <a:solidFill>
                            <a:srgbClr val="000514"/>
                          </a:solidFill>
                          <a:effectLst/>
                          <a:latin typeface="Arial" panose="020B0604020202020204" pitchFamily="34" charset="0"/>
                          <a:ea typeface="ＭＳ Ｐゴシック" charset="-128"/>
                          <a:cs typeface="Arial" panose="020B0604020202020204" pitchFamily="34" charset="0"/>
                        </a:rPr>
                        <a:t>Decrease in </a:t>
                      </a:r>
                      <a:r>
                        <a:rPr kumimoji="0" lang="en-CA" altLang="en-US" sz="1200" b="0" i="0" u="none" strike="noStrike" cap="none" normalizeH="0" baseline="0" noProof="0" dirty="0" err="1" smtClean="0">
                          <a:ln>
                            <a:noFill/>
                          </a:ln>
                          <a:solidFill>
                            <a:srgbClr val="000514"/>
                          </a:solidFill>
                          <a:effectLst/>
                          <a:latin typeface="Arial" panose="020B0604020202020204" pitchFamily="34" charset="0"/>
                          <a:ea typeface="ＭＳ Ｐゴシック" charset="-128"/>
                          <a:cs typeface="Arial" panose="020B0604020202020204" pitchFamily="34" charset="0"/>
                        </a:rPr>
                        <a:t>cholelithiasis</a:t>
                      </a:r>
                      <a:r>
                        <a:rPr kumimoji="0" lang="en-CA" altLang="en-US" sz="1200" b="0" i="0" u="none" strike="noStrike" cap="none" normalizeH="0" baseline="0" noProof="0" dirty="0" smtClean="0">
                          <a:ln>
                            <a:noFill/>
                          </a:ln>
                          <a:solidFill>
                            <a:srgbClr val="000514"/>
                          </a:solidFill>
                          <a:effectLst/>
                          <a:latin typeface="Arial" panose="020B0604020202020204" pitchFamily="34" charset="0"/>
                          <a:ea typeface="ＭＳ Ｐゴシック" charset="-128"/>
                          <a:cs typeface="Arial" panose="020B0604020202020204" pitchFamily="34" charset="0"/>
                        </a:rPr>
                        <a:t>, esophageal and colorectal cancers by potential pleiotropic effects in statin users. </a:t>
                      </a:r>
                    </a:p>
                  </a:txBody>
                  <a:tcPr marT="45723" marB="45723" anchor="ctr" horzOverflow="overflow"/>
                </a:tc>
              </a:tr>
            </a:tbl>
          </a:graphicData>
        </a:graphic>
      </p:graphicFrame>
    </p:spTree>
    <p:extLst>
      <p:ext uri="{BB962C8B-B14F-4D97-AF65-F5344CB8AC3E}">
        <p14:creationId xmlns:p14="http://schemas.microsoft.com/office/powerpoint/2010/main" val="49223910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Down Arrow 163"/>
          <p:cNvSpPr/>
          <p:nvPr/>
        </p:nvSpPr>
        <p:spPr>
          <a:xfrm>
            <a:off x="1354107" y="1585402"/>
            <a:ext cx="161425" cy="3137649"/>
          </a:xfrm>
          <a:prstGeom prst="downArrow">
            <a:avLst/>
          </a:prstGeom>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4" name="Text Placeholder 3"/>
          <p:cNvSpPr>
            <a:spLocks noGrp="1"/>
          </p:cNvSpPr>
          <p:nvPr>
            <p:ph type="body" sz="quarter" idx="13"/>
          </p:nvPr>
        </p:nvSpPr>
        <p:spPr>
          <a:xfrm>
            <a:off x="369888" y="6493351"/>
            <a:ext cx="8483600" cy="365125"/>
          </a:xfrm>
        </p:spPr>
        <p:txBody>
          <a:bodyPr/>
          <a:lstStyle/>
          <a:p>
            <a:r>
              <a:rPr lang="en-CA" sz="900" dirty="0" smtClean="0"/>
              <a:t>Mancini et al, DOI: </a:t>
            </a:r>
            <a:r>
              <a:rPr lang="en-CA" sz="900" dirty="0" smtClean="0">
                <a:hlinkClick r:id="rId2"/>
              </a:rPr>
              <a:t>http://dx.doi.org/10.1016/j.cjca.2016.01.003</a:t>
            </a:r>
            <a:r>
              <a:rPr lang="en-CA" sz="900" dirty="0" smtClean="0"/>
              <a:t>:</a:t>
            </a:r>
          </a:p>
        </p:txBody>
      </p:sp>
      <p:sp>
        <p:nvSpPr>
          <p:cNvPr id="2" name="Title 1"/>
          <p:cNvSpPr>
            <a:spLocks noGrp="1"/>
          </p:cNvSpPr>
          <p:nvPr>
            <p:ph type="title" idx="4294967295"/>
          </p:nvPr>
        </p:nvSpPr>
        <p:spPr>
          <a:xfrm>
            <a:off x="241697" y="-376238"/>
            <a:ext cx="8558213" cy="977901"/>
          </a:xfrm>
        </p:spPr>
        <p:txBody>
          <a:bodyPr/>
          <a:lstStyle/>
          <a:p>
            <a:r>
              <a:rPr lang="en-CA" sz="2800" dirty="0"/>
              <a:t>Statins and Suspected Liver Disease</a:t>
            </a:r>
            <a:endParaRPr lang="en-CA" sz="3000" dirty="0"/>
          </a:p>
        </p:txBody>
      </p:sp>
      <p:cxnSp>
        <p:nvCxnSpPr>
          <p:cNvPr id="5" name="Straight Connector 4"/>
          <p:cNvCxnSpPr/>
          <p:nvPr/>
        </p:nvCxnSpPr>
        <p:spPr>
          <a:xfrm>
            <a:off x="364672" y="640401"/>
            <a:ext cx="8435238" cy="944"/>
          </a:xfrm>
          <a:prstGeom prst="line">
            <a:avLst/>
          </a:prstGeom>
          <a:ln w="76200">
            <a:gradFill flip="none" rotWithShape="1">
              <a:gsLst>
                <a:gs pos="0">
                  <a:schemeClr val="bg1"/>
                </a:gs>
                <a:gs pos="74000">
                  <a:schemeClr val="accent2"/>
                </a:gs>
                <a:gs pos="83000">
                  <a:schemeClr val="accent2"/>
                </a:gs>
                <a:gs pos="100000">
                  <a:schemeClr val="accent2"/>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36" name="Down Arrow 135"/>
          <p:cNvSpPr/>
          <p:nvPr/>
        </p:nvSpPr>
        <p:spPr>
          <a:xfrm flipV="1">
            <a:off x="6735683" y="1551366"/>
            <a:ext cx="177088" cy="314158"/>
          </a:xfrm>
          <a:prstGeom prst="downArrow">
            <a:avLst/>
          </a:prstGeom>
          <a:solidFill>
            <a:schemeClr val="accent1">
              <a:lumMod val="50000"/>
            </a:schemeClr>
          </a:solidFill>
          <a:ln>
            <a:noFill/>
          </a:ln>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169" name="Down Arrow 168"/>
          <p:cNvSpPr/>
          <p:nvPr/>
        </p:nvSpPr>
        <p:spPr>
          <a:xfrm>
            <a:off x="2735701" y="6126281"/>
            <a:ext cx="156020" cy="220669"/>
          </a:xfrm>
          <a:prstGeom prst="downArrow">
            <a:avLst/>
          </a:prstGeom>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23" name="Down Arrow 22"/>
          <p:cNvSpPr/>
          <p:nvPr/>
        </p:nvSpPr>
        <p:spPr>
          <a:xfrm>
            <a:off x="5215502" y="6125611"/>
            <a:ext cx="156020" cy="220669"/>
          </a:xfrm>
          <a:prstGeom prst="downArrow">
            <a:avLst/>
          </a:prstGeom>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78" name="Snip Same Side Corner Rectangle 77"/>
          <p:cNvSpPr/>
          <p:nvPr/>
        </p:nvSpPr>
        <p:spPr>
          <a:xfrm flipV="1">
            <a:off x="2219092" y="4205397"/>
            <a:ext cx="1118807" cy="345102"/>
          </a:xfrm>
          <a:prstGeom prst="snip2Same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79" name="TextBox 78"/>
          <p:cNvSpPr txBox="1"/>
          <p:nvPr/>
        </p:nvSpPr>
        <p:spPr>
          <a:xfrm>
            <a:off x="2243420" y="4203401"/>
            <a:ext cx="1040193" cy="326585"/>
          </a:xfrm>
          <a:prstGeom prst="rect">
            <a:avLst/>
          </a:prstGeom>
          <a:noFill/>
        </p:spPr>
        <p:txBody>
          <a:bodyPr wrap="square" rtlCol="0">
            <a:spAutoFit/>
          </a:bodyPr>
          <a:lstStyle/>
          <a:p>
            <a:pPr marL="73152" indent="-73152" algn="ctr">
              <a:lnSpc>
                <a:spcPts val="770"/>
              </a:lnSpc>
              <a:spcAft>
                <a:spcPts val="150"/>
              </a:spcAft>
            </a:pPr>
            <a:r>
              <a:rPr lang="en-US" sz="800" b="1" dirty="0" smtClean="0"/>
              <a:t>Prior evaluation</a:t>
            </a:r>
          </a:p>
          <a:p>
            <a:pPr marL="73152" indent="-73152" algn="ctr">
              <a:lnSpc>
                <a:spcPts val="770"/>
              </a:lnSpc>
              <a:spcAft>
                <a:spcPts val="150"/>
              </a:spcAft>
            </a:pPr>
            <a:r>
              <a:rPr lang="en-US" sz="800" b="1" dirty="0" smtClean="0"/>
              <a:t> ≤ 5 times ULN</a:t>
            </a:r>
            <a:endParaRPr lang="en-US" sz="800" b="1" dirty="0"/>
          </a:p>
        </p:txBody>
      </p:sp>
      <p:sp>
        <p:nvSpPr>
          <p:cNvPr id="80" name="Snip Same Side Corner Rectangle 79"/>
          <p:cNvSpPr/>
          <p:nvPr/>
        </p:nvSpPr>
        <p:spPr>
          <a:xfrm flipV="1">
            <a:off x="2224223" y="4701115"/>
            <a:ext cx="1113675" cy="618764"/>
          </a:xfrm>
          <a:prstGeom prst="snip2Same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81" name="TextBox 80"/>
          <p:cNvSpPr txBox="1"/>
          <p:nvPr/>
        </p:nvSpPr>
        <p:spPr>
          <a:xfrm>
            <a:off x="2183591" y="4695219"/>
            <a:ext cx="1310619" cy="610424"/>
          </a:xfrm>
          <a:prstGeom prst="rect">
            <a:avLst/>
          </a:prstGeom>
          <a:noFill/>
        </p:spPr>
        <p:txBody>
          <a:bodyPr wrap="square" rtlCol="0">
            <a:spAutoFit/>
          </a:bodyPr>
          <a:lstStyle/>
          <a:p>
            <a:pPr marL="73152" indent="-73152">
              <a:lnSpc>
                <a:spcPts val="970"/>
              </a:lnSpc>
              <a:spcAft>
                <a:spcPts val="150"/>
              </a:spcAft>
              <a:buFont typeface="Wingdings" charset="2"/>
              <a:buChar char="§"/>
            </a:pPr>
            <a:r>
              <a:rPr lang="en-US" sz="800" b="1" dirty="0" smtClean="0"/>
              <a:t>RESTART same </a:t>
            </a:r>
            <a:r>
              <a:rPr lang="en-US" sz="800" b="1" dirty="0" err="1" smtClean="0"/>
              <a:t>statin</a:t>
            </a:r>
            <a:r>
              <a:rPr lang="en-US" sz="800" b="1" dirty="0" smtClean="0"/>
              <a:t> </a:t>
            </a:r>
            <a:br>
              <a:rPr lang="en-US" sz="800" b="1" dirty="0" smtClean="0"/>
            </a:br>
            <a:r>
              <a:rPr lang="en-US" sz="800" b="1" dirty="0" smtClean="0"/>
              <a:t>at same or lower dose</a:t>
            </a:r>
            <a:br>
              <a:rPr lang="en-US" sz="800" b="1" dirty="0" smtClean="0"/>
            </a:br>
            <a:r>
              <a:rPr lang="en-US" sz="800" b="1" dirty="0" smtClean="0"/>
              <a:t>or</a:t>
            </a:r>
          </a:p>
          <a:p>
            <a:pPr marL="73152" indent="-73152">
              <a:lnSpc>
                <a:spcPts val="970"/>
              </a:lnSpc>
              <a:spcAft>
                <a:spcPts val="150"/>
              </a:spcAft>
              <a:buFont typeface="Wingdings" charset="2"/>
              <a:buChar char="§"/>
            </a:pPr>
            <a:r>
              <a:rPr lang="en-US" sz="800" b="1" dirty="0" smtClean="0"/>
              <a:t>SWITCH </a:t>
            </a:r>
            <a:r>
              <a:rPr lang="en-US" sz="800" b="1" dirty="0" err="1" smtClean="0"/>
              <a:t>statin</a:t>
            </a:r>
            <a:endParaRPr lang="en-US" sz="800" b="1" dirty="0"/>
          </a:p>
        </p:txBody>
      </p:sp>
      <p:sp>
        <p:nvSpPr>
          <p:cNvPr id="86" name="Down Arrow 85"/>
          <p:cNvSpPr/>
          <p:nvPr/>
        </p:nvSpPr>
        <p:spPr>
          <a:xfrm>
            <a:off x="2727581" y="5683722"/>
            <a:ext cx="156020" cy="220669"/>
          </a:xfrm>
          <a:prstGeom prst="downArrow">
            <a:avLst/>
          </a:prstGeom>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100" name="Snip Same Side Corner Rectangle 99"/>
          <p:cNvSpPr/>
          <p:nvPr/>
        </p:nvSpPr>
        <p:spPr>
          <a:xfrm flipV="1">
            <a:off x="873687" y="4706812"/>
            <a:ext cx="1118304" cy="885090"/>
          </a:xfrm>
          <a:prstGeom prst="snip2SameRect">
            <a:avLst/>
          </a:prstGeom>
          <a:solidFill>
            <a:schemeClr val="accent3">
              <a:alpha val="72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01" name="TextBox 100"/>
          <p:cNvSpPr txBox="1"/>
          <p:nvPr/>
        </p:nvSpPr>
        <p:spPr>
          <a:xfrm>
            <a:off x="833055" y="4815846"/>
            <a:ext cx="1175176" cy="733534"/>
          </a:xfrm>
          <a:prstGeom prst="rect">
            <a:avLst/>
          </a:prstGeom>
          <a:noFill/>
        </p:spPr>
        <p:txBody>
          <a:bodyPr wrap="square" rtlCol="0">
            <a:spAutoFit/>
          </a:bodyPr>
          <a:lstStyle/>
          <a:p>
            <a:pPr marL="73152" indent="-73152">
              <a:lnSpc>
                <a:spcPts val="970"/>
              </a:lnSpc>
              <a:spcAft>
                <a:spcPts val="150"/>
              </a:spcAft>
              <a:buFont typeface="Wingdings" charset="2"/>
              <a:buChar char="§"/>
            </a:pPr>
            <a:r>
              <a:rPr lang="en-US" sz="800" b="1" dirty="0" smtClean="0"/>
              <a:t>NO FURTHER Transaminase testing unless symptoms occur or statin increased or switched </a:t>
            </a:r>
            <a:endParaRPr lang="en-US" sz="800" b="1" dirty="0"/>
          </a:p>
        </p:txBody>
      </p:sp>
      <p:sp>
        <p:nvSpPr>
          <p:cNvPr id="113" name="Left-Right Arrow 112"/>
          <p:cNvSpPr/>
          <p:nvPr/>
        </p:nvSpPr>
        <p:spPr>
          <a:xfrm>
            <a:off x="2141468" y="1510758"/>
            <a:ext cx="3971463" cy="174106"/>
          </a:xfrm>
          <a:prstGeom prst="leftRightArrow">
            <a:avLst/>
          </a:prstGeom>
          <a:solidFill>
            <a:schemeClr val="accent1">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7" name="Down Arrow 136"/>
          <p:cNvSpPr/>
          <p:nvPr/>
        </p:nvSpPr>
        <p:spPr>
          <a:xfrm>
            <a:off x="3948879" y="6125611"/>
            <a:ext cx="156020" cy="220669"/>
          </a:xfrm>
          <a:prstGeom prst="downArrow">
            <a:avLst/>
          </a:prstGeom>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98" name="Rounded Rectangle 97"/>
          <p:cNvSpPr/>
          <p:nvPr/>
        </p:nvSpPr>
        <p:spPr>
          <a:xfrm>
            <a:off x="755660" y="1389347"/>
            <a:ext cx="1341893" cy="368780"/>
          </a:xfrm>
          <a:prstGeom prst="roundRect">
            <a:avLst/>
          </a:prstGeom>
          <a:ln>
            <a:noFill/>
          </a:ln>
          <a:effectLst>
            <a:outerShdw blurRad="57150" dist="19050" dir="5400000" algn="ctr" rotWithShape="0">
              <a:schemeClr val="accent6">
                <a:lumMod val="90000"/>
                <a:lumOff val="10000"/>
                <a:alpha val="81000"/>
              </a:schemeClr>
            </a:outerShdw>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30" name="TextBox 29"/>
          <p:cNvSpPr txBox="1"/>
          <p:nvPr/>
        </p:nvSpPr>
        <p:spPr>
          <a:xfrm>
            <a:off x="852954" y="1407254"/>
            <a:ext cx="1187758" cy="351806"/>
          </a:xfrm>
          <a:prstGeom prst="rect">
            <a:avLst/>
          </a:prstGeom>
          <a:noFill/>
        </p:spPr>
        <p:txBody>
          <a:bodyPr wrap="square" rtlCol="0">
            <a:spAutoFit/>
          </a:bodyPr>
          <a:lstStyle/>
          <a:p>
            <a:pPr marL="91440" indent="-91440" algn="ctr">
              <a:lnSpc>
                <a:spcPts val="1000"/>
              </a:lnSpc>
              <a:spcAft>
                <a:spcPts val="200"/>
              </a:spcAft>
            </a:pPr>
            <a:r>
              <a:rPr lang="en-US" sz="920" b="1" dirty="0" smtClean="0">
                <a:solidFill>
                  <a:schemeClr val="bg1"/>
                </a:solidFill>
              </a:rPr>
              <a:t>TRANSAMINASES</a:t>
            </a:r>
            <a:r>
              <a:rPr lang="en-US" sz="950" b="1" dirty="0" smtClean="0">
                <a:solidFill>
                  <a:schemeClr val="bg1"/>
                </a:solidFill>
              </a:rPr>
              <a:t/>
            </a:r>
            <a:br>
              <a:rPr lang="en-US" sz="950" b="1" dirty="0" smtClean="0">
                <a:solidFill>
                  <a:schemeClr val="bg1"/>
                </a:solidFill>
              </a:rPr>
            </a:br>
            <a:r>
              <a:rPr lang="en-US" sz="950" b="1" dirty="0" smtClean="0">
                <a:solidFill>
                  <a:schemeClr val="bg1"/>
                </a:solidFill>
              </a:rPr>
              <a:t>≤ 3 TIMES ULN</a:t>
            </a:r>
            <a:endParaRPr lang="en-US" sz="950" b="1" dirty="0">
              <a:solidFill>
                <a:schemeClr val="bg1"/>
              </a:solidFill>
            </a:endParaRPr>
          </a:p>
        </p:txBody>
      </p:sp>
      <p:sp>
        <p:nvSpPr>
          <p:cNvPr id="120" name="Down Arrow 119"/>
          <p:cNvSpPr/>
          <p:nvPr/>
        </p:nvSpPr>
        <p:spPr>
          <a:xfrm>
            <a:off x="1365751" y="5567543"/>
            <a:ext cx="158219" cy="738929"/>
          </a:xfrm>
          <a:prstGeom prst="downArrow">
            <a:avLst/>
          </a:prstGeom>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124" name="Snip Same Side Corner Rectangle 123"/>
          <p:cNvSpPr/>
          <p:nvPr/>
        </p:nvSpPr>
        <p:spPr>
          <a:xfrm flipV="1">
            <a:off x="6445865" y="4716963"/>
            <a:ext cx="1518456" cy="696296"/>
          </a:xfrm>
          <a:prstGeom prst="snip2SameRect">
            <a:avLst/>
          </a:prstGeom>
          <a:ln>
            <a:no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125" name="TextBox 124"/>
          <p:cNvSpPr txBox="1"/>
          <p:nvPr/>
        </p:nvSpPr>
        <p:spPr>
          <a:xfrm>
            <a:off x="6617326" y="4812695"/>
            <a:ext cx="1374523" cy="502702"/>
          </a:xfrm>
          <a:prstGeom prst="rect">
            <a:avLst/>
          </a:prstGeom>
          <a:noFill/>
        </p:spPr>
        <p:txBody>
          <a:bodyPr wrap="square" rtlCol="0">
            <a:spAutoFit/>
          </a:bodyPr>
          <a:lstStyle/>
          <a:p>
            <a:pPr marL="73152" indent="-73152">
              <a:lnSpc>
                <a:spcPts val="970"/>
              </a:lnSpc>
              <a:spcAft>
                <a:spcPts val="150"/>
              </a:spcAft>
              <a:buFont typeface="Wingdings" charset="2"/>
              <a:buChar char="§"/>
            </a:pPr>
            <a:r>
              <a:rPr lang="en-US" sz="800" b="1" dirty="0" smtClean="0"/>
              <a:t>INVESTIGATE for intrinsic </a:t>
            </a:r>
            <a:br>
              <a:rPr lang="en-US" sz="800" b="1" dirty="0" smtClean="0"/>
            </a:br>
            <a:r>
              <a:rPr lang="en-US" sz="800" b="1" dirty="0" smtClean="0"/>
              <a:t>liver disease</a:t>
            </a:r>
          </a:p>
          <a:p>
            <a:pPr marL="73152" indent="-73152">
              <a:lnSpc>
                <a:spcPts val="970"/>
              </a:lnSpc>
              <a:spcAft>
                <a:spcPts val="150"/>
              </a:spcAft>
              <a:buFont typeface="Wingdings" charset="2"/>
              <a:buChar char="§"/>
            </a:pPr>
            <a:r>
              <a:rPr lang="en-US" sz="800" b="1" dirty="0" smtClean="0"/>
              <a:t>CONSIDER referral</a:t>
            </a:r>
            <a:endParaRPr lang="en-US" sz="800" b="1" dirty="0"/>
          </a:p>
        </p:txBody>
      </p:sp>
      <p:sp>
        <p:nvSpPr>
          <p:cNvPr id="126" name="Down Arrow 125"/>
          <p:cNvSpPr/>
          <p:nvPr/>
        </p:nvSpPr>
        <p:spPr>
          <a:xfrm>
            <a:off x="7189757" y="5364539"/>
            <a:ext cx="153379" cy="518208"/>
          </a:xfrm>
          <a:prstGeom prst="downArrow">
            <a:avLst/>
          </a:prstGeom>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127" name="Snip Same Side Corner Rectangle 126"/>
          <p:cNvSpPr/>
          <p:nvPr/>
        </p:nvSpPr>
        <p:spPr>
          <a:xfrm flipV="1">
            <a:off x="7184458" y="2473120"/>
            <a:ext cx="1270928" cy="476527"/>
          </a:xfrm>
          <a:prstGeom prst="snip2SameRect">
            <a:avLst/>
          </a:prstGeom>
          <a:ln>
            <a:no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128" name="TextBox 127"/>
          <p:cNvSpPr txBox="1"/>
          <p:nvPr/>
        </p:nvSpPr>
        <p:spPr>
          <a:xfrm>
            <a:off x="7202633" y="2614594"/>
            <a:ext cx="1220475" cy="215444"/>
          </a:xfrm>
          <a:prstGeom prst="rect">
            <a:avLst/>
          </a:prstGeom>
          <a:noFill/>
        </p:spPr>
        <p:txBody>
          <a:bodyPr wrap="square" rtlCol="0">
            <a:spAutoFit/>
          </a:bodyPr>
          <a:lstStyle/>
          <a:p>
            <a:pPr marL="73152" indent="-73152" algn="ctr">
              <a:lnSpc>
                <a:spcPts val="970"/>
              </a:lnSpc>
              <a:spcAft>
                <a:spcPts val="150"/>
              </a:spcAft>
            </a:pPr>
            <a:r>
              <a:rPr lang="en-US" sz="800" b="1" dirty="0" smtClean="0"/>
              <a:t>STOP STATIN</a:t>
            </a:r>
            <a:endParaRPr lang="en-US" sz="800" b="1" dirty="0"/>
          </a:p>
        </p:txBody>
      </p:sp>
      <p:sp>
        <p:nvSpPr>
          <p:cNvPr id="155" name="Down Arrow 154"/>
          <p:cNvSpPr/>
          <p:nvPr/>
        </p:nvSpPr>
        <p:spPr>
          <a:xfrm>
            <a:off x="5239862" y="5691186"/>
            <a:ext cx="156020" cy="220669"/>
          </a:xfrm>
          <a:prstGeom prst="downArrow">
            <a:avLst/>
          </a:prstGeom>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157" name="Down Arrow 156"/>
          <p:cNvSpPr/>
          <p:nvPr/>
        </p:nvSpPr>
        <p:spPr>
          <a:xfrm>
            <a:off x="3989480" y="5691187"/>
            <a:ext cx="156020" cy="220669"/>
          </a:xfrm>
          <a:prstGeom prst="downArrow">
            <a:avLst/>
          </a:prstGeom>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35" name="Rectangle 34"/>
          <p:cNvSpPr/>
          <p:nvPr/>
        </p:nvSpPr>
        <p:spPr>
          <a:xfrm>
            <a:off x="822701" y="6344874"/>
            <a:ext cx="7665367" cy="276066"/>
          </a:xfrm>
          <a:prstGeom prst="rect">
            <a:avLst/>
          </a:prstGeom>
          <a:gradFill flip="none" rotWithShape="1">
            <a:gsLst>
              <a:gs pos="21000">
                <a:srgbClr val="660066"/>
              </a:gs>
              <a:gs pos="100000">
                <a:srgbClr val="8B2388"/>
              </a:gs>
            </a:gsLst>
            <a:lin ang="16200000" scaled="0"/>
            <a:tileRect/>
          </a:gradFill>
          <a:ln>
            <a:noFill/>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TextBox 35"/>
          <p:cNvSpPr txBox="1"/>
          <p:nvPr/>
        </p:nvSpPr>
        <p:spPr>
          <a:xfrm>
            <a:off x="2510774" y="6361463"/>
            <a:ext cx="5506332" cy="244939"/>
          </a:xfrm>
          <a:prstGeom prst="rect">
            <a:avLst/>
          </a:prstGeom>
          <a:noFill/>
        </p:spPr>
        <p:txBody>
          <a:bodyPr wrap="square" rtlCol="0">
            <a:spAutoFit/>
          </a:bodyPr>
          <a:lstStyle/>
          <a:p>
            <a:pPr marL="91440" indent="-91440">
              <a:lnSpc>
                <a:spcPts val="1180"/>
              </a:lnSpc>
              <a:spcAft>
                <a:spcPts val="200"/>
              </a:spcAft>
              <a:buFont typeface="Wingdings" charset="2"/>
              <a:buChar char="§"/>
            </a:pPr>
            <a:r>
              <a:rPr lang="en-US" sz="950" b="1" dirty="0" smtClean="0">
                <a:solidFill>
                  <a:schemeClr val="bg1"/>
                </a:solidFill>
              </a:rPr>
              <a:t>CONTINUE to emphasize dietary and health behavior measures to diminish need for pharmacotherapy</a:t>
            </a:r>
            <a:endParaRPr lang="en-US" sz="950" b="1" dirty="0">
              <a:solidFill>
                <a:schemeClr val="bg1"/>
              </a:solidFill>
            </a:endParaRPr>
          </a:p>
        </p:txBody>
      </p:sp>
      <p:sp>
        <p:nvSpPr>
          <p:cNvPr id="151" name="Rectangle 150"/>
          <p:cNvSpPr/>
          <p:nvPr/>
        </p:nvSpPr>
        <p:spPr>
          <a:xfrm>
            <a:off x="2256707" y="5903034"/>
            <a:ext cx="6198882" cy="276066"/>
          </a:xfrm>
          <a:prstGeom prst="rect">
            <a:avLst/>
          </a:prstGeom>
          <a:gradFill flip="none" rotWithShape="1">
            <a:gsLst>
              <a:gs pos="21000">
                <a:srgbClr val="660066"/>
              </a:gs>
              <a:gs pos="100000">
                <a:srgbClr val="8B2388"/>
              </a:gs>
            </a:gsLst>
            <a:lin ang="16200000" scaled="0"/>
            <a:tileRect/>
          </a:gradFill>
          <a:ln>
            <a:noFill/>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2" name="TextBox 151"/>
          <p:cNvSpPr txBox="1"/>
          <p:nvPr/>
        </p:nvSpPr>
        <p:spPr>
          <a:xfrm>
            <a:off x="2510773" y="5919626"/>
            <a:ext cx="4339362" cy="244939"/>
          </a:xfrm>
          <a:prstGeom prst="rect">
            <a:avLst/>
          </a:prstGeom>
          <a:noFill/>
        </p:spPr>
        <p:txBody>
          <a:bodyPr wrap="square" rtlCol="0">
            <a:spAutoFit/>
          </a:bodyPr>
          <a:lstStyle/>
          <a:p>
            <a:pPr marL="91440" indent="-91440">
              <a:lnSpc>
                <a:spcPts val="1180"/>
              </a:lnSpc>
              <a:spcAft>
                <a:spcPts val="200"/>
              </a:spcAft>
              <a:buFont typeface="Wingdings" charset="2"/>
              <a:buChar char="§"/>
            </a:pPr>
            <a:r>
              <a:rPr lang="en-US" sz="950" b="1" dirty="0" smtClean="0">
                <a:solidFill>
                  <a:schemeClr val="bg1"/>
                </a:solidFill>
              </a:rPr>
              <a:t>CONSIDER </a:t>
            </a:r>
            <a:r>
              <a:rPr lang="en-US" sz="950" b="1" dirty="0" err="1" smtClean="0">
                <a:solidFill>
                  <a:schemeClr val="bg1"/>
                </a:solidFill>
              </a:rPr>
              <a:t>nonstatin</a:t>
            </a:r>
            <a:r>
              <a:rPr lang="en-US" sz="950" b="1" dirty="0" smtClean="0">
                <a:solidFill>
                  <a:schemeClr val="bg1"/>
                </a:solidFill>
              </a:rPr>
              <a:t> drugs as adjuncts or replacement agents to achieve lipid targets</a:t>
            </a:r>
            <a:endParaRPr lang="en-US" sz="950" b="1" dirty="0">
              <a:solidFill>
                <a:schemeClr val="bg1"/>
              </a:solidFill>
            </a:endParaRPr>
          </a:p>
        </p:txBody>
      </p:sp>
      <p:sp>
        <p:nvSpPr>
          <p:cNvPr id="158" name="Rectangle 157"/>
          <p:cNvSpPr/>
          <p:nvPr/>
        </p:nvSpPr>
        <p:spPr>
          <a:xfrm>
            <a:off x="2279713" y="5480254"/>
            <a:ext cx="3443154" cy="276066"/>
          </a:xfrm>
          <a:prstGeom prst="rect">
            <a:avLst/>
          </a:prstGeom>
          <a:gradFill flip="none" rotWithShape="1">
            <a:gsLst>
              <a:gs pos="21000">
                <a:srgbClr val="660066"/>
              </a:gs>
              <a:gs pos="100000">
                <a:srgbClr val="8B2388"/>
              </a:gs>
            </a:gsLst>
            <a:lin ang="16200000" scaled="0"/>
            <a:tileRect/>
          </a:gradFill>
          <a:ln>
            <a:noFill/>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9" name="TextBox 158"/>
          <p:cNvSpPr txBox="1"/>
          <p:nvPr/>
        </p:nvSpPr>
        <p:spPr>
          <a:xfrm>
            <a:off x="2533779" y="5496843"/>
            <a:ext cx="3365464" cy="244939"/>
          </a:xfrm>
          <a:prstGeom prst="rect">
            <a:avLst/>
          </a:prstGeom>
          <a:noFill/>
        </p:spPr>
        <p:txBody>
          <a:bodyPr wrap="square" rtlCol="0">
            <a:spAutoFit/>
          </a:bodyPr>
          <a:lstStyle/>
          <a:p>
            <a:pPr marL="91440" indent="-91440">
              <a:lnSpc>
                <a:spcPts val="1180"/>
              </a:lnSpc>
              <a:spcAft>
                <a:spcPts val="200"/>
              </a:spcAft>
              <a:buFont typeface="Wingdings" charset="2"/>
              <a:buChar char="§"/>
            </a:pPr>
            <a:r>
              <a:rPr lang="en-US" sz="950" b="1" dirty="0" smtClean="0">
                <a:solidFill>
                  <a:schemeClr val="bg1"/>
                </a:solidFill>
              </a:rPr>
              <a:t>REASSESS in 3-6 weeks or sooner if clinically warranted</a:t>
            </a:r>
            <a:endParaRPr lang="en-US" sz="950" b="1" dirty="0">
              <a:solidFill>
                <a:schemeClr val="bg1"/>
              </a:solidFill>
            </a:endParaRPr>
          </a:p>
        </p:txBody>
      </p:sp>
      <p:sp>
        <p:nvSpPr>
          <p:cNvPr id="160" name="Down Arrow 159"/>
          <p:cNvSpPr/>
          <p:nvPr/>
        </p:nvSpPr>
        <p:spPr>
          <a:xfrm>
            <a:off x="4007208" y="3662703"/>
            <a:ext cx="177422" cy="534441"/>
          </a:xfrm>
          <a:prstGeom prst="downArrow">
            <a:avLst/>
          </a:prstGeom>
          <a:solidFill>
            <a:schemeClr val="accent1">
              <a:lumMod val="50000"/>
            </a:schemeClr>
          </a:solidFill>
          <a:ln>
            <a:noFill/>
          </a:ln>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grpSp>
        <p:nvGrpSpPr>
          <p:cNvPr id="90" name="Group 89"/>
          <p:cNvGrpSpPr/>
          <p:nvPr/>
        </p:nvGrpSpPr>
        <p:grpSpPr>
          <a:xfrm>
            <a:off x="2700802" y="3959762"/>
            <a:ext cx="2667061" cy="237381"/>
            <a:chOff x="2440862" y="3589361"/>
            <a:chExt cx="2780893" cy="366548"/>
          </a:xfrm>
        </p:grpSpPr>
        <p:sp>
          <p:nvSpPr>
            <p:cNvPr id="161" name="Down Arrow 160"/>
            <p:cNvSpPr/>
            <p:nvPr/>
          </p:nvSpPr>
          <p:spPr>
            <a:xfrm>
              <a:off x="2440862" y="3589361"/>
              <a:ext cx="165534" cy="366548"/>
            </a:xfrm>
            <a:prstGeom prst="downArrow">
              <a:avLst/>
            </a:prstGeom>
            <a:solidFill>
              <a:schemeClr val="accent1">
                <a:lumMod val="50000"/>
              </a:schemeClr>
            </a:solidFill>
            <a:ln>
              <a:noFill/>
            </a:ln>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162" name="Down Arrow 161"/>
            <p:cNvSpPr/>
            <p:nvPr/>
          </p:nvSpPr>
          <p:spPr>
            <a:xfrm>
              <a:off x="5056221" y="3589361"/>
              <a:ext cx="165534" cy="366548"/>
            </a:xfrm>
            <a:prstGeom prst="downArrow">
              <a:avLst/>
            </a:prstGeom>
            <a:solidFill>
              <a:schemeClr val="accent1">
                <a:lumMod val="50000"/>
              </a:schemeClr>
            </a:solidFill>
            <a:ln>
              <a:noFill/>
            </a:ln>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grpSp>
      <p:sp>
        <p:nvSpPr>
          <p:cNvPr id="163" name="Rectangle 162"/>
          <p:cNvSpPr/>
          <p:nvPr/>
        </p:nvSpPr>
        <p:spPr>
          <a:xfrm>
            <a:off x="2740117" y="3951818"/>
            <a:ext cx="2590421" cy="74651"/>
          </a:xfrm>
          <a:prstGeom prst="rect">
            <a:avLst/>
          </a:prstGeom>
          <a:solidFill>
            <a:schemeClr val="accent1">
              <a:lumMod val="50000"/>
            </a:schemeClr>
          </a:solidFill>
          <a:ln>
            <a:noFill/>
          </a:ln>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166" name="Rounded Rectangle 165"/>
          <p:cNvSpPr/>
          <p:nvPr/>
        </p:nvSpPr>
        <p:spPr>
          <a:xfrm>
            <a:off x="3443415" y="3489490"/>
            <a:ext cx="1341893" cy="368780"/>
          </a:xfrm>
          <a:prstGeom prst="roundRect">
            <a:avLst/>
          </a:prstGeom>
          <a:ln>
            <a:noFill/>
          </a:ln>
          <a:effectLst>
            <a:outerShdw blurRad="57150" dist="19050" dir="5400000" algn="ctr" rotWithShape="0">
              <a:schemeClr val="accent6">
                <a:lumMod val="90000"/>
                <a:lumOff val="10000"/>
                <a:alpha val="81000"/>
              </a:schemeClr>
            </a:outerShdw>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167" name="TextBox 166"/>
          <p:cNvSpPr txBox="1"/>
          <p:nvPr/>
        </p:nvSpPr>
        <p:spPr>
          <a:xfrm>
            <a:off x="3508229" y="3507397"/>
            <a:ext cx="1187758" cy="351806"/>
          </a:xfrm>
          <a:prstGeom prst="rect">
            <a:avLst/>
          </a:prstGeom>
          <a:noFill/>
        </p:spPr>
        <p:txBody>
          <a:bodyPr wrap="square" rtlCol="0">
            <a:spAutoFit/>
          </a:bodyPr>
          <a:lstStyle/>
          <a:p>
            <a:pPr marL="91440" indent="-91440" algn="ctr">
              <a:lnSpc>
                <a:spcPts val="1000"/>
              </a:lnSpc>
              <a:spcAft>
                <a:spcPts val="200"/>
              </a:spcAft>
            </a:pPr>
            <a:r>
              <a:rPr lang="en-US" sz="920" b="1" dirty="0" smtClean="0">
                <a:solidFill>
                  <a:schemeClr val="bg1"/>
                </a:solidFill>
              </a:rPr>
              <a:t>TRANSAMINASES</a:t>
            </a:r>
            <a:r>
              <a:rPr lang="en-US" sz="950" b="1" dirty="0" smtClean="0">
                <a:solidFill>
                  <a:schemeClr val="bg1"/>
                </a:solidFill>
              </a:rPr>
              <a:t/>
            </a:r>
            <a:br>
              <a:rPr lang="en-US" sz="950" b="1" dirty="0" smtClean="0">
                <a:solidFill>
                  <a:schemeClr val="bg1"/>
                </a:solidFill>
              </a:rPr>
            </a:br>
            <a:r>
              <a:rPr lang="en-US" sz="950" b="1" dirty="0" smtClean="0">
                <a:solidFill>
                  <a:schemeClr val="bg1"/>
                </a:solidFill>
              </a:rPr>
              <a:t>≤ 3 TIMES ULN</a:t>
            </a:r>
            <a:endParaRPr lang="en-US" sz="950" b="1" dirty="0">
              <a:solidFill>
                <a:schemeClr val="bg1"/>
              </a:solidFill>
            </a:endParaRPr>
          </a:p>
        </p:txBody>
      </p:sp>
      <p:sp>
        <p:nvSpPr>
          <p:cNvPr id="67" name="Down Arrow 66"/>
          <p:cNvSpPr/>
          <p:nvPr/>
        </p:nvSpPr>
        <p:spPr>
          <a:xfrm>
            <a:off x="2702558" y="4490141"/>
            <a:ext cx="156020" cy="220669"/>
          </a:xfrm>
          <a:prstGeom prst="downArrow">
            <a:avLst/>
          </a:prstGeom>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17" name="Down Arrow 16"/>
          <p:cNvSpPr/>
          <p:nvPr/>
        </p:nvSpPr>
        <p:spPr>
          <a:xfrm>
            <a:off x="2702558" y="5275760"/>
            <a:ext cx="156020" cy="220669"/>
          </a:xfrm>
          <a:prstGeom prst="downArrow">
            <a:avLst/>
          </a:prstGeom>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68" name="Snip Same Side Corner Rectangle 67"/>
          <p:cNvSpPr/>
          <p:nvPr/>
        </p:nvSpPr>
        <p:spPr>
          <a:xfrm flipV="1">
            <a:off x="3522367" y="4205397"/>
            <a:ext cx="1118807" cy="345102"/>
          </a:xfrm>
          <a:prstGeom prst="snip2SameRect">
            <a:avLst/>
          </a:prstGeom>
          <a:solidFill>
            <a:schemeClr val="tx2">
              <a:lumMod val="40000"/>
              <a:lumOff val="6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9" name="TextBox 68"/>
          <p:cNvSpPr txBox="1"/>
          <p:nvPr/>
        </p:nvSpPr>
        <p:spPr>
          <a:xfrm>
            <a:off x="3483719" y="4203401"/>
            <a:ext cx="1188089" cy="323165"/>
          </a:xfrm>
          <a:prstGeom prst="rect">
            <a:avLst/>
          </a:prstGeom>
          <a:noFill/>
        </p:spPr>
        <p:txBody>
          <a:bodyPr wrap="square" rtlCol="0">
            <a:spAutoFit/>
          </a:bodyPr>
          <a:lstStyle/>
          <a:p>
            <a:pPr marL="73152" indent="-73152" algn="ctr">
              <a:lnSpc>
                <a:spcPts val="770"/>
              </a:lnSpc>
              <a:spcAft>
                <a:spcPts val="150"/>
              </a:spcAft>
            </a:pPr>
            <a:r>
              <a:rPr lang="en-US" sz="800" b="1" dirty="0" smtClean="0"/>
              <a:t>Prior evaluation</a:t>
            </a:r>
          </a:p>
          <a:p>
            <a:pPr marL="73152" indent="-73152" algn="ctr">
              <a:lnSpc>
                <a:spcPts val="770"/>
              </a:lnSpc>
              <a:spcAft>
                <a:spcPts val="150"/>
              </a:spcAft>
            </a:pPr>
            <a:r>
              <a:rPr lang="en-US" sz="800" b="1" dirty="0" smtClean="0"/>
              <a:t>&gt; 5 and ≤ 8 times ULN</a:t>
            </a:r>
            <a:endParaRPr lang="en-US" sz="800" b="1" dirty="0"/>
          </a:p>
        </p:txBody>
      </p:sp>
      <p:sp>
        <p:nvSpPr>
          <p:cNvPr id="70" name="Snip Same Side Corner Rectangle 69"/>
          <p:cNvSpPr/>
          <p:nvPr/>
        </p:nvSpPr>
        <p:spPr>
          <a:xfrm flipV="1">
            <a:off x="3527498" y="4701115"/>
            <a:ext cx="1113675" cy="618764"/>
          </a:xfrm>
          <a:prstGeom prst="snip2SameRect">
            <a:avLst/>
          </a:prstGeom>
          <a:solidFill>
            <a:schemeClr val="tx2">
              <a:lumMod val="40000"/>
              <a:lumOff val="6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71" name="TextBox 70"/>
          <p:cNvSpPr txBox="1"/>
          <p:nvPr/>
        </p:nvSpPr>
        <p:spPr>
          <a:xfrm>
            <a:off x="3486867" y="4695219"/>
            <a:ext cx="1310619" cy="610424"/>
          </a:xfrm>
          <a:prstGeom prst="rect">
            <a:avLst/>
          </a:prstGeom>
          <a:noFill/>
        </p:spPr>
        <p:txBody>
          <a:bodyPr wrap="square" rtlCol="0">
            <a:spAutoFit/>
          </a:bodyPr>
          <a:lstStyle/>
          <a:p>
            <a:pPr marL="73152" indent="-73152">
              <a:lnSpc>
                <a:spcPts val="970"/>
              </a:lnSpc>
              <a:spcAft>
                <a:spcPts val="150"/>
              </a:spcAft>
              <a:buFont typeface="Wingdings" charset="2"/>
              <a:buChar char="§"/>
            </a:pPr>
            <a:r>
              <a:rPr lang="en-US" sz="800" b="1" dirty="0" smtClean="0"/>
              <a:t>RESTART same </a:t>
            </a:r>
            <a:r>
              <a:rPr lang="en-US" sz="800" b="1" dirty="0" err="1" smtClean="0"/>
              <a:t>statin</a:t>
            </a:r>
            <a:r>
              <a:rPr lang="en-US" sz="800" b="1" dirty="0" smtClean="0"/>
              <a:t> </a:t>
            </a:r>
            <a:br>
              <a:rPr lang="en-US" sz="800" b="1" dirty="0" smtClean="0"/>
            </a:br>
            <a:r>
              <a:rPr lang="en-US" sz="800" b="1" dirty="0" smtClean="0"/>
              <a:t>at lower dose</a:t>
            </a:r>
            <a:br>
              <a:rPr lang="en-US" sz="800" b="1" dirty="0" smtClean="0"/>
            </a:br>
            <a:r>
              <a:rPr lang="en-US" sz="800" b="1" dirty="0" smtClean="0"/>
              <a:t>or</a:t>
            </a:r>
          </a:p>
          <a:p>
            <a:pPr marL="73152" indent="-73152">
              <a:lnSpc>
                <a:spcPts val="970"/>
              </a:lnSpc>
              <a:spcAft>
                <a:spcPts val="150"/>
              </a:spcAft>
              <a:buFont typeface="Wingdings" charset="2"/>
              <a:buChar char="§"/>
            </a:pPr>
            <a:r>
              <a:rPr lang="en-US" sz="800" b="1" dirty="0" smtClean="0"/>
              <a:t>SWITCH </a:t>
            </a:r>
            <a:r>
              <a:rPr lang="en-US" sz="800" b="1" dirty="0" err="1" smtClean="0"/>
              <a:t>statin</a:t>
            </a:r>
            <a:endParaRPr lang="en-US" sz="800" b="1" dirty="0"/>
          </a:p>
        </p:txBody>
      </p:sp>
      <p:sp>
        <p:nvSpPr>
          <p:cNvPr id="72" name="Down Arrow 71"/>
          <p:cNvSpPr/>
          <p:nvPr/>
        </p:nvSpPr>
        <p:spPr>
          <a:xfrm>
            <a:off x="4005834" y="4490141"/>
            <a:ext cx="156020" cy="220669"/>
          </a:xfrm>
          <a:prstGeom prst="downArrow">
            <a:avLst/>
          </a:prstGeom>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73" name="Down Arrow 72"/>
          <p:cNvSpPr/>
          <p:nvPr/>
        </p:nvSpPr>
        <p:spPr>
          <a:xfrm>
            <a:off x="4005834" y="5275760"/>
            <a:ext cx="156020" cy="220669"/>
          </a:xfrm>
          <a:prstGeom prst="downArrow">
            <a:avLst/>
          </a:prstGeom>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74" name="Snip Same Side Corner Rectangle 73"/>
          <p:cNvSpPr/>
          <p:nvPr/>
        </p:nvSpPr>
        <p:spPr>
          <a:xfrm flipV="1">
            <a:off x="4764742" y="4205398"/>
            <a:ext cx="1118807" cy="351191"/>
          </a:xfrm>
          <a:prstGeom prst="snip2SameRect">
            <a:avLst/>
          </a:prstGeom>
          <a:ln>
            <a:no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75" name="TextBox 74"/>
          <p:cNvSpPr txBox="1"/>
          <p:nvPr/>
        </p:nvSpPr>
        <p:spPr>
          <a:xfrm>
            <a:off x="4789070" y="4209491"/>
            <a:ext cx="1040193" cy="326585"/>
          </a:xfrm>
          <a:prstGeom prst="rect">
            <a:avLst/>
          </a:prstGeom>
          <a:noFill/>
        </p:spPr>
        <p:txBody>
          <a:bodyPr wrap="square" rtlCol="0">
            <a:spAutoFit/>
          </a:bodyPr>
          <a:lstStyle/>
          <a:p>
            <a:pPr marL="73152" indent="-73152" algn="ctr">
              <a:lnSpc>
                <a:spcPts val="770"/>
              </a:lnSpc>
              <a:spcAft>
                <a:spcPts val="150"/>
              </a:spcAft>
            </a:pPr>
            <a:r>
              <a:rPr lang="en-US" sz="800" b="1" dirty="0" smtClean="0"/>
              <a:t>Prior evaluation</a:t>
            </a:r>
          </a:p>
          <a:p>
            <a:pPr marL="73152" indent="-73152" algn="ctr">
              <a:lnSpc>
                <a:spcPts val="770"/>
              </a:lnSpc>
              <a:spcAft>
                <a:spcPts val="150"/>
              </a:spcAft>
            </a:pPr>
            <a:r>
              <a:rPr lang="en-US" sz="800" b="1" dirty="0" smtClean="0"/>
              <a:t>&gt; 8 times ULN</a:t>
            </a:r>
            <a:endParaRPr lang="en-US" sz="800" b="1" dirty="0"/>
          </a:p>
        </p:txBody>
      </p:sp>
      <p:sp>
        <p:nvSpPr>
          <p:cNvPr id="76" name="Snip Same Side Corner Rectangle 75"/>
          <p:cNvSpPr/>
          <p:nvPr/>
        </p:nvSpPr>
        <p:spPr>
          <a:xfrm flipV="1">
            <a:off x="4769873" y="4707205"/>
            <a:ext cx="1113675" cy="618764"/>
          </a:xfrm>
          <a:prstGeom prst="snip2SameRect">
            <a:avLst/>
          </a:prstGeom>
          <a:ln>
            <a:no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77" name="TextBox 76"/>
          <p:cNvSpPr txBox="1"/>
          <p:nvPr/>
        </p:nvSpPr>
        <p:spPr>
          <a:xfrm>
            <a:off x="4729242" y="4701309"/>
            <a:ext cx="1310619" cy="502702"/>
          </a:xfrm>
          <a:prstGeom prst="rect">
            <a:avLst/>
          </a:prstGeom>
          <a:noFill/>
        </p:spPr>
        <p:txBody>
          <a:bodyPr wrap="square" rtlCol="0">
            <a:spAutoFit/>
          </a:bodyPr>
          <a:lstStyle/>
          <a:p>
            <a:pPr marL="73152" indent="-73152">
              <a:lnSpc>
                <a:spcPts val="970"/>
              </a:lnSpc>
              <a:spcAft>
                <a:spcPts val="150"/>
              </a:spcAft>
              <a:buFont typeface="Wingdings" charset="2"/>
              <a:buChar char="§"/>
            </a:pPr>
            <a:r>
              <a:rPr lang="en-US" sz="800" b="1" dirty="0" smtClean="0"/>
              <a:t>SWITCH statin and use low initial dosing</a:t>
            </a:r>
          </a:p>
          <a:p>
            <a:pPr marL="73152" indent="-73152">
              <a:lnSpc>
                <a:spcPts val="970"/>
              </a:lnSpc>
              <a:spcAft>
                <a:spcPts val="150"/>
              </a:spcAft>
              <a:buFont typeface="Wingdings" charset="2"/>
              <a:buChar char="§"/>
            </a:pPr>
            <a:r>
              <a:rPr lang="en-US" sz="800" b="1" dirty="0" smtClean="0"/>
              <a:t>CONSIDER referral</a:t>
            </a:r>
            <a:endParaRPr lang="en-US" sz="800" b="1" dirty="0"/>
          </a:p>
        </p:txBody>
      </p:sp>
      <p:sp>
        <p:nvSpPr>
          <p:cNvPr id="82" name="Down Arrow 81"/>
          <p:cNvSpPr/>
          <p:nvPr/>
        </p:nvSpPr>
        <p:spPr>
          <a:xfrm>
            <a:off x="5248209" y="4496230"/>
            <a:ext cx="156020" cy="220669"/>
          </a:xfrm>
          <a:prstGeom prst="downArrow">
            <a:avLst/>
          </a:prstGeom>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83" name="Down Arrow 82"/>
          <p:cNvSpPr/>
          <p:nvPr/>
        </p:nvSpPr>
        <p:spPr>
          <a:xfrm>
            <a:off x="5248209" y="5281850"/>
            <a:ext cx="156020" cy="220669"/>
          </a:xfrm>
          <a:prstGeom prst="downArrow">
            <a:avLst/>
          </a:prstGeom>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84" name="Down Arrow 83"/>
          <p:cNvSpPr/>
          <p:nvPr/>
        </p:nvSpPr>
        <p:spPr>
          <a:xfrm>
            <a:off x="6847592" y="3628190"/>
            <a:ext cx="157515" cy="1094861"/>
          </a:xfrm>
          <a:prstGeom prst="downArrow">
            <a:avLst/>
          </a:prstGeom>
          <a:solidFill>
            <a:schemeClr val="accent1">
              <a:lumMod val="50000"/>
            </a:schemeClr>
          </a:solidFill>
          <a:ln>
            <a:noFill/>
          </a:ln>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85" name="Rounded Rectangle 84"/>
          <p:cNvSpPr/>
          <p:nvPr/>
        </p:nvSpPr>
        <p:spPr>
          <a:xfrm>
            <a:off x="6250939" y="3479338"/>
            <a:ext cx="1341893" cy="368780"/>
          </a:xfrm>
          <a:prstGeom prst="roundRect">
            <a:avLst/>
          </a:prstGeom>
          <a:ln>
            <a:noFill/>
          </a:ln>
          <a:effectLst>
            <a:outerShdw blurRad="57150" dist="19050" dir="5400000" algn="ctr" rotWithShape="0">
              <a:schemeClr val="accent6">
                <a:lumMod val="90000"/>
                <a:lumOff val="10000"/>
                <a:alpha val="81000"/>
              </a:schemeClr>
            </a:outerShdw>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87" name="TextBox 86"/>
          <p:cNvSpPr txBox="1"/>
          <p:nvPr/>
        </p:nvSpPr>
        <p:spPr>
          <a:xfrm>
            <a:off x="6315752" y="3497246"/>
            <a:ext cx="1187758" cy="351806"/>
          </a:xfrm>
          <a:prstGeom prst="rect">
            <a:avLst/>
          </a:prstGeom>
          <a:noFill/>
        </p:spPr>
        <p:txBody>
          <a:bodyPr wrap="square" rtlCol="0">
            <a:spAutoFit/>
          </a:bodyPr>
          <a:lstStyle/>
          <a:p>
            <a:pPr marL="91440" indent="-91440" algn="ctr">
              <a:lnSpc>
                <a:spcPts val="1000"/>
              </a:lnSpc>
              <a:spcAft>
                <a:spcPts val="200"/>
              </a:spcAft>
            </a:pPr>
            <a:r>
              <a:rPr lang="en-US" sz="920" b="1" dirty="0" smtClean="0">
                <a:solidFill>
                  <a:schemeClr val="bg1"/>
                </a:solidFill>
              </a:rPr>
              <a:t>TRANSAMINASES</a:t>
            </a:r>
            <a:r>
              <a:rPr lang="en-US" sz="950" b="1" dirty="0" smtClean="0">
                <a:solidFill>
                  <a:schemeClr val="bg1"/>
                </a:solidFill>
              </a:rPr>
              <a:t/>
            </a:r>
            <a:br>
              <a:rPr lang="en-US" sz="950" b="1" dirty="0" smtClean="0">
                <a:solidFill>
                  <a:schemeClr val="bg1"/>
                </a:solidFill>
              </a:rPr>
            </a:br>
            <a:r>
              <a:rPr lang="en-US" sz="950" b="1" dirty="0" smtClean="0">
                <a:solidFill>
                  <a:schemeClr val="bg1"/>
                </a:solidFill>
              </a:rPr>
              <a:t>&gt; 3 TIMES ULN</a:t>
            </a:r>
            <a:endParaRPr lang="en-US" sz="950" b="1" dirty="0">
              <a:solidFill>
                <a:schemeClr val="bg1"/>
              </a:solidFill>
            </a:endParaRPr>
          </a:p>
        </p:txBody>
      </p:sp>
      <p:sp>
        <p:nvSpPr>
          <p:cNvPr id="88" name="Snip Same Side Corner Rectangle 87"/>
          <p:cNvSpPr/>
          <p:nvPr/>
        </p:nvSpPr>
        <p:spPr>
          <a:xfrm flipV="1">
            <a:off x="4639303" y="2466136"/>
            <a:ext cx="1766137" cy="497113"/>
          </a:xfrm>
          <a:prstGeom prst="snip2Same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89" name="TextBox 88"/>
          <p:cNvSpPr txBox="1"/>
          <p:nvPr/>
        </p:nvSpPr>
        <p:spPr>
          <a:xfrm>
            <a:off x="4672159" y="2622473"/>
            <a:ext cx="1872573" cy="348813"/>
          </a:xfrm>
          <a:prstGeom prst="rect">
            <a:avLst/>
          </a:prstGeom>
          <a:noFill/>
        </p:spPr>
        <p:txBody>
          <a:bodyPr wrap="square" rtlCol="0">
            <a:spAutoFit/>
          </a:bodyPr>
          <a:lstStyle/>
          <a:p>
            <a:pPr marL="73152" indent="-73152">
              <a:lnSpc>
                <a:spcPts val="970"/>
              </a:lnSpc>
              <a:spcAft>
                <a:spcPts val="150"/>
              </a:spcAft>
              <a:buFont typeface="Wingdings" charset="2"/>
              <a:buChar char="§"/>
            </a:pPr>
            <a:r>
              <a:rPr lang="en-US" sz="800" b="1" dirty="0" smtClean="0"/>
              <a:t>CONSIDER other causes (</a:t>
            </a:r>
            <a:r>
              <a:rPr lang="en-US" sz="800" b="1" dirty="0" err="1" smtClean="0"/>
              <a:t>eg</a:t>
            </a:r>
            <a:r>
              <a:rPr lang="en-US" sz="800" b="1" dirty="0" smtClean="0"/>
              <a:t>. Alcohol) and eliminate or </a:t>
            </a:r>
            <a:r>
              <a:rPr lang="en-US" sz="800" b="1" cap="all" dirty="0" smtClean="0"/>
              <a:t>treat</a:t>
            </a:r>
            <a:r>
              <a:rPr lang="en-US" sz="800" b="1" dirty="0" smtClean="0"/>
              <a:t> if warranted</a:t>
            </a:r>
            <a:endParaRPr lang="en-US" sz="800" b="1" dirty="0"/>
          </a:p>
        </p:txBody>
      </p:sp>
      <p:grpSp>
        <p:nvGrpSpPr>
          <p:cNvPr id="92" name="Group 91"/>
          <p:cNvGrpSpPr/>
          <p:nvPr/>
        </p:nvGrpSpPr>
        <p:grpSpPr>
          <a:xfrm>
            <a:off x="4016257" y="3261434"/>
            <a:ext cx="2985835" cy="213021"/>
            <a:chOff x="2440862" y="3589361"/>
            <a:chExt cx="2780893" cy="366548"/>
          </a:xfrm>
        </p:grpSpPr>
        <p:sp>
          <p:nvSpPr>
            <p:cNvPr id="93" name="Down Arrow 92"/>
            <p:cNvSpPr/>
            <p:nvPr/>
          </p:nvSpPr>
          <p:spPr>
            <a:xfrm>
              <a:off x="2440862" y="3589361"/>
              <a:ext cx="165534" cy="366548"/>
            </a:xfrm>
            <a:prstGeom prst="downArrow">
              <a:avLst/>
            </a:prstGeom>
            <a:solidFill>
              <a:schemeClr val="accent1">
                <a:lumMod val="50000"/>
              </a:schemeClr>
            </a:solidFill>
            <a:ln>
              <a:noFill/>
            </a:ln>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94" name="Down Arrow 93"/>
            <p:cNvSpPr/>
            <p:nvPr/>
          </p:nvSpPr>
          <p:spPr>
            <a:xfrm>
              <a:off x="5056221" y="3589361"/>
              <a:ext cx="165534" cy="366548"/>
            </a:xfrm>
            <a:prstGeom prst="downArrow">
              <a:avLst/>
            </a:prstGeom>
            <a:solidFill>
              <a:schemeClr val="accent1">
                <a:lumMod val="50000"/>
              </a:schemeClr>
            </a:solidFill>
            <a:ln>
              <a:noFill/>
            </a:ln>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grpSp>
      <p:sp>
        <p:nvSpPr>
          <p:cNvPr id="95" name="Rectangle 94"/>
          <p:cNvSpPr/>
          <p:nvPr/>
        </p:nvSpPr>
        <p:spPr>
          <a:xfrm>
            <a:off x="4063693" y="3229130"/>
            <a:ext cx="2897798" cy="72909"/>
          </a:xfrm>
          <a:prstGeom prst="rect">
            <a:avLst/>
          </a:prstGeom>
          <a:solidFill>
            <a:schemeClr val="accent1">
              <a:lumMod val="50000"/>
            </a:schemeClr>
          </a:solidFill>
          <a:ln>
            <a:noFill/>
          </a:ln>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96" name="Snip Same Side Corner Rectangle 95"/>
          <p:cNvSpPr/>
          <p:nvPr/>
        </p:nvSpPr>
        <p:spPr>
          <a:xfrm flipV="1">
            <a:off x="7192675" y="2087093"/>
            <a:ext cx="1270928" cy="242290"/>
          </a:xfrm>
          <a:prstGeom prst="snip2SameRect">
            <a:avLst/>
          </a:prstGeom>
          <a:ln>
            <a:no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97" name="TextBox 96"/>
          <p:cNvSpPr txBox="1"/>
          <p:nvPr/>
        </p:nvSpPr>
        <p:spPr>
          <a:xfrm>
            <a:off x="7202633" y="2095378"/>
            <a:ext cx="1220475" cy="215444"/>
          </a:xfrm>
          <a:prstGeom prst="rect">
            <a:avLst/>
          </a:prstGeom>
          <a:noFill/>
        </p:spPr>
        <p:txBody>
          <a:bodyPr wrap="square" rtlCol="0">
            <a:spAutoFit/>
          </a:bodyPr>
          <a:lstStyle/>
          <a:p>
            <a:pPr marL="73152" indent="-73152" algn="ctr">
              <a:lnSpc>
                <a:spcPts val="970"/>
              </a:lnSpc>
              <a:spcAft>
                <a:spcPts val="150"/>
              </a:spcAft>
            </a:pPr>
            <a:r>
              <a:rPr lang="en-US" sz="800" b="1" dirty="0" smtClean="0"/>
              <a:t>Symptomatic</a:t>
            </a:r>
            <a:endParaRPr lang="en-US" sz="800" b="1" dirty="0"/>
          </a:p>
        </p:txBody>
      </p:sp>
      <p:sp>
        <p:nvSpPr>
          <p:cNvPr id="103" name="Snip Same Side Corner Rectangle 102"/>
          <p:cNvSpPr/>
          <p:nvPr/>
        </p:nvSpPr>
        <p:spPr>
          <a:xfrm flipV="1">
            <a:off x="4639303" y="2087283"/>
            <a:ext cx="1757923" cy="242101"/>
          </a:xfrm>
          <a:prstGeom prst="snip2SameRect">
            <a:avLst/>
          </a:prstGeom>
          <a:ln>
            <a:noFill/>
          </a:ln>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05" name="TextBox 104"/>
          <p:cNvSpPr txBox="1"/>
          <p:nvPr/>
        </p:nvSpPr>
        <p:spPr>
          <a:xfrm>
            <a:off x="4945908" y="2095568"/>
            <a:ext cx="1065232" cy="215444"/>
          </a:xfrm>
          <a:prstGeom prst="rect">
            <a:avLst/>
          </a:prstGeom>
          <a:noFill/>
        </p:spPr>
        <p:txBody>
          <a:bodyPr wrap="square" rtlCol="0">
            <a:spAutoFit/>
          </a:bodyPr>
          <a:lstStyle/>
          <a:p>
            <a:pPr marL="73152" indent="-73152" algn="ctr">
              <a:lnSpc>
                <a:spcPts val="970"/>
              </a:lnSpc>
              <a:spcAft>
                <a:spcPts val="150"/>
              </a:spcAft>
            </a:pPr>
            <a:r>
              <a:rPr lang="en-US" sz="800" b="1" dirty="0" smtClean="0"/>
              <a:t>Asymptomatic</a:t>
            </a:r>
            <a:endParaRPr lang="en-US" sz="800" b="1" dirty="0"/>
          </a:p>
        </p:txBody>
      </p:sp>
      <p:grpSp>
        <p:nvGrpSpPr>
          <p:cNvPr id="130" name="Group 129"/>
          <p:cNvGrpSpPr/>
          <p:nvPr/>
        </p:nvGrpSpPr>
        <p:grpSpPr>
          <a:xfrm>
            <a:off x="5404794" y="1851800"/>
            <a:ext cx="2471059" cy="245502"/>
            <a:chOff x="2440862" y="3589361"/>
            <a:chExt cx="2780893" cy="366548"/>
          </a:xfrm>
        </p:grpSpPr>
        <p:sp>
          <p:nvSpPr>
            <p:cNvPr id="131" name="Down Arrow 130"/>
            <p:cNvSpPr/>
            <p:nvPr/>
          </p:nvSpPr>
          <p:spPr>
            <a:xfrm>
              <a:off x="2440862" y="3589361"/>
              <a:ext cx="165534" cy="366548"/>
            </a:xfrm>
            <a:prstGeom prst="downArrow">
              <a:avLst/>
            </a:prstGeom>
            <a:solidFill>
              <a:schemeClr val="accent1">
                <a:lumMod val="50000"/>
              </a:schemeClr>
            </a:solidFill>
            <a:ln>
              <a:noFill/>
            </a:ln>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132" name="Down Arrow 131"/>
            <p:cNvSpPr/>
            <p:nvPr/>
          </p:nvSpPr>
          <p:spPr>
            <a:xfrm>
              <a:off x="5056221" y="3589361"/>
              <a:ext cx="165534" cy="366548"/>
            </a:xfrm>
            <a:prstGeom prst="downArrow">
              <a:avLst/>
            </a:prstGeom>
            <a:solidFill>
              <a:schemeClr val="accent1">
                <a:lumMod val="50000"/>
              </a:schemeClr>
            </a:solidFill>
            <a:ln>
              <a:noFill/>
            </a:ln>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grpSp>
      <p:sp>
        <p:nvSpPr>
          <p:cNvPr id="133" name="Rectangle 132"/>
          <p:cNvSpPr/>
          <p:nvPr/>
        </p:nvSpPr>
        <p:spPr>
          <a:xfrm>
            <a:off x="5444109" y="1851976"/>
            <a:ext cx="2398886" cy="74892"/>
          </a:xfrm>
          <a:prstGeom prst="rect">
            <a:avLst/>
          </a:prstGeom>
          <a:solidFill>
            <a:schemeClr val="accent1">
              <a:lumMod val="50000"/>
            </a:schemeClr>
          </a:solidFill>
          <a:ln>
            <a:noFill/>
          </a:ln>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134" name="Rounded Rectangle 133"/>
          <p:cNvSpPr/>
          <p:nvPr/>
        </p:nvSpPr>
        <p:spPr>
          <a:xfrm>
            <a:off x="6147408" y="1389648"/>
            <a:ext cx="1341893" cy="368780"/>
          </a:xfrm>
          <a:prstGeom prst="roundRect">
            <a:avLst/>
          </a:prstGeom>
          <a:ln>
            <a:noFill/>
          </a:ln>
          <a:effectLst>
            <a:outerShdw blurRad="57150" dist="19050" dir="5400000" algn="ctr" rotWithShape="0">
              <a:schemeClr val="accent6">
                <a:lumMod val="90000"/>
                <a:lumOff val="10000"/>
                <a:alpha val="81000"/>
              </a:schemeClr>
            </a:outerShdw>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135" name="TextBox 134"/>
          <p:cNvSpPr txBox="1"/>
          <p:nvPr/>
        </p:nvSpPr>
        <p:spPr>
          <a:xfrm>
            <a:off x="6212221" y="1407557"/>
            <a:ext cx="1187758" cy="351806"/>
          </a:xfrm>
          <a:prstGeom prst="rect">
            <a:avLst/>
          </a:prstGeom>
          <a:noFill/>
        </p:spPr>
        <p:txBody>
          <a:bodyPr wrap="square" rtlCol="0">
            <a:spAutoFit/>
          </a:bodyPr>
          <a:lstStyle/>
          <a:p>
            <a:pPr marL="91440" indent="-91440" algn="ctr">
              <a:lnSpc>
                <a:spcPts val="1000"/>
              </a:lnSpc>
              <a:spcAft>
                <a:spcPts val="200"/>
              </a:spcAft>
            </a:pPr>
            <a:r>
              <a:rPr lang="en-US" sz="920" b="1" dirty="0" smtClean="0">
                <a:solidFill>
                  <a:schemeClr val="bg1"/>
                </a:solidFill>
              </a:rPr>
              <a:t>TRANSAMINASES</a:t>
            </a:r>
            <a:r>
              <a:rPr lang="en-US" sz="950" b="1" dirty="0" smtClean="0">
                <a:solidFill>
                  <a:schemeClr val="bg1"/>
                </a:solidFill>
              </a:rPr>
              <a:t/>
            </a:r>
            <a:br>
              <a:rPr lang="en-US" sz="950" b="1" dirty="0" smtClean="0">
                <a:solidFill>
                  <a:schemeClr val="bg1"/>
                </a:solidFill>
              </a:rPr>
            </a:br>
            <a:r>
              <a:rPr lang="en-US" sz="950" b="1" dirty="0" smtClean="0">
                <a:solidFill>
                  <a:schemeClr val="bg1"/>
                </a:solidFill>
              </a:rPr>
              <a:t>&gt; 3 TIMES ULN</a:t>
            </a:r>
            <a:endParaRPr lang="en-US" sz="950" b="1" dirty="0">
              <a:solidFill>
                <a:schemeClr val="bg1"/>
              </a:solidFill>
            </a:endParaRPr>
          </a:p>
        </p:txBody>
      </p:sp>
      <p:sp>
        <p:nvSpPr>
          <p:cNvPr id="139" name="Snip Diagonal Corner Rectangle 138"/>
          <p:cNvSpPr/>
          <p:nvPr/>
        </p:nvSpPr>
        <p:spPr>
          <a:xfrm>
            <a:off x="4648170" y="3104585"/>
            <a:ext cx="1744163" cy="324415"/>
          </a:xfrm>
          <a:prstGeom prst="snip2DiagRect">
            <a:avLst/>
          </a:prstGeom>
          <a:ln>
            <a:noFill/>
          </a:ln>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40" name="Snip Diagonal Corner Rectangle 139"/>
          <p:cNvSpPr/>
          <p:nvPr/>
        </p:nvSpPr>
        <p:spPr>
          <a:xfrm>
            <a:off x="3357760" y="1422605"/>
            <a:ext cx="1585419" cy="279297"/>
          </a:xfrm>
          <a:prstGeom prst="snip2DiagRect">
            <a:avLst/>
          </a:prstGeom>
          <a:ln>
            <a:no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144" name="TextBox 143"/>
          <p:cNvSpPr txBox="1"/>
          <p:nvPr/>
        </p:nvSpPr>
        <p:spPr>
          <a:xfrm>
            <a:off x="3349548" y="1428506"/>
            <a:ext cx="1601846" cy="244939"/>
          </a:xfrm>
          <a:prstGeom prst="rect">
            <a:avLst/>
          </a:prstGeom>
          <a:noFill/>
        </p:spPr>
        <p:txBody>
          <a:bodyPr wrap="square" rtlCol="0">
            <a:spAutoFit/>
          </a:bodyPr>
          <a:lstStyle/>
          <a:p>
            <a:pPr marL="91440" indent="-91440" algn="ctr">
              <a:lnSpc>
                <a:spcPts val="1180"/>
              </a:lnSpc>
              <a:spcAft>
                <a:spcPts val="200"/>
              </a:spcAft>
            </a:pPr>
            <a:r>
              <a:rPr lang="en-US" sz="950" b="1" dirty="0" smtClean="0">
                <a:solidFill>
                  <a:schemeClr val="bg1"/>
                </a:solidFill>
              </a:rPr>
              <a:t>REASSESS in 6-12 weeks</a:t>
            </a:r>
            <a:endParaRPr lang="en-US" sz="950" b="1" dirty="0">
              <a:solidFill>
                <a:schemeClr val="bg1"/>
              </a:solidFill>
            </a:endParaRPr>
          </a:p>
        </p:txBody>
      </p:sp>
      <p:sp>
        <p:nvSpPr>
          <p:cNvPr id="145" name="TextBox 144"/>
          <p:cNvSpPr txBox="1"/>
          <p:nvPr/>
        </p:nvSpPr>
        <p:spPr>
          <a:xfrm>
            <a:off x="4902547" y="2491119"/>
            <a:ext cx="1220475" cy="215444"/>
          </a:xfrm>
          <a:prstGeom prst="rect">
            <a:avLst/>
          </a:prstGeom>
          <a:noFill/>
        </p:spPr>
        <p:txBody>
          <a:bodyPr wrap="square" rtlCol="0">
            <a:spAutoFit/>
          </a:bodyPr>
          <a:lstStyle/>
          <a:p>
            <a:pPr marL="73152" indent="-73152" algn="ctr">
              <a:lnSpc>
                <a:spcPts val="970"/>
              </a:lnSpc>
              <a:spcAft>
                <a:spcPts val="150"/>
              </a:spcAft>
            </a:pPr>
            <a:r>
              <a:rPr lang="en-US" sz="800" b="1" dirty="0" smtClean="0"/>
              <a:t>STOP STATIN</a:t>
            </a:r>
            <a:endParaRPr lang="en-US" sz="800" b="1" dirty="0"/>
          </a:p>
        </p:txBody>
      </p:sp>
      <p:sp>
        <p:nvSpPr>
          <p:cNvPr id="147" name="Down Arrow 146"/>
          <p:cNvSpPr/>
          <p:nvPr/>
        </p:nvSpPr>
        <p:spPr>
          <a:xfrm>
            <a:off x="4041074" y="1142995"/>
            <a:ext cx="200726" cy="319409"/>
          </a:xfrm>
          <a:prstGeom prst="downArrow">
            <a:avLst/>
          </a:prstGeom>
          <a:solidFill>
            <a:schemeClr val="accent1">
              <a:lumMod val="50000"/>
            </a:schemeClr>
          </a:solidFill>
          <a:ln>
            <a:noFill/>
          </a:ln>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111" name="Rectangle 110"/>
          <p:cNvSpPr/>
          <p:nvPr/>
        </p:nvSpPr>
        <p:spPr>
          <a:xfrm>
            <a:off x="2195320" y="753534"/>
            <a:ext cx="3901935" cy="521052"/>
          </a:xfrm>
          <a:prstGeom prst="rect">
            <a:avLst/>
          </a:prstGeom>
          <a:ln>
            <a:no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143" name="TextBox 142"/>
          <p:cNvSpPr txBox="1"/>
          <p:nvPr/>
        </p:nvSpPr>
        <p:spPr>
          <a:xfrm>
            <a:off x="2307614" y="750372"/>
            <a:ext cx="3746055" cy="531342"/>
          </a:xfrm>
          <a:prstGeom prst="rect">
            <a:avLst/>
          </a:prstGeom>
          <a:noFill/>
        </p:spPr>
        <p:txBody>
          <a:bodyPr wrap="square" rtlCol="0">
            <a:spAutoFit/>
          </a:bodyPr>
          <a:lstStyle/>
          <a:p>
            <a:pPr marL="91440" indent="-91440">
              <a:lnSpc>
                <a:spcPts val="980"/>
              </a:lnSpc>
              <a:spcAft>
                <a:spcPts val="200"/>
              </a:spcAft>
              <a:buFont typeface="Wingdings" charset="2"/>
              <a:buChar char="§"/>
            </a:pPr>
            <a:r>
              <a:rPr lang="en-US" sz="950" b="1" dirty="0" smtClean="0">
                <a:solidFill>
                  <a:schemeClr val="bg1"/>
                </a:solidFill>
              </a:rPr>
              <a:t>Absence or very low suspicion of acute or decompensated liver disease</a:t>
            </a:r>
          </a:p>
          <a:p>
            <a:pPr marL="91440" indent="-91440">
              <a:lnSpc>
                <a:spcPts val="980"/>
              </a:lnSpc>
              <a:spcAft>
                <a:spcPts val="200"/>
              </a:spcAft>
              <a:buFont typeface="Wingdings" charset="2"/>
              <a:buChar char="§"/>
            </a:pPr>
            <a:r>
              <a:rPr lang="en-US" sz="950" b="1" dirty="0" smtClean="0">
                <a:solidFill>
                  <a:schemeClr val="bg1"/>
                </a:solidFill>
              </a:rPr>
              <a:t>Transaminases ≤ 3 times ULN</a:t>
            </a:r>
          </a:p>
          <a:p>
            <a:pPr marL="91440" indent="-91440">
              <a:lnSpc>
                <a:spcPts val="980"/>
              </a:lnSpc>
              <a:spcAft>
                <a:spcPts val="200"/>
              </a:spcAft>
              <a:buFont typeface="Wingdings" charset="2"/>
              <a:buChar char="§"/>
            </a:pPr>
            <a:r>
              <a:rPr lang="en-US" sz="950" b="1" dirty="0" smtClean="0">
                <a:solidFill>
                  <a:schemeClr val="bg1"/>
                </a:solidFill>
              </a:rPr>
              <a:t>START statin</a:t>
            </a:r>
            <a:endParaRPr lang="en-US" sz="950" b="1" dirty="0">
              <a:solidFill>
                <a:schemeClr val="bg1"/>
              </a:solidFill>
            </a:endParaRPr>
          </a:p>
        </p:txBody>
      </p:sp>
      <p:sp>
        <p:nvSpPr>
          <p:cNvPr id="149" name="Down Arrow 148"/>
          <p:cNvSpPr/>
          <p:nvPr/>
        </p:nvSpPr>
        <p:spPr>
          <a:xfrm>
            <a:off x="5432214" y="2931537"/>
            <a:ext cx="156020" cy="206212"/>
          </a:xfrm>
          <a:prstGeom prst="downArrow">
            <a:avLst/>
          </a:prstGeom>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153" name="TextBox 152"/>
          <p:cNvSpPr txBox="1"/>
          <p:nvPr/>
        </p:nvSpPr>
        <p:spPr>
          <a:xfrm>
            <a:off x="4639733" y="3096440"/>
            <a:ext cx="1744133" cy="351806"/>
          </a:xfrm>
          <a:prstGeom prst="rect">
            <a:avLst/>
          </a:prstGeom>
          <a:noFill/>
        </p:spPr>
        <p:txBody>
          <a:bodyPr wrap="square" rtlCol="0">
            <a:spAutoFit/>
          </a:bodyPr>
          <a:lstStyle/>
          <a:p>
            <a:pPr marL="91440" indent="-91440" algn="ctr">
              <a:lnSpc>
                <a:spcPts val="980"/>
              </a:lnSpc>
              <a:spcAft>
                <a:spcPts val="200"/>
              </a:spcAft>
            </a:pPr>
            <a:r>
              <a:rPr lang="en-US" sz="950" b="1" dirty="0" smtClean="0"/>
              <a:t>REASSESS in 6-12 weeks</a:t>
            </a:r>
            <a:br>
              <a:rPr lang="en-US" sz="950" b="1" dirty="0" smtClean="0"/>
            </a:br>
            <a:r>
              <a:rPr lang="en-US" sz="950" dirty="0" smtClean="0"/>
              <a:t>or sooner if clinically warranted</a:t>
            </a:r>
            <a:endParaRPr lang="en-US" sz="950" dirty="0"/>
          </a:p>
        </p:txBody>
      </p:sp>
      <p:sp>
        <p:nvSpPr>
          <p:cNvPr id="129" name="Down Arrow 128"/>
          <p:cNvSpPr/>
          <p:nvPr/>
        </p:nvSpPr>
        <p:spPr>
          <a:xfrm>
            <a:off x="7729508" y="2296602"/>
            <a:ext cx="156020" cy="206212"/>
          </a:xfrm>
          <a:prstGeom prst="downArrow">
            <a:avLst/>
          </a:prstGeom>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102" name="Down Arrow 101"/>
          <p:cNvSpPr/>
          <p:nvPr/>
        </p:nvSpPr>
        <p:spPr>
          <a:xfrm>
            <a:off x="5415280" y="2305004"/>
            <a:ext cx="156020" cy="206212"/>
          </a:xfrm>
          <a:prstGeom prst="downArrow">
            <a:avLst/>
          </a:prstGeom>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154" name="Down Arrow 153"/>
          <p:cNvSpPr/>
          <p:nvPr/>
        </p:nvSpPr>
        <p:spPr>
          <a:xfrm>
            <a:off x="7729507" y="2872335"/>
            <a:ext cx="161425" cy="1818197"/>
          </a:xfrm>
          <a:prstGeom prst="downArrow">
            <a:avLst/>
          </a:prstGeom>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5637903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Statins</a:t>
            </a:r>
            <a:r>
              <a:rPr lang="en-US" dirty="0" smtClean="0"/>
              <a:t> and Rheumatic Conditions</a:t>
            </a:r>
            <a:endParaRPr lang="en-CA" dirty="0"/>
          </a:p>
        </p:txBody>
      </p:sp>
      <p:sp>
        <p:nvSpPr>
          <p:cNvPr id="4" name="Content Placeholder 3"/>
          <p:cNvSpPr>
            <a:spLocks noGrp="1"/>
          </p:cNvSpPr>
          <p:nvPr>
            <p:ph idx="1"/>
          </p:nvPr>
        </p:nvSpPr>
        <p:spPr/>
        <p:txBody>
          <a:bodyPr/>
          <a:lstStyle/>
          <a:p>
            <a:r>
              <a:rPr lang="en-US" sz="2200" b="1" dirty="0"/>
              <a:t>There is </a:t>
            </a:r>
            <a:r>
              <a:rPr lang="en-US" sz="2200" b="1" u="sng" dirty="0">
                <a:solidFill>
                  <a:schemeClr val="accent5"/>
                </a:solidFill>
              </a:rPr>
              <a:t>no absolute contraindication</a:t>
            </a:r>
            <a:r>
              <a:rPr lang="en-US" sz="2200" b="1" dirty="0">
                <a:solidFill>
                  <a:schemeClr val="accent5"/>
                </a:solidFill>
              </a:rPr>
              <a:t> </a:t>
            </a:r>
            <a:r>
              <a:rPr lang="en-US" sz="2200" b="1" dirty="0"/>
              <a:t>beyond usual contraindications</a:t>
            </a:r>
          </a:p>
          <a:p>
            <a:r>
              <a:rPr lang="en-US" sz="2200" b="1" dirty="0"/>
              <a:t>The higher CV burden in patients with chronic inflammatory conditions needs to be recognized</a:t>
            </a:r>
          </a:p>
          <a:p>
            <a:r>
              <a:rPr lang="en-US" sz="2200" b="1" dirty="0"/>
              <a:t>Statins </a:t>
            </a:r>
            <a:r>
              <a:rPr lang="en-US" sz="2200" b="1" dirty="0" smtClean="0"/>
              <a:t>decrease </a:t>
            </a:r>
            <a:r>
              <a:rPr lang="en-US" sz="2200" b="1" dirty="0"/>
              <a:t>CV risk in these patients</a:t>
            </a:r>
          </a:p>
          <a:p>
            <a:r>
              <a:rPr lang="en-US" sz="2200" b="1" dirty="0"/>
              <a:t>Usually statins have other benefits (anti-inflammatory, anti-cytokine) but rarely </a:t>
            </a:r>
            <a:r>
              <a:rPr lang="en-US" sz="2200" b="1" dirty="0" smtClean="0"/>
              <a:t>perturbation </a:t>
            </a:r>
            <a:r>
              <a:rPr lang="en-US" sz="2200" b="1" dirty="0"/>
              <a:t>of the immune system </a:t>
            </a:r>
            <a:r>
              <a:rPr lang="en-US" sz="2200" b="1" dirty="0" smtClean="0"/>
              <a:t>can be a problem:</a:t>
            </a:r>
          </a:p>
          <a:p>
            <a:pPr lvl="1"/>
            <a:r>
              <a:rPr lang="en-US" sz="1800" b="1" dirty="0" err="1" smtClean="0"/>
              <a:t>Statins</a:t>
            </a:r>
            <a:r>
              <a:rPr lang="en-US" sz="1800" b="1" dirty="0" smtClean="0"/>
              <a:t> </a:t>
            </a:r>
            <a:r>
              <a:rPr lang="en-US" sz="1800" b="1" dirty="0"/>
              <a:t>can give chronic inflammatory </a:t>
            </a:r>
            <a:r>
              <a:rPr lang="en-US" sz="1800" b="1" dirty="0" err="1"/>
              <a:t>myositis</a:t>
            </a:r>
            <a:r>
              <a:rPr lang="en-US" sz="1800" b="1" dirty="0"/>
              <a:t> </a:t>
            </a:r>
            <a:r>
              <a:rPr lang="en-US" sz="1800" b="1" dirty="0" smtClean="0"/>
              <a:t>associated  </a:t>
            </a:r>
            <a:r>
              <a:rPr lang="en-US" sz="1800" b="1" dirty="0"/>
              <a:t>with antibodies to </a:t>
            </a:r>
            <a:r>
              <a:rPr lang="en-US" sz="1800" b="1" dirty="0" err="1" smtClean="0"/>
              <a:t>HMGCoA</a:t>
            </a:r>
            <a:r>
              <a:rPr lang="en-US" sz="1800" b="1" dirty="0" smtClean="0"/>
              <a:t> </a:t>
            </a:r>
            <a:r>
              <a:rPr lang="en-US" sz="1800" b="1" dirty="0" err="1" smtClean="0"/>
              <a:t>reductase</a:t>
            </a:r>
            <a:r>
              <a:rPr lang="en-US" sz="1800" b="1" dirty="0" smtClean="0"/>
              <a:t> leading to pain and necrosis which </a:t>
            </a:r>
            <a:r>
              <a:rPr lang="en-US" sz="1800" b="1" dirty="0"/>
              <a:t>is sustained after D/</a:t>
            </a:r>
            <a:r>
              <a:rPr lang="en-US" sz="1800" b="1" dirty="0" err="1"/>
              <a:t>Cing</a:t>
            </a:r>
            <a:r>
              <a:rPr lang="en-US" sz="1800" b="1" dirty="0"/>
              <a:t> the </a:t>
            </a:r>
            <a:r>
              <a:rPr lang="en-US" sz="1800" b="1" dirty="0" err="1" smtClean="0"/>
              <a:t>statin</a:t>
            </a:r>
            <a:endParaRPr lang="en-US" sz="1800" b="1" dirty="0"/>
          </a:p>
          <a:p>
            <a:r>
              <a:rPr lang="en-US" sz="2200" b="1" dirty="0"/>
              <a:t>Caution should be used in those with other </a:t>
            </a:r>
            <a:r>
              <a:rPr lang="en-US" sz="2200" b="1" dirty="0" err="1"/>
              <a:t>hepatoxins</a:t>
            </a:r>
            <a:r>
              <a:rPr lang="en-US" sz="2200" b="1" dirty="0"/>
              <a:t> and concomitant conditions that elevate CK or cause </a:t>
            </a:r>
            <a:r>
              <a:rPr lang="en-US" sz="2200" b="1" dirty="0" err="1"/>
              <a:t>myalgias</a:t>
            </a:r>
            <a:r>
              <a:rPr lang="en-US" sz="2200" b="1" dirty="0"/>
              <a:t> but this is due to uncertainty in attribution of side effects of statin vs. the </a:t>
            </a:r>
            <a:r>
              <a:rPr lang="en-US" sz="2200" b="1" dirty="0" smtClean="0"/>
              <a:t>rheumatic disease being treated</a:t>
            </a:r>
            <a:endParaRPr lang="en-US" sz="2200" b="1" dirty="0"/>
          </a:p>
        </p:txBody>
      </p:sp>
      <p:sp>
        <p:nvSpPr>
          <p:cNvPr id="5" name="Text Placeholder 4"/>
          <p:cNvSpPr>
            <a:spLocks noGrp="1"/>
          </p:cNvSpPr>
          <p:nvPr>
            <p:ph type="body" sz="quarter" idx="13"/>
          </p:nvPr>
        </p:nvSpPr>
        <p:spPr/>
        <p:txBody>
          <a:bodyPr/>
          <a:lstStyle/>
          <a:p>
            <a:r>
              <a:rPr lang="en-CA" dirty="0"/>
              <a:t>Mancini et al, DOI: </a:t>
            </a:r>
            <a:r>
              <a:rPr lang="en-CA" dirty="0">
                <a:hlinkClick r:id="rId2"/>
              </a:rPr>
              <a:t>http://</a:t>
            </a:r>
            <a:r>
              <a:rPr lang="en-CA" dirty="0" smtClean="0">
                <a:hlinkClick r:id="rId2"/>
              </a:rPr>
              <a:t>dx.doi.org/10.1016/j.cjca.2016.01.003</a:t>
            </a:r>
            <a:endParaRPr lang="en-CA" dirty="0"/>
          </a:p>
        </p:txBody>
      </p:sp>
    </p:spTree>
    <p:extLst>
      <p:ext uri="{BB962C8B-B14F-4D97-AF65-F5344CB8AC3E}">
        <p14:creationId xmlns:p14="http://schemas.microsoft.com/office/powerpoint/2010/main" val="208990102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Statins and </a:t>
            </a:r>
            <a:r>
              <a:rPr lang="en-CA" dirty="0" smtClean="0"/>
              <a:t>Intracerebral </a:t>
            </a:r>
            <a:r>
              <a:rPr lang="en-CA" dirty="0"/>
              <a:t>H</a:t>
            </a:r>
            <a:r>
              <a:rPr lang="en-CA" dirty="0" smtClean="0"/>
              <a:t>emorrhage</a:t>
            </a:r>
            <a:endParaRPr lang="en-CA" dirty="0"/>
          </a:p>
        </p:txBody>
      </p:sp>
      <p:sp>
        <p:nvSpPr>
          <p:cNvPr id="3" name="Content Placeholder 2"/>
          <p:cNvSpPr>
            <a:spLocks noGrp="1"/>
          </p:cNvSpPr>
          <p:nvPr>
            <p:ph idx="1"/>
          </p:nvPr>
        </p:nvSpPr>
        <p:spPr>
          <a:xfrm>
            <a:off x="369277" y="1562100"/>
            <a:ext cx="8484577" cy="3286992"/>
          </a:xfrm>
        </p:spPr>
        <p:txBody>
          <a:bodyPr/>
          <a:lstStyle/>
          <a:p>
            <a:pPr>
              <a:spcBef>
                <a:spcPts val="400"/>
              </a:spcBef>
              <a:spcAft>
                <a:spcPts val="400"/>
              </a:spcAft>
            </a:pPr>
            <a:r>
              <a:rPr lang="en-CA" sz="2200" b="1" dirty="0" smtClean="0"/>
              <a:t>Meta-analyses </a:t>
            </a:r>
            <a:r>
              <a:rPr lang="en-CA" sz="2200" b="1" dirty="0"/>
              <a:t>show minimal to no </a:t>
            </a:r>
            <a:r>
              <a:rPr lang="en-CA" sz="2200" b="1" dirty="0" smtClean="0"/>
              <a:t>association:</a:t>
            </a:r>
          </a:p>
          <a:p>
            <a:pPr lvl="1">
              <a:spcBef>
                <a:spcPts val="400"/>
              </a:spcBef>
              <a:spcAft>
                <a:spcPts val="400"/>
              </a:spcAft>
            </a:pPr>
            <a:r>
              <a:rPr lang="en-CA" b="1" dirty="0" smtClean="0"/>
              <a:t>32 </a:t>
            </a:r>
            <a:r>
              <a:rPr lang="en-CA" b="1" dirty="0"/>
              <a:t>studies involving &gt;248,000 </a:t>
            </a:r>
            <a:r>
              <a:rPr lang="en-CA" b="1" dirty="0" smtClean="0"/>
              <a:t>patients</a:t>
            </a:r>
            <a:r>
              <a:rPr lang="en-CA" b="1" baseline="30000" dirty="0" smtClean="0"/>
              <a:t>1</a:t>
            </a:r>
          </a:p>
          <a:p>
            <a:pPr lvl="1">
              <a:spcBef>
                <a:spcPts val="400"/>
              </a:spcBef>
              <a:spcAft>
                <a:spcPts val="400"/>
              </a:spcAft>
            </a:pPr>
            <a:r>
              <a:rPr lang="en-CA" b="1" dirty="0" smtClean="0"/>
              <a:t>31 </a:t>
            </a:r>
            <a:r>
              <a:rPr lang="en-CA" b="1" dirty="0"/>
              <a:t>studies involving &gt;193,000 </a:t>
            </a:r>
            <a:r>
              <a:rPr lang="en-CA" b="1" dirty="0" smtClean="0"/>
              <a:t>patients</a:t>
            </a:r>
            <a:r>
              <a:rPr lang="en-CA" b="1" baseline="30000" dirty="0" smtClean="0"/>
              <a:t>2</a:t>
            </a:r>
            <a:r>
              <a:rPr lang="en-CA" b="1" dirty="0" smtClean="0"/>
              <a:t> </a:t>
            </a:r>
          </a:p>
          <a:p>
            <a:pPr lvl="1">
              <a:spcBef>
                <a:spcPts val="400"/>
              </a:spcBef>
              <a:spcAft>
                <a:spcPts val="400"/>
              </a:spcAft>
            </a:pPr>
            <a:r>
              <a:rPr lang="en-CA" b="1" dirty="0" smtClean="0"/>
              <a:t>11 </a:t>
            </a:r>
            <a:r>
              <a:rPr lang="en-CA" b="1" dirty="0"/>
              <a:t>studies involving &gt;73,000 </a:t>
            </a:r>
            <a:r>
              <a:rPr lang="en-CA" b="1" dirty="0" smtClean="0"/>
              <a:t>patients</a:t>
            </a:r>
            <a:r>
              <a:rPr lang="en-CA" b="1" baseline="30000" dirty="0" smtClean="0"/>
              <a:t>3</a:t>
            </a:r>
            <a:r>
              <a:rPr lang="en-CA" b="1" dirty="0" smtClean="0"/>
              <a:t> </a:t>
            </a:r>
            <a:endParaRPr lang="en-CA" b="1" dirty="0"/>
          </a:p>
          <a:p>
            <a:pPr>
              <a:spcBef>
                <a:spcPts val="400"/>
              </a:spcBef>
              <a:spcAft>
                <a:spcPts val="400"/>
              </a:spcAft>
            </a:pPr>
            <a:r>
              <a:rPr lang="en-CA" sz="2200" b="1" dirty="0" smtClean="0"/>
              <a:t>2</a:t>
            </a:r>
            <a:r>
              <a:rPr lang="en-CA" sz="2200" b="1" baseline="30000" dirty="0" smtClean="0"/>
              <a:t>o</a:t>
            </a:r>
            <a:r>
              <a:rPr lang="en-CA" sz="2200" b="1" dirty="0" smtClean="0"/>
              <a:t> </a:t>
            </a:r>
            <a:r>
              <a:rPr lang="en-CA" sz="2200" b="1" dirty="0"/>
              <a:t>analysis of Women's Health Initiative (67,882 followed for 12 years): no relationship of statin and hemorrhagic </a:t>
            </a:r>
            <a:r>
              <a:rPr lang="en-CA" sz="2200" b="1" dirty="0" smtClean="0"/>
              <a:t>stroke</a:t>
            </a:r>
            <a:r>
              <a:rPr lang="en-CA" sz="2200" b="1" baseline="30000" dirty="0" smtClean="0"/>
              <a:t>4</a:t>
            </a:r>
            <a:endParaRPr lang="en-CA" sz="2200" b="1" baseline="30000" dirty="0"/>
          </a:p>
          <a:p>
            <a:pPr>
              <a:spcBef>
                <a:spcPts val="400"/>
              </a:spcBef>
              <a:spcAft>
                <a:spcPts val="400"/>
              </a:spcAft>
            </a:pPr>
            <a:r>
              <a:rPr lang="en-CA" sz="2200" b="1" dirty="0" smtClean="0"/>
              <a:t>Meta-analysis </a:t>
            </a:r>
            <a:r>
              <a:rPr lang="en-CA" sz="2200" b="1" dirty="0"/>
              <a:t>of 11 observational studies of &gt;6900 patients: </a:t>
            </a:r>
            <a:r>
              <a:rPr lang="en-CA" sz="2200" b="1" dirty="0" smtClean="0"/>
              <a:t/>
            </a:r>
            <a:br>
              <a:rPr lang="en-CA" sz="2200" b="1" dirty="0" smtClean="0"/>
            </a:br>
            <a:r>
              <a:rPr lang="en-CA" sz="2200" b="1" dirty="0" smtClean="0"/>
              <a:t>no </a:t>
            </a:r>
            <a:r>
              <a:rPr lang="en-CA" sz="2200" b="1" dirty="0"/>
              <a:t>association of ongoing statin use before ICH </a:t>
            </a:r>
            <a:r>
              <a:rPr lang="en-CA" sz="2200" b="1" dirty="0" smtClean="0"/>
              <a:t>onset</a:t>
            </a:r>
            <a:r>
              <a:rPr lang="en-CA" sz="2200" b="1" baseline="30000" dirty="0" smtClean="0"/>
              <a:t>5</a:t>
            </a:r>
            <a:endParaRPr lang="en-CA" sz="2200" b="1" baseline="30000" dirty="0"/>
          </a:p>
          <a:p>
            <a:pPr>
              <a:spcBef>
                <a:spcPts val="400"/>
              </a:spcBef>
              <a:spcAft>
                <a:spcPts val="400"/>
              </a:spcAft>
            </a:pPr>
            <a:r>
              <a:rPr lang="en-CA" sz="2200" b="1" dirty="0" smtClean="0"/>
              <a:t>Phase </a:t>
            </a:r>
            <a:r>
              <a:rPr lang="en-CA" sz="2200" b="1" dirty="0"/>
              <a:t>3 RCT in 803 patients with aneurysmal SAH on simvastatin or placebo was neutral after 6 </a:t>
            </a:r>
            <a:r>
              <a:rPr lang="en-CA" sz="2200" b="1" dirty="0" smtClean="0"/>
              <a:t>months</a:t>
            </a:r>
            <a:r>
              <a:rPr lang="en-CA" sz="2200" b="1" baseline="30000" dirty="0" smtClean="0"/>
              <a:t>6</a:t>
            </a:r>
            <a:endParaRPr lang="en-CA" sz="2200" b="1" baseline="30000" dirty="0"/>
          </a:p>
        </p:txBody>
      </p:sp>
      <p:sp>
        <p:nvSpPr>
          <p:cNvPr id="4" name="Text Placeholder 3"/>
          <p:cNvSpPr>
            <a:spLocks noGrp="1"/>
          </p:cNvSpPr>
          <p:nvPr>
            <p:ph type="body" sz="quarter" idx="13"/>
          </p:nvPr>
        </p:nvSpPr>
        <p:spPr/>
        <p:txBody>
          <a:bodyPr/>
          <a:lstStyle/>
          <a:p>
            <a:r>
              <a:rPr lang="en-US" dirty="0" smtClean="0"/>
              <a:t>1. </a:t>
            </a:r>
            <a:r>
              <a:rPr lang="en-US" dirty="0" err="1"/>
              <a:t>Hackam</a:t>
            </a:r>
            <a:r>
              <a:rPr lang="en-US" dirty="0"/>
              <a:t> </a:t>
            </a:r>
            <a:r>
              <a:rPr lang="en-US" dirty="0" smtClean="0"/>
              <a:t>DG, </a:t>
            </a:r>
            <a:r>
              <a:rPr lang="en-US" i="1" dirty="0"/>
              <a:t>et al. </a:t>
            </a:r>
            <a:r>
              <a:rPr lang="en-US" i="1" dirty="0" smtClean="0"/>
              <a:t>Circulation. </a:t>
            </a:r>
            <a:r>
              <a:rPr lang="en-US" dirty="0" smtClean="0"/>
              <a:t>2011;124:2233-42</a:t>
            </a:r>
            <a:r>
              <a:rPr lang="en-US" dirty="0"/>
              <a:t>. 2</a:t>
            </a:r>
            <a:r>
              <a:rPr lang="en-US" dirty="0" smtClean="0"/>
              <a:t>. </a:t>
            </a:r>
            <a:r>
              <a:rPr lang="en-US" dirty="0"/>
              <a:t>McKinney </a:t>
            </a:r>
            <a:r>
              <a:rPr lang="en-US" dirty="0" smtClean="0"/>
              <a:t>JS, </a:t>
            </a:r>
            <a:r>
              <a:rPr lang="en-US" i="1" dirty="0"/>
              <a:t>et al. </a:t>
            </a:r>
            <a:r>
              <a:rPr lang="en-US" i="1" dirty="0" smtClean="0"/>
              <a:t>Stroke. </a:t>
            </a:r>
            <a:r>
              <a:rPr lang="en-US" dirty="0"/>
              <a:t>2012; 43:2149-56. 3</a:t>
            </a:r>
            <a:r>
              <a:rPr lang="en-US" dirty="0" smtClean="0"/>
              <a:t>. </a:t>
            </a:r>
            <a:r>
              <a:rPr lang="en-US" dirty="0"/>
              <a:t>Wang </a:t>
            </a:r>
            <a:r>
              <a:rPr lang="en-US" dirty="0" smtClean="0"/>
              <a:t>W, </a:t>
            </a:r>
            <a:r>
              <a:rPr lang="en-US" i="1" dirty="0"/>
              <a:t>et al. </a:t>
            </a:r>
            <a:r>
              <a:rPr lang="en-US" i="1" dirty="0" err="1"/>
              <a:t>PLoS</a:t>
            </a:r>
            <a:r>
              <a:rPr lang="en-US" i="1" dirty="0"/>
              <a:t> </a:t>
            </a:r>
            <a:r>
              <a:rPr lang="en-US" i="1" dirty="0" smtClean="0"/>
              <a:t>One. </a:t>
            </a:r>
            <a:r>
              <a:rPr lang="en-US" dirty="0"/>
              <a:t>2014; 9:e92388. </a:t>
            </a:r>
            <a:r>
              <a:rPr lang="en-US" dirty="0" smtClean="0"/>
              <a:t> </a:t>
            </a:r>
            <a:br>
              <a:rPr lang="en-US" dirty="0" smtClean="0"/>
            </a:br>
            <a:r>
              <a:rPr lang="en-US" dirty="0" smtClean="0"/>
              <a:t>4. </a:t>
            </a:r>
            <a:r>
              <a:rPr lang="en-US" dirty="0" err="1"/>
              <a:t>Salmoirago-Blotcher</a:t>
            </a:r>
            <a:r>
              <a:rPr lang="en-US" dirty="0"/>
              <a:t> </a:t>
            </a:r>
            <a:r>
              <a:rPr lang="en-US" dirty="0" smtClean="0"/>
              <a:t>E, </a:t>
            </a:r>
            <a:r>
              <a:rPr lang="en-US" i="1" dirty="0"/>
              <a:t>et al. </a:t>
            </a:r>
            <a:r>
              <a:rPr lang="en-US" i="1" dirty="0" smtClean="0"/>
              <a:t>BMJ Open. </a:t>
            </a:r>
            <a:r>
              <a:rPr lang="en-US" dirty="0" smtClean="0"/>
              <a:t>2015;5:e007075</a:t>
            </a:r>
            <a:r>
              <a:rPr lang="en-US" dirty="0"/>
              <a:t>. 5</a:t>
            </a:r>
            <a:r>
              <a:rPr lang="en-US" dirty="0" smtClean="0"/>
              <a:t>. </a:t>
            </a:r>
            <a:r>
              <a:rPr lang="en-US" dirty="0"/>
              <a:t>Lei </a:t>
            </a:r>
            <a:r>
              <a:rPr lang="en-US" dirty="0" smtClean="0"/>
              <a:t>C, </a:t>
            </a:r>
            <a:r>
              <a:rPr lang="en-US" i="1" dirty="0"/>
              <a:t>et al . </a:t>
            </a:r>
            <a:r>
              <a:rPr lang="en-US" i="1" dirty="0" err="1"/>
              <a:t>Eur</a:t>
            </a:r>
            <a:r>
              <a:rPr lang="en-US" i="1" dirty="0"/>
              <a:t> J </a:t>
            </a:r>
            <a:r>
              <a:rPr lang="en-US" i="1" dirty="0" smtClean="0"/>
              <a:t>Neurol. </a:t>
            </a:r>
            <a:r>
              <a:rPr lang="en-US" dirty="0" smtClean="0"/>
              <a:t>2014;21:192-8. 6. </a:t>
            </a:r>
            <a:r>
              <a:rPr lang="en-US" dirty="0"/>
              <a:t>Kirkpatrick </a:t>
            </a:r>
            <a:r>
              <a:rPr lang="en-US" dirty="0" smtClean="0"/>
              <a:t>PJ, </a:t>
            </a:r>
            <a:r>
              <a:rPr lang="en-US" i="1" dirty="0"/>
              <a:t>et al. Lancet </a:t>
            </a:r>
            <a:r>
              <a:rPr lang="en-US" i="1" dirty="0" err="1"/>
              <a:t>Neurol</a:t>
            </a:r>
            <a:r>
              <a:rPr lang="en-US" i="1" dirty="0"/>
              <a:t> </a:t>
            </a:r>
            <a:r>
              <a:rPr lang="en-US" dirty="0" smtClean="0"/>
              <a:t>2014;13:666-75.</a:t>
            </a:r>
            <a:r>
              <a:rPr lang="en-CA" dirty="0" smtClean="0"/>
              <a:t/>
            </a:r>
            <a:br>
              <a:rPr lang="en-CA" dirty="0" smtClean="0"/>
            </a:br>
            <a:r>
              <a:rPr lang="en-CA" dirty="0"/>
              <a:t/>
            </a:r>
            <a:br>
              <a:rPr lang="en-CA" dirty="0"/>
            </a:br>
            <a:r>
              <a:rPr lang="en-CA" dirty="0" smtClean="0"/>
              <a:t>Mancini </a:t>
            </a:r>
            <a:r>
              <a:rPr lang="en-CA" dirty="0"/>
              <a:t>et al, DOI: </a:t>
            </a:r>
            <a:r>
              <a:rPr lang="en-CA" dirty="0">
                <a:hlinkClick r:id="rId2"/>
              </a:rPr>
              <a:t>http://</a:t>
            </a:r>
            <a:r>
              <a:rPr lang="en-CA" dirty="0" smtClean="0">
                <a:hlinkClick r:id="rId2"/>
              </a:rPr>
              <a:t>dx.doi.org/10.1016/j.cjca.2016.01.003</a:t>
            </a:r>
            <a:endParaRPr lang="en-CA" dirty="0"/>
          </a:p>
        </p:txBody>
      </p:sp>
    </p:spTree>
    <p:extLst>
      <p:ext uri="{BB962C8B-B14F-4D97-AF65-F5344CB8AC3E}">
        <p14:creationId xmlns:p14="http://schemas.microsoft.com/office/powerpoint/2010/main" val="24002623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Clinical Experience vs Randomized Clinical Trials</a:t>
            </a:r>
            <a:r>
              <a:rPr lang="en-US" sz="2800" dirty="0" smtClean="0"/>
              <a:t>:</a:t>
            </a:r>
            <a:br>
              <a:rPr lang="en-US" sz="2800" dirty="0" smtClean="0"/>
            </a:br>
            <a:r>
              <a:rPr lang="en-US" sz="2800" dirty="0" smtClean="0">
                <a:solidFill>
                  <a:schemeClr val="accent2"/>
                </a:solidFill>
              </a:rPr>
              <a:t>The </a:t>
            </a:r>
            <a:r>
              <a:rPr lang="en-US" sz="2800" dirty="0">
                <a:solidFill>
                  <a:schemeClr val="accent2"/>
                </a:solidFill>
              </a:rPr>
              <a:t>Elephant in the Room regarding Goal-Inhibiting Statin Intolerance (GISI</a:t>
            </a:r>
            <a:r>
              <a:rPr lang="en-US" sz="2800" dirty="0" smtClean="0">
                <a:solidFill>
                  <a:schemeClr val="accent2"/>
                </a:solidFill>
              </a:rPr>
              <a:t>)</a:t>
            </a:r>
            <a:endParaRPr lang="en-CA" sz="2800" dirty="0">
              <a:solidFill>
                <a:schemeClr val="accent2"/>
              </a:solidFill>
            </a:endParaRPr>
          </a:p>
        </p:txBody>
      </p:sp>
      <p:sp>
        <p:nvSpPr>
          <p:cNvPr id="6" name="Text Placeholder 5"/>
          <p:cNvSpPr>
            <a:spLocks noGrp="1"/>
          </p:cNvSpPr>
          <p:nvPr>
            <p:ph type="body" sz="quarter" idx="13"/>
          </p:nvPr>
        </p:nvSpPr>
        <p:spPr/>
        <p:txBody>
          <a:bodyPr/>
          <a:lstStyle/>
          <a:p>
            <a:r>
              <a:rPr lang="en-CA" dirty="0" smtClean="0"/>
              <a:t>Mancini </a:t>
            </a:r>
            <a:r>
              <a:rPr lang="en-CA" dirty="0"/>
              <a:t>et al, DOI: </a:t>
            </a:r>
            <a:r>
              <a:rPr lang="en-CA" dirty="0">
                <a:hlinkClick r:id="rId2"/>
              </a:rPr>
              <a:t>http://</a:t>
            </a:r>
            <a:r>
              <a:rPr lang="en-CA" dirty="0" smtClean="0">
                <a:hlinkClick r:id="rId2"/>
              </a:rPr>
              <a:t>dx.doi.org/10.1016/j.cjca.2016.01.003</a:t>
            </a:r>
            <a:endParaRPr lang="en-CA" dirty="0"/>
          </a:p>
        </p:txBody>
      </p:sp>
      <p:pic>
        <p:nvPicPr>
          <p:cNvPr id="7" name="Content Placeholder 3"/>
          <p:cNvPicPr>
            <a:picLocks noChangeAspect="1"/>
          </p:cNvPicPr>
          <p:nvPr/>
        </p:nvPicPr>
        <p:blipFill rotWithShape="1">
          <a:blip r:embed="rId3" cstate="print">
            <a:extLst>
              <a:ext uri="{28A0092B-C50C-407E-A947-70E740481C1C}">
                <a14:useLocalDpi xmlns:a14="http://schemas.microsoft.com/office/drawing/2010/main" val="0"/>
              </a:ext>
            </a:extLst>
          </a:blip>
          <a:srcRect l="7101" r="7452" b="2847"/>
          <a:stretch/>
        </p:blipFill>
        <p:spPr>
          <a:xfrm>
            <a:off x="1913853" y="1511686"/>
            <a:ext cx="5681266" cy="4844664"/>
          </a:xfrm>
          <a:prstGeom prst="rect">
            <a:avLst/>
          </a:prstGeom>
        </p:spPr>
      </p:pic>
    </p:spTree>
    <p:extLst>
      <p:ext uri="{BB962C8B-B14F-4D97-AF65-F5344CB8AC3E}">
        <p14:creationId xmlns:p14="http://schemas.microsoft.com/office/powerpoint/2010/main" val="404998942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p:txBody>
          <a:bodyPr/>
          <a:lstStyle/>
          <a:p>
            <a:r>
              <a:rPr lang="en-CA" dirty="0"/>
              <a:t>Mancini et al, DOI: </a:t>
            </a:r>
            <a:r>
              <a:rPr lang="en-CA" dirty="0">
                <a:hlinkClick r:id="rId2"/>
              </a:rPr>
              <a:t>http://</a:t>
            </a:r>
            <a:r>
              <a:rPr lang="en-CA" dirty="0" smtClean="0">
                <a:hlinkClick r:id="rId2"/>
              </a:rPr>
              <a:t>dx.doi.org/10.1016/j.cjca.2016.01.003</a:t>
            </a:r>
            <a:endParaRPr lang="en-CA" dirty="0"/>
          </a:p>
        </p:txBody>
      </p:sp>
      <p:grpSp>
        <p:nvGrpSpPr>
          <p:cNvPr id="21" name="Group 20"/>
          <p:cNvGrpSpPr/>
          <p:nvPr/>
        </p:nvGrpSpPr>
        <p:grpSpPr>
          <a:xfrm>
            <a:off x="-1" y="3419657"/>
            <a:ext cx="8853855" cy="945813"/>
            <a:chOff x="-1" y="2898957"/>
            <a:chExt cx="8853855" cy="945813"/>
          </a:xfrm>
        </p:grpSpPr>
        <p:sp>
          <p:nvSpPr>
            <p:cNvPr id="9" name="Rectangle 8"/>
            <p:cNvSpPr/>
            <p:nvPr/>
          </p:nvSpPr>
          <p:spPr>
            <a:xfrm>
              <a:off x="-1" y="2919044"/>
              <a:ext cx="8853489" cy="871687"/>
            </a:xfrm>
            <a:prstGeom prst="rect">
              <a:avLst/>
            </a:prstGeom>
            <a:ln w="57150">
              <a:noFill/>
            </a:ln>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CA"/>
            </a:p>
          </p:txBody>
        </p:sp>
        <p:sp>
          <p:nvSpPr>
            <p:cNvPr id="6" name="Content Placeholder 2"/>
            <p:cNvSpPr txBox="1">
              <a:spLocks/>
            </p:cNvSpPr>
            <p:nvPr/>
          </p:nvSpPr>
          <p:spPr>
            <a:xfrm>
              <a:off x="369277" y="2898957"/>
              <a:ext cx="8484577" cy="945813"/>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2400" kern="1200">
                  <a:solidFill>
                    <a:schemeClr val="bg2">
                      <a:lumMod val="10000"/>
                    </a:schemeClr>
                  </a:solidFill>
                  <a:latin typeface="+mn-lt"/>
                  <a:ea typeface="+mn-ea"/>
                  <a:cs typeface="+mn-cs"/>
                </a:defRPr>
              </a:lvl1pPr>
              <a:lvl2pPr marL="685800" indent="-228600" algn="l" defTabSz="914400" rtl="0" eaLnBrk="1" latinLnBrk="0" hangingPunct="1">
                <a:lnSpc>
                  <a:spcPct val="100000"/>
                </a:lnSpc>
                <a:spcBef>
                  <a:spcPts val="200"/>
                </a:spcBef>
                <a:spcAft>
                  <a:spcPts val="200"/>
                </a:spcAft>
                <a:buClr>
                  <a:schemeClr val="tx2"/>
                </a:buClr>
                <a:buFont typeface="Arial Narrow" panose="020B0606020202030204" pitchFamily="34" charset="0"/>
                <a:buChar char="−"/>
                <a:defRPr sz="2000" kern="1200">
                  <a:solidFill>
                    <a:schemeClr val="bg2">
                      <a:lumMod val="10000"/>
                    </a:schemeClr>
                  </a:solidFill>
                  <a:latin typeface="+mn-lt"/>
                  <a:ea typeface="+mn-ea"/>
                  <a:cs typeface="+mn-cs"/>
                </a:defRPr>
              </a:lvl2pPr>
              <a:lvl3pPr marL="11430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800" kern="1200">
                  <a:solidFill>
                    <a:schemeClr val="bg2">
                      <a:lumMod val="10000"/>
                    </a:schemeClr>
                  </a:solidFill>
                  <a:latin typeface="+mn-lt"/>
                  <a:ea typeface="+mn-ea"/>
                  <a:cs typeface="+mn-cs"/>
                </a:defRPr>
              </a:lvl3pPr>
              <a:lvl4pPr marL="16002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bg2">
                      <a:lumMod val="10000"/>
                    </a:schemeClr>
                  </a:solidFill>
                  <a:latin typeface="+mn-lt"/>
                  <a:ea typeface="+mn-ea"/>
                  <a:cs typeface="+mn-cs"/>
                </a:defRPr>
              </a:lvl4pPr>
              <a:lvl5pPr marL="20574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bg2">
                      <a:lumMod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spcAft>
                  <a:spcPts val="600"/>
                </a:spcAft>
              </a:pPr>
              <a:r>
                <a:rPr lang="en-CA" dirty="0" smtClean="0">
                  <a:solidFill>
                    <a:schemeClr val="bg1"/>
                  </a:solidFill>
                </a:rPr>
                <a:t>Statin meta-analyses of RCT’s suggest positive event reductions and good tolerance except in frail elderly</a:t>
              </a:r>
              <a:endParaRPr lang="en-CA" dirty="0">
                <a:solidFill>
                  <a:schemeClr val="bg1"/>
                </a:solidFill>
              </a:endParaRPr>
            </a:p>
          </p:txBody>
        </p:sp>
      </p:grpSp>
      <p:grpSp>
        <p:nvGrpSpPr>
          <p:cNvPr id="20" name="Group 19"/>
          <p:cNvGrpSpPr/>
          <p:nvPr/>
        </p:nvGrpSpPr>
        <p:grpSpPr>
          <a:xfrm>
            <a:off x="0" y="2172167"/>
            <a:ext cx="8853854" cy="955012"/>
            <a:chOff x="0" y="1651467"/>
            <a:chExt cx="8853854" cy="955012"/>
          </a:xfrm>
        </p:grpSpPr>
        <p:sp>
          <p:nvSpPr>
            <p:cNvPr id="13" name="Rectangle 12"/>
            <p:cNvSpPr/>
            <p:nvPr/>
          </p:nvSpPr>
          <p:spPr>
            <a:xfrm>
              <a:off x="0" y="1651467"/>
              <a:ext cx="8853489" cy="871687"/>
            </a:xfrm>
            <a:prstGeom prst="rect">
              <a:avLst/>
            </a:prstGeom>
            <a:ln>
              <a:noFill/>
            </a:ln>
            <a:effectLst>
              <a:outerShdw blurRad="50800" dist="38100" dir="2700000">
                <a:srgbClr val="000000">
                  <a:alpha val="43000"/>
                </a:srgbClr>
              </a:outerShdw>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CA"/>
            </a:p>
          </p:txBody>
        </p:sp>
        <p:sp>
          <p:nvSpPr>
            <p:cNvPr id="14" name="Content Placeholder 2"/>
            <p:cNvSpPr txBox="1">
              <a:spLocks/>
            </p:cNvSpPr>
            <p:nvPr/>
          </p:nvSpPr>
          <p:spPr>
            <a:xfrm>
              <a:off x="369277" y="1660666"/>
              <a:ext cx="8484577" cy="945813"/>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2400" kern="1200">
                  <a:solidFill>
                    <a:schemeClr val="bg2">
                      <a:lumMod val="10000"/>
                    </a:schemeClr>
                  </a:solidFill>
                  <a:latin typeface="+mn-lt"/>
                  <a:ea typeface="+mn-ea"/>
                  <a:cs typeface="+mn-cs"/>
                </a:defRPr>
              </a:lvl1pPr>
              <a:lvl2pPr marL="685800" indent="-228600" algn="l" defTabSz="914400" rtl="0" eaLnBrk="1" latinLnBrk="0" hangingPunct="1">
                <a:lnSpc>
                  <a:spcPct val="100000"/>
                </a:lnSpc>
                <a:spcBef>
                  <a:spcPts val="200"/>
                </a:spcBef>
                <a:spcAft>
                  <a:spcPts val="200"/>
                </a:spcAft>
                <a:buClr>
                  <a:schemeClr val="tx2"/>
                </a:buClr>
                <a:buFont typeface="Arial Narrow" panose="020B0606020202030204" pitchFamily="34" charset="0"/>
                <a:buChar char="−"/>
                <a:defRPr sz="2000" kern="1200">
                  <a:solidFill>
                    <a:schemeClr val="bg2">
                      <a:lumMod val="10000"/>
                    </a:schemeClr>
                  </a:solidFill>
                  <a:latin typeface="+mn-lt"/>
                  <a:ea typeface="+mn-ea"/>
                  <a:cs typeface="+mn-cs"/>
                </a:defRPr>
              </a:lvl2pPr>
              <a:lvl3pPr marL="11430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800" kern="1200">
                  <a:solidFill>
                    <a:schemeClr val="bg2">
                      <a:lumMod val="10000"/>
                    </a:schemeClr>
                  </a:solidFill>
                  <a:latin typeface="+mn-lt"/>
                  <a:ea typeface="+mn-ea"/>
                  <a:cs typeface="+mn-cs"/>
                </a:defRPr>
              </a:lvl3pPr>
              <a:lvl4pPr marL="16002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bg2">
                      <a:lumMod val="10000"/>
                    </a:schemeClr>
                  </a:solidFill>
                  <a:latin typeface="+mn-lt"/>
                  <a:ea typeface="+mn-ea"/>
                  <a:cs typeface="+mn-cs"/>
                </a:defRPr>
              </a:lvl4pPr>
              <a:lvl5pPr marL="20574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bg2">
                      <a:lumMod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spcAft>
                  <a:spcPts val="600"/>
                </a:spcAft>
              </a:pPr>
              <a:r>
                <a:rPr lang="en-CA" dirty="0" smtClean="0">
                  <a:solidFill>
                    <a:schemeClr val="bg1"/>
                  </a:solidFill>
                </a:rPr>
                <a:t>Competing morbidity/mortality issues, frailty, patient/family preferences are important factors to weigh for use or non-use of statins</a:t>
              </a:r>
              <a:endParaRPr lang="en-CA" dirty="0">
                <a:solidFill>
                  <a:schemeClr val="bg1"/>
                </a:solidFill>
              </a:endParaRPr>
            </a:p>
          </p:txBody>
        </p:sp>
      </p:grpSp>
      <p:grpSp>
        <p:nvGrpSpPr>
          <p:cNvPr id="22" name="Group 21"/>
          <p:cNvGrpSpPr/>
          <p:nvPr/>
        </p:nvGrpSpPr>
        <p:grpSpPr>
          <a:xfrm>
            <a:off x="-1" y="4705291"/>
            <a:ext cx="8853855" cy="638870"/>
            <a:chOff x="-1" y="4184590"/>
            <a:chExt cx="8853855" cy="1242927"/>
          </a:xfrm>
        </p:grpSpPr>
        <p:sp>
          <p:nvSpPr>
            <p:cNvPr id="10" name="Rectangle 9"/>
            <p:cNvSpPr/>
            <p:nvPr/>
          </p:nvSpPr>
          <p:spPr>
            <a:xfrm>
              <a:off x="-1" y="4184590"/>
              <a:ext cx="8853489" cy="1242927"/>
            </a:xfrm>
            <a:prstGeom prst="rect">
              <a:avLst/>
            </a:prstGeom>
            <a:ln/>
            <a:effectLst>
              <a:outerShdw blurRad="50800" dist="38100" dir="2700000">
                <a:srgbClr val="000000">
                  <a:alpha val="43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CA"/>
            </a:p>
          </p:txBody>
        </p:sp>
        <p:sp>
          <p:nvSpPr>
            <p:cNvPr id="8" name="Content Placeholder 2"/>
            <p:cNvSpPr txBox="1">
              <a:spLocks/>
            </p:cNvSpPr>
            <p:nvPr/>
          </p:nvSpPr>
          <p:spPr>
            <a:xfrm>
              <a:off x="369277" y="4386189"/>
              <a:ext cx="8484577" cy="1001365"/>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2400" kern="1200">
                  <a:solidFill>
                    <a:schemeClr val="bg2">
                      <a:lumMod val="10000"/>
                    </a:schemeClr>
                  </a:solidFill>
                  <a:latin typeface="+mn-lt"/>
                  <a:ea typeface="+mn-ea"/>
                  <a:cs typeface="+mn-cs"/>
                </a:defRPr>
              </a:lvl1pPr>
              <a:lvl2pPr marL="685800" indent="-228600" algn="l" defTabSz="914400" rtl="0" eaLnBrk="1" latinLnBrk="0" hangingPunct="1">
                <a:lnSpc>
                  <a:spcPct val="100000"/>
                </a:lnSpc>
                <a:spcBef>
                  <a:spcPts val="200"/>
                </a:spcBef>
                <a:spcAft>
                  <a:spcPts val="200"/>
                </a:spcAft>
                <a:buClr>
                  <a:schemeClr val="tx2"/>
                </a:buClr>
                <a:buFont typeface="Arial Narrow" panose="020B0606020202030204" pitchFamily="34" charset="0"/>
                <a:buChar char="−"/>
                <a:defRPr sz="2000" kern="1200">
                  <a:solidFill>
                    <a:schemeClr val="bg2">
                      <a:lumMod val="10000"/>
                    </a:schemeClr>
                  </a:solidFill>
                  <a:latin typeface="+mn-lt"/>
                  <a:ea typeface="+mn-ea"/>
                  <a:cs typeface="+mn-cs"/>
                </a:defRPr>
              </a:lvl2pPr>
              <a:lvl3pPr marL="11430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800" kern="1200">
                  <a:solidFill>
                    <a:schemeClr val="bg2">
                      <a:lumMod val="10000"/>
                    </a:schemeClr>
                  </a:solidFill>
                  <a:latin typeface="+mn-lt"/>
                  <a:ea typeface="+mn-ea"/>
                  <a:cs typeface="+mn-cs"/>
                </a:defRPr>
              </a:lvl3pPr>
              <a:lvl4pPr marL="16002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bg2">
                      <a:lumMod val="10000"/>
                    </a:schemeClr>
                  </a:solidFill>
                  <a:latin typeface="+mn-lt"/>
                  <a:ea typeface="+mn-ea"/>
                  <a:cs typeface="+mn-cs"/>
                </a:defRPr>
              </a:lvl4pPr>
              <a:lvl5pPr marL="20574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bg2">
                      <a:lumMod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spcAft>
                  <a:spcPts val="600"/>
                </a:spcAft>
              </a:pPr>
              <a:r>
                <a:rPr lang="en-CA" dirty="0" smtClean="0">
                  <a:solidFill>
                    <a:schemeClr val="bg1"/>
                  </a:solidFill>
                </a:rPr>
                <a:t>Advanced age is not a contraindication </a:t>
              </a:r>
              <a:endParaRPr lang="en-CA" dirty="0">
                <a:solidFill>
                  <a:schemeClr val="bg1"/>
                </a:solidFill>
              </a:endParaRPr>
            </a:p>
          </p:txBody>
        </p:sp>
      </p:grpSp>
      <p:sp>
        <p:nvSpPr>
          <p:cNvPr id="23" name="Rectangle 22"/>
          <p:cNvSpPr/>
          <p:nvPr/>
        </p:nvSpPr>
        <p:spPr>
          <a:xfrm>
            <a:off x="369277" y="1248509"/>
            <a:ext cx="8484211" cy="2627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p:nvPr>
        </p:nvSpPr>
        <p:spPr>
          <a:xfrm>
            <a:off x="369277" y="980396"/>
            <a:ext cx="8484577" cy="883382"/>
          </a:xfrm>
        </p:spPr>
        <p:txBody>
          <a:bodyPr/>
          <a:lstStyle/>
          <a:p>
            <a:r>
              <a:rPr lang="en-US" dirty="0">
                <a:latin typeface="Arial" panose="020B0604020202020204" pitchFamily="34" charset="0"/>
                <a:cs typeface="Arial" panose="020B0604020202020204" pitchFamily="34" charset="0"/>
              </a:rPr>
              <a:t>Statins and </a:t>
            </a:r>
            <a:r>
              <a:rPr lang="en-US" dirty="0" smtClean="0">
                <a:latin typeface="Arial" panose="020B0604020202020204" pitchFamily="34" charset="0"/>
                <a:cs typeface="Arial" panose="020B0604020202020204" pitchFamily="34" charset="0"/>
              </a:rPr>
              <a:t>Elderly </a:t>
            </a:r>
            <a:endParaRPr lang="en-CA" dirty="0"/>
          </a:p>
        </p:txBody>
      </p:sp>
      <p:cxnSp>
        <p:nvCxnSpPr>
          <p:cNvPr id="24" name="Straight Connector 23"/>
          <p:cNvCxnSpPr/>
          <p:nvPr/>
        </p:nvCxnSpPr>
        <p:spPr>
          <a:xfrm>
            <a:off x="506890" y="1971773"/>
            <a:ext cx="7659210" cy="0"/>
          </a:xfrm>
          <a:prstGeom prst="line">
            <a:avLst/>
          </a:prstGeom>
          <a:ln w="76200">
            <a:gradFill flip="none" rotWithShape="1">
              <a:gsLst>
                <a:gs pos="0">
                  <a:schemeClr val="bg1"/>
                </a:gs>
                <a:gs pos="74000">
                  <a:schemeClr val="accent2"/>
                </a:gs>
                <a:gs pos="83000">
                  <a:schemeClr val="accent2"/>
                </a:gs>
                <a:gs pos="100000">
                  <a:schemeClr val="accent2"/>
                </a:gs>
              </a:gsLst>
              <a:lin ang="1080000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0265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wipe(left)">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wipe(left)">
                                      <p:cBhvr>
                                        <p:cTn id="1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p:txBody>
          <a:bodyPr/>
          <a:lstStyle/>
          <a:p>
            <a:r>
              <a:rPr lang="en-CA" dirty="0"/>
              <a:t>Mancini et al, DOI: </a:t>
            </a:r>
            <a:r>
              <a:rPr lang="en-CA" dirty="0">
                <a:hlinkClick r:id="rId2"/>
              </a:rPr>
              <a:t>http://</a:t>
            </a:r>
            <a:r>
              <a:rPr lang="en-CA" dirty="0" smtClean="0">
                <a:hlinkClick r:id="rId2"/>
              </a:rPr>
              <a:t>dx.doi.org/10.1016/j.cjca.2016.01.003</a:t>
            </a:r>
            <a:endParaRPr lang="en-CA" dirty="0"/>
          </a:p>
        </p:txBody>
      </p:sp>
      <p:grpSp>
        <p:nvGrpSpPr>
          <p:cNvPr id="21" name="Group 20"/>
          <p:cNvGrpSpPr/>
          <p:nvPr/>
        </p:nvGrpSpPr>
        <p:grpSpPr>
          <a:xfrm>
            <a:off x="-1" y="3439744"/>
            <a:ext cx="8853855" cy="1121674"/>
            <a:chOff x="-1" y="2919044"/>
            <a:chExt cx="8853855" cy="1121674"/>
          </a:xfrm>
        </p:grpSpPr>
        <p:sp>
          <p:nvSpPr>
            <p:cNvPr id="9" name="Rectangle 8"/>
            <p:cNvSpPr/>
            <p:nvPr/>
          </p:nvSpPr>
          <p:spPr>
            <a:xfrm>
              <a:off x="-1" y="2919044"/>
              <a:ext cx="8853489" cy="871687"/>
            </a:xfrm>
            <a:prstGeom prst="rect">
              <a:avLst/>
            </a:prstGeom>
            <a:ln w="57150">
              <a:noFill/>
            </a:ln>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CA"/>
            </a:p>
          </p:txBody>
        </p:sp>
        <p:sp>
          <p:nvSpPr>
            <p:cNvPr id="6" name="Content Placeholder 2"/>
            <p:cNvSpPr txBox="1">
              <a:spLocks/>
            </p:cNvSpPr>
            <p:nvPr/>
          </p:nvSpPr>
          <p:spPr>
            <a:xfrm>
              <a:off x="369277" y="3094905"/>
              <a:ext cx="8484577" cy="945813"/>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2400" kern="1200">
                  <a:solidFill>
                    <a:schemeClr val="bg2">
                      <a:lumMod val="10000"/>
                    </a:schemeClr>
                  </a:solidFill>
                  <a:latin typeface="+mn-lt"/>
                  <a:ea typeface="+mn-ea"/>
                  <a:cs typeface="+mn-cs"/>
                </a:defRPr>
              </a:lvl1pPr>
              <a:lvl2pPr marL="685800" indent="-228600" algn="l" defTabSz="914400" rtl="0" eaLnBrk="1" latinLnBrk="0" hangingPunct="1">
                <a:lnSpc>
                  <a:spcPct val="100000"/>
                </a:lnSpc>
                <a:spcBef>
                  <a:spcPts val="200"/>
                </a:spcBef>
                <a:spcAft>
                  <a:spcPts val="200"/>
                </a:spcAft>
                <a:buClr>
                  <a:schemeClr val="tx2"/>
                </a:buClr>
                <a:buFont typeface="Arial Narrow" panose="020B0606020202030204" pitchFamily="34" charset="0"/>
                <a:buChar char="−"/>
                <a:defRPr sz="2000" kern="1200">
                  <a:solidFill>
                    <a:schemeClr val="bg2">
                      <a:lumMod val="10000"/>
                    </a:schemeClr>
                  </a:solidFill>
                  <a:latin typeface="+mn-lt"/>
                  <a:ea typeface="+mn-ea"/>
                  <a:cs typeface="+mn-cs"/>
                </a:defRPr>
              </a:lvl2pPr>
              <a:lvl3pPr marL="11430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800" kern="1200">
                  <a:solidFill>
                    <a:schemeClr val="bg2">
                      <a:lumMod val="10000"/>
                    </a:schemeClr>
                  </a:solidFill>
                  <a:latin typeface="+mn-lt"/>
                  <a:ea typeface="+mn-ea"/>
                  <a:cs typeface="+mn-cs"/>
                </a:defRPr>
              </a:lvl3pPr>
              <a:lvl4pPr marL="16002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bg2">
                      <a:lumMod val="10000"/>
                    </a:schemeClr>
                  </a:solidFill>
                  <a:latin typeface="+mn-lt"/>
                  <a:ea typeface="+mn-ea"/>
                  <a:cs typeface="+mn-cs"/>
                </a:defRPr>
              </a:lvl4pPr>
              <a:lvl5pPr marL="20574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bg2">
                      <a:lumMod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spcAft>
                  <a:spcPts val="600"/>
                </a:spcAft>
              </a:pPr>
              <a:r>
                <a:rPr lang="en-CA" dirty="0">
                  <a:solidFill>
                    <a:schemeClr val="bg1"/>
                  </a:solidFill>
                </a:rPr>
                <a:t>Cohort studies and meta-analysis do not identify a clear signal for harm</a:t>
              </a:r>
            </a:p>
          </p:txBody>
        </p:sp>
      </p:grpSp>
      <p:grpSp>
        <p:nvGrpSpPr>
          <p:cNvPr id="20" name="Group 19"/>
          <p:cNvGrpSpPr/>
          <p:nvPr/>
        </p:nvGrpSpPr>
        <p:grpSpPr>
          <a:xfrm>
            <a:off x="0" y="2172167"/>
            <a:ext cx="8853854" cy="955012"/>
            <a:chOff x="0" y="1651467"/>
            <a:chExt cx="8853854" cy="955012"/>
          </a:xfrm>
        </p:grpSpPr>
        <p:sp>
          <p:nvSpPr>
            <p:cNvPr id="13" name="Rectangle 12"/>
            <p:cNvSpPr/>
            <p:nvPr/>
          </p:nvSpPr>
          <p:spPr>
            <a:xfrm>
              <a:off x="0" y="1651467"/>
              <a:ext cx="8853489" cy="871687"/>
            </a:xfrm>
            <a:prstGeom prst="rect">
              <a:avLst/>
            </a:prstGeom>
            <a:ln>
              <a:noFill/>
            </a:ln>
            <a:effectLst>
              <a:outerShdw blurRad="50800" dist="38100" dir="2700000">
                <a:srgbClr val="000000">
                  <a:alpha val="43000"/>
                </a:srgbClr>
              </a:outerShdw>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CA"/>
            </a:p>
          </p:txBody>
        </p:sp>
        <p:sp>
          <p:nvSpPr>
            <p:cNvPr id="14" name="Content Placeholder 2"/>
            <p:cNvSpPr txBox="1">
              <a:spLocks/>
            </p:cNvSpPr>
            <p:nvPr/>
          </p:nvSpPr>
          <p:spPr>
            <a:xfrm>
              <a:off x="369277" y="1660666"/>
              <a:ext cx="8484577" cy="945813"/>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2400" kern="1200">
                  <a:solidFill>
                    <a:schemeClr val="bg2">
                      <a:lumMod val="10000"/>
                    </a:schemeClr>
                  </a:solidFill>
                  <a:latin typeface="+mn-lt"/>
                  <a:ea typeface="+mn-ea"/>
                  <a:cs typeface="+mn-cs"/>
                </a:defRPr>
              </a:lvl1pPr>
              <a:lvl2pPr marL="685800" indent="-228600" algn="l" defTabSz="914400" rtl="0" eaLnBrk="1" latinLnBrk="0" hangingPunct="1">
                <a:lnSpc>
                  <a:spcPct val="100000"/>
                </a:lnSpc>
                <a:spcBef>
                  <a:spcPts val="200"/>
                </a:spcBef>
                <a:spcAft>
                  <a:spcPts val="200"/>
                </a:spcAft>
                <a:buClr>
                  <a:schemeClr val="tx2"/>
                </a:buClr>
                <a:buFont typeface="Arial Narrow" panose="020B0606020202030204" pitchFamily="34" charset="0"/>
                <a:buChar char="−"/>
                <a:defRPr sz="2000" kern="1200">
                  <a:solidFill>
                    <a:schemeClr val="bg2">
                      <a:lumMod val="10000"/>
                    </a:schemeClr>
                  </a:solidFill>
                  <a:latin typeface="+mn-lt"/>
                  <a:ea typeface="+mn-ea"/>
                  <a:cs typeface="+mn-cs"/>
                </a:defRPr>
              </a:lvl2pPr>
              <a:lvl3pPr marL="11430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800" kern="1200">
                  <a:solidFill>
                    <a:schemeClr val="bg2">
                      <a:lumMod val="10000"/>
                    </a:schemeClr>
                  </a:solidFill>
                  <a:latin typeface="+mn-lt"/>
                  <a:ea typeface="+mn-ea"/>
                  <a:cs typeface="+mn-cs"/>
                </a:defRPr>
              </a:lvl3pPr>
              <a:lvl4pPr marL="16002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bg2">
                      <a:lumMod val="10000"/>
                    </a:schemeClr>
                  </a:solidFill>
                  <a:latin typeface="+mn-lt"/>
                  <a:ea typeface="+mn-ea"/>
                  <a:cs typeface="+mn-cs"/>
                </a:defRPr>
              </a:lvl4pPr>
              <a:lvl5pPr marL="20574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bg2">
                      <a:lumMod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spcAft>
                  <a:spcPts val="600"/>
                </a:spcAft>
              </a:pPr>
              <a:r>
                <a:rPr lang="en-CA" dirty="0">
                  <a:solidFill>
                    <a:schemeClr val="bg1"/>
                  </a:solidFill>
                </a:rPr>
                <a:t>Early reports of congenital abnormalities or teratogenicity in children of women on statins have not been substantiated</a:t>
              </a:r>
            </a:p>
          </p:txBody>
        </p:sp>
      </p:grpSp>
      <p:grpSp>
        <p:nvGrpSpPr>
          <p:cNvPr id="22" name="Group 21"/>
          <p:cNvGrpSpPr/>
          <p:nvPr/>
        </p:nvGrpSpPr>
        <p:grpSpPr>
          <a:xfrm>
            <a:off x="-1" y="4705291"/>
            <a:ext cx="8853855" cy="1034280"/>
            <a:chOff x="-1" y="4184591"/>
            <a:chExt cx="8853855" cy="1034280"/>
          </a:xfrm>
        </p:grpSpPr>
        <p:sp>
          <p:nvSpPr>
            <p:cNvPr id="10" name="Rectangle 9"/>
            <p:cNvSpPr/>
            <p:nvPr/>
          </p:nvSpPr>
          <p:spPr>
            <a:xfrm>
              <a:off x="-1" y="4184591"/>
              <a:ext cx="8853489" cy="871687"/>
            </a:xfrm>
            <a:prstGeom prst="rect">
              <a:avLst/>
            </a:prstGeom>
            <a:ln/>
            <a:effectLst>
              <a:outerShdw blurRad="50800" dist="38100" dir="2700000">
                <a:srgbClr val="000000">
                  <a:alpha val="43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CA"/>
            </a:p>
          </p:txBody>
        </p:sp>
        <p:sp>
          <p:nvSpPr>
            <p:cNvPr id="8" name="Content Placeholder 2"/>
            <p:cNvSpPr txBox="1">
              <a:spLocks/>
            </p:cNvSpPr>
            <p:nvPr/>
          </p:nvSpPr>
          <p:spPr>
            <a:xfrm>
              <a:off x="369277" y="4217506"/>
              <a:ext cx="8484577" cy="1001365"/>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2400" kern="1200">
                  <a:solidFill>
                    <a:schemeClr val="bg2">
                      <a:lumMod val="10000"/>
                    </a:schemeClr>
                  </a:solidFill>
                  <a:latin typeface="+mn-lt"/>
                  <a:ea typeface="+mn-ea"/>
                  <a:cs typeface="+mn-cs"/>
                </a:defRPr>
              </a:lvl1pPr>
              <a:lvl2pPr marL="685800" indent="-228600" algn="l" defTabSz="914400" rtl="0" eaLnBrk="1" latinLnBrk="0" hangingPunct="1">
                <a:lnSpc>
                  <a:spcPct val="100000"/>
                </a:lnSpc>
                <a:spcBef>
                  <a:spcPts val="200"/>
                </a:spcBef>
                <a:spcAft>
                  <a:spcPts val="200"/>
                </a:spcAft>
                <a:buClr>
                  <a:schemeClr val="tx2"/>
                </a:buClr>
                <a:buFont typeface="Arial Narrow" panose="020B0606020202030204" pitchFamily="34" charset="0"/>
                <a:buChar char="−"/>
                <a:defRPr sz="2000" kern="1200">
                  <a:solidFill>
                    <a:schemeClr val="bg2">
                      <a:lumMod val="10000"/>
                    </a:schemeClr>
                  </a:solidFill>
                  <a:latin typeface="+mn-lt"/>
                  <a:ea typeface="+mn-ea"/>
                  <a:cs typeface="+mn-cs"/>
                </a:defRPr>
              </a:lvl2pPr>
              <a:lvl3pPr marL="11430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800" kern="1200">
                  <a:solidFill>
                    <a:schemeClr val="bg2">
                      <a:lumMod val="10000"/>
                    </a:schemeClr>
                  </a:solidFill>
                  <a:latin typeface="+mn-lt"/>
                  <a:ea typeface="+mn-ea"/>
                  <a:cs typeface="+mn-cs"/>
                </a:defRPr>
              </a:lvl3pPr>
              <a:lvl4pPr marL="16002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bg2">
                      <a:lumMod val="10000"/>
                    </a:schemeClr>
                  </a:solidFill>
                  <a:latin typeface="+mn-lt"/>
                  <a:ea typeface="+mn-ea"/>
                  <a:cs typeface="+mn-cs"/>
                </a:defRPr>
              </a:lvl4pPr>
              <a:lvl5pPr marL="20574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bg2">
                      <a:lumMod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spcAft>
                  <a:spcPts val="600"/>
                </a:spcAft>
              </a:pPr>
              <a:r>
                <a:rPr lang="en-CA" dirty="0">
                  <a:solidFill>
                    <a:schemeClr val="bg1"/>
                  </a:solidFill>
                </a:rPr>
                <a:t>Statistical power remains insufficient to challenge current recommendations of treatment discontinuation during pregnancy</a:t>
              </a:r>
            </a:p>
          </p:txBody>
        </p:sp>
      </p:grpSp>
      <p:sp>
        <p:nvSpPr>
          <p:cNvPr id="23" name="Rectangle 22"/>
          <p:cNvSpPr/>
          <p:nvPr/>
        </p:nvSpPr>
        <p:spPr>
          <a:xfrm>
            <a:off x="369277" y="1248509"/>
            <a:ext cx="8484211" cy="2627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p:nvPr>
        </p:nvSpPr>
        <p:spPr>
          <a:xfrm>
            <a:off x="369277" y="980396"/>
            <a:ext cx="8484577" cy="883382"/>
          </a:xfrm>
        </p:spPr>
        <p:txBody>
          <a:bodyPr/>
          <a:lstStyle/>
          <a:p>
            <a:r>
              <a:rPr lang="en-US" dirty="0">
                <a:latin typeface="Arial" panose="020B0604020202020204" pitchFamily="34" charset="0"/>
                <a:cs typeface="Arial" panose="020B0604020202020204" pitchFamily="34" charset="0"/>
              </a:rPr>
              <a:t>Statins and Pregnancy</a:t>
            </a:r>
            <a:endParaRPr lang="en-CA" dirty="0"/>
          </a:p>
        </p:txBody>
      </p:sp>
      <p:cxnSp>
        <p:nvCxnSpPr>
          <p:cNvPr id="24" name="Straight Connector 23"/>
          <p:cNvCxnSpPr/>
          <p:nvPr/>
        </p:nvCxnSpPr>
        <p:spPr>
          <a:xfrm>
            <a:off x="506890" y="1971773"/>
            <a:ext cx="7659210" cy="0"/>
          </a:xfrm>
          <a:prstGeom prst="line">
            <a:avLst/>
          </a:prstGeom>
          <a:ln w="76200">
            <a:gradFill flip="none" rotWithShape="1">
              <a:gsLst>
                <a:gs pos="0">
                  <a:schemeClr val="bg1"/>
                </a:gs>
                <a:gs pos="74000">
                  <a:schemeClr val="accent2"/>
                </a:gs>
                <a:gs pos="83000">
                  <a:schemeClr val="accent2"/>
                </a:gs>
                <a:gs pos="100000">
                  <a:schemeClr val="accent2"/>
                </a:gs>
              </a:gsLst>
              <a:lin ang="1080000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8215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wipe(left)">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wipe(left)">
                                      <p:cBhvr>
                                        <p:cTn id="1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p:txBody>
          <a:bodyPr/>
          <a:lstStyle/>
          <a:p>
            <a:r>
              <a:rPr lang="en-CA" dirty="0"/>
              <a:t>Mancini et al, DOI: </a:t>
            </a:r>
            <a:r>
              <a:rPr lang="en-CA" dirty="0">
                <a:hlinkClick r:id="rId2"/>
              </a:rPr>
              <a:t>http://</a:t>
            </a:r>
            <a:r>
              <a:rPr lang="en-CA" dirty="0" smtClean="0">
                <a:hlinkClick r:id="rId2"/>
              </a:rPr>
              <a:t>dx.doi.org/10.1016/j.cjca.2016.01.003</a:t>
            </a:r>
            <a:endParaRPr lang="en-CA" dirty="0"/>
          </a:p>
        </p:txBody>
      </p:sp>
      <p:grpSp>
        <p:nvGrpSpPr>
          <p:cNvPr id="21" name="Group 20"/>
          <p:cNvGrpSpPr/>
          <p:nvPr/>
        </p:nvGrpSpPr>
        <p:grpSpPr>
          <a:xfrm>
            <a:off x="-1" y="3439744"/>
            <a:ext cx="8853855" cy="1121674"/>
            <a:chOff x="-1" y="2919044"/>
            <a:chExt cx="8853855" cy="1121674"/>
          </a:xfrm>
        </p:grpSpPr>
        <p:sp>
          <p:nvSpPr>
            <p:cNvPr id="9" name="Rectangle 8"/>
            <p:cNvSpPr/>
            <p:nvPr/>
          </p:nvSpPr>
          <p:spPr>
            <a:xfrm>
              <a:off x="-1" y="2919044"/>
              <a:ext cx="8853489" cy="871687"/>
            </a:xfrm>
            <a:prstGeom prst="rect">
              <a:avLst/>
            </a:prstGeom>
            <a:ln w="57150">
              <a:noFill/>
            </a:ln>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CA"/>
            </a:p>
          </p:txBody>
        </p:sp>
        <p:sp>
          <p:nvSpPr>
            <p:cNvPr id="6" name="Content Placeholder 2"/>
            <p:cNvSpPr txBox="1">
              <a:spLocks/>
            </p:cNvSpPr>
            <p:nvPr/>
          </p:nvSpPr>
          <p:spPr>
            <a:xfrm>
              <a:off x="369277" y="3094905"/>
              <a:ext cx="8484577" cy="945813"/>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2400" kern="1200">
                  <a:solidFill>
                    <a:schemeClr val="bg2">
                      <a:lumMod val="10000"/>
                    </a:schemeClr>
                  </a:solidFill>
                  <a:latin typeface="+mn-lt"/>
                  <a:ea typeface="+mn-ea"/>
                  <a:cs typeface="+mn-cs"/>
                </a:defRPr>
              </a:lvl1pPr>
              <a:lvl2pPr marL="685800" indent="-228600" algn="l" defTabSz="914400" rtl="0" eaLnBrk="1" latinLnBrk="0" hangingPunct="1">
                <a:lnSpc>
                  <a:spcPct val="100000"/>
                </a:lnSpc>
                <a:spcBef>
                  <a:spcPts val="200"/>
                </a:spcBef>
                <a:spcAft>
                  <a:spcPts val="200"/>
                </a:spcAft>
                <a:buClr>
                  <a:schemeClr val="tx2"/>
                </a:buClr>
                <a:buFont typeface="Arial Narrow" panose="020B0606020202030204" pitchFamily="34" charset="0"/>
                <a:buChar char="−"/>
                <a:defRPr sz="2000" kern="1200">
                  <a:solidFill>
                    <a:schemeClr val="bg2">
                      <a:lumMod val="10000"/>
                    </a:schemeClr>
                  </a:solidFill>
                  <a:latin typeface="+mn-lt"/>
                  <a:ea typeface="+mn-ea"/>
                  <a:cs typeface="+mn-cs"/>
                </a:defRPr>
              </a:lvl2pPr>
              <a:lvl3pPr marL="11430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800" kern="1200">
                  <a:solidFill>
                    <a:schemeClr val="bg2">
                      <a:lumMod val="10000"/>
                    </a:schemeClr>
                  </a:solidFill>
                  <a:latin typeface="+mn-lt"/>
                  <a:ea typeface="+mn-ea"/>
                  <a:cs typeface="+mn-cs"/>
                </a:defRPr>
              </a:lvl3pPr>
              <a:lvl4pPr marL="16002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bg2">
                      <a:lumMod val="10000"/>
                    </a:schemeClr>
                  </a:solidFill>
                  <a:latin typeface="+mn-lt"/>
                  <a:ea typeface="+mn-ea"/>
                  <a:cs typeface="+mn-cs"/>
                </a:defRPr>
              </a:lvl4pPr>
              <a:lvl5pPr marL="20574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bg2">
                      <a:lumMod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spcAft>
                  <a:spcPts val="600"/>
                </a:spcAft>
              </a:pPr>
              <a:r>
                <a:rPr lang="en-CA" dirty="0">
                  <a:solidFill>
                    <a:schemeClr val="bg1"/>
                  </a:solidFill>
                </a:rPr>
                <a:t>Case report indicate that breast milk concentration of statins is low</a:t>
              </a:r>
            </a:p>
          </p:txBody>
        </p:sp>
      </p:grpSp>
      <p:grpSp>
        <p:nvGrpSpPr>
          <p:cNvPr id="20" name="Group 19"/>
          <p:cNvGrpSpPr/>
          <p:nvPr/>
        </p:nvGrpSpPr>
        <p:grpSpPr>
          <a:xfrm>
            <a:off x="0" y="2172167"/>
            <a:ext cx="8853854" cy="955012"/>
            <a:chOff x="0" y="1651467"/>
            <a:chExt cx="8853854" cy="955012"/>
          </a:xfrm>
        </p:grpSpPr>
        <p:sp>
          <p:nvSpPr>
            <p:cNvPr id="13" name="Rectangle 12"/>
            <p:cNvSpPr/>
            <p:nvPr/>
          </p:nvSpPr>
          <p:spPr>
            <a:xfrm>
              <a:off x="0" y="1651467"/>
              <a:ext cx="8853489" cy="871687"/>
            </a:xfrm>
            <a:prstGeom prst="rect">
              <a:avLst/>
            </a:prstGeom>
            <a:ln>
              <a:noFill/>
            </a:ln>
            <a:effectLst>
              <a:outerShdw blurRad="50800" dist="38100" dir="2700000">
                <a:srgbClr val="000000">
                  <a:alpha val="43000"/>
                </a:srgbClr>
              </a:outerShdw>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CA"/>
            </a:p>
          </p:txBody>
        </p:sp>
        <p:sp>
          <p:nvSpPr>
            <p:cNvPr id="14" name="Content Placeholder 2"/>
            <p:cNvSpPr txBox="1">
              <a:spLocks/>
            </p:cNvSpPr>
            <p:nvPr/>
          </p:nvSpPr>
          <p:spPr>
            <a:xfrm>
              <a:off x="369277" y="1660666"/>
              <a:ext cx="8484577" cy="945813"/>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2400" kern="1200">
                  <a:solidFill>
                    <a:schemeClr val="bg2">
                      <a:lumMod val="10000"/>
                    </a:schemeClr>
                  </a:solidFill>
                  <a:latin typeface="+mn-lt"/>
                  <a:ea typeface="+mn-ea"/>
                  <a:cs typeface="+mn-cs"/>
                </a:defRPr>
              </a:lvl1pPr>
              <a:lvl2pPr marL="685800" indent="-228600" algn="l" defTabSz="914400" rtl="0" eaLnBrk="1" latinLnBrk="0" hangingPunct="1">
                <a:lnSpc>
                  <a:spcPct val="100000"/>
                </a:lnSpc>
                <a:spcBef>
                  <a:spcPts val="200"/>
                </a:spcBef>
                <a:spcAft>
                  <a:spcPts val="200"/>
                </a:spcAft>
                <a:buClr>
                  <a:schemeClr val="tx2"/>
                </a:buClr>
                <a:buFont typeface="Arial Narrow" panose="020B0606020202030204" pitchFamily="34" charset="0"/>
                <a:buChar char="−"/>
                <a:defRPr sz="2000" kern="1200">
                  <a:solidFill>
                    <a:schemeClr val="bg2">
                      <a:lumMod val="10000"/>
                    </a:schemeClr>
                  </a:solidFill>
                  <a:latin typeface="+mn-lt"/>
                  <a:ea typeface="+mn-ea"/>
                  <a:cs typeface="+mn-cs"/>
                </a:defRPr>
              </a:lvl2pPr>
              <a:lvl3pPr marL="11430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800" kern="1200">
                  <a:solidFill>
                    <a:schemeClr val="bg2">
                      <a:lumMod val="10000"/>
                    </a:schemeClr>
                  </a:solidFill>
                  <a:latin typeface="+mn-lt"/>
                  <a:ea typeface="+mn-ea"/>
                  <a:cs typeface="+mn-cs"/>
                </a:defRPr>
              </a:lvl3pPr>
              <a:lvl4pPr marL="16002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bg2">
                      <a:lumMod val="10000"/>
                    </a:schemeClr>
                  </a:solidFill>
                  <a:latin typeface="+mn-lt"/>
                  <a:ea typeface="+mn-ea"/>
                  <a:cs typeface="+mn-cs"/>
                </a:defRPr>
              </a:lvl4pPr>
              <a:lvl5pPr marL="20574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bg2">
                      <a:lumMod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spcAft>
                  <a:spcPts val="600"/>
                </a:spcAft>
              </a:pPr>
              <a:r>
                <a:rPr lang="en-CA" dirty="0">
                  <a:solidFill>
                    <a:schemeClr val="bg1"/>
                  </a:solidFill>
                </a:rPr>
                <a:t>There is a lack of data concerning levels of statins in the breast milk of mothers</a:t>
              </a:r>
            </a:p>
          </p:txBody>
        </p:sp>
      </p:grpSp>
      <p:grpSp>
        <p:nvGrpSpPr>
          <p:cNvPr id="22" name="Group 21"/>
          <p:cNvGrpSpPr/>
          <p:nvPr/>
        </p:nvGrpSpPr>
        <p:grpSpPr>
          <a:xfrm>
            <a:off x="-1" y="4705291"/>
            <a:ext cx="8853855" cy="1034280"/>
            <a:chOff x="-1" y="4184591"/>
            <a:chExt cx="8853855" cy="1034280"/>
          </a:xfrm>
        </p:grpSpPr>
        <p:sp>
          <p:nvSpPr>
            <p:cNvPr id="10" name="Rectangle 9"/>
            <p:cNvSpPr/>
            <p:nvPr/>
          </p:nvSpPr>
          <p:spPr>
            <a:xfrm>
              <a:off x="-1" y="4184591"/>
              <a:ext cx="8853489" cy="871687"/>
            </a:xfrm>
            <a:prstGeom prst="rect">
              <a:avLst/>
            </a:prstGeom>
            <a:ln/>
            <a:effectLst>
              <a:outerShdw blurRad="50800" dist="38100" dir="2700000">
                <a:srgbClr val="000000">
                  <a:alpha val="43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CA"/>
            </a:p>
          </p:txBody>
        </p:sp>
        <p:sp>
          <p:nvSpPr>
            <p:cNvPr id="8" name="Content Placeholder 2"/>
            <p:cNvSpPr txBox="1">
              <a:spLocks/>
            </p:cNvSpPr>
            <p:nvPr/>
          </p:nvSpPr>
          <p:spPr>
            <a:xfrm>
              <a:off x="369277" y="4217506"/>
              <a:ext cx="8484577" cy="1001365"/>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2400" kern="1200">
                  <a:solidFill>
                    <a:schemeClr val="bg2">
                      <a:lumMod val="10000"/>
                    </a:schemeClr>
                  </a:solidFill>
                  <a:latin typeface="+mn-lt"/>
                  <a:ea typeface="+mn-ea"/>
                  <a:cs typeface="+mn-cs"/>
                </a:defRPr>
              </a:lvl1pPr>
              <a:lvl2pPr marL="685800" indent="-228600" algn="l" defTabSz="914400" rtl="0" eaLnBrk="1" latinLnBrk="0" hangingPunct="1">
                <a:lnSpc>
                  <a:spcPct val="100000"/>
                </a:lnSpc>
                <a:spcBef>
                  <a:spcPts val="200"/>
                </a:spcBef>
                <a:spcAft>
                  <a:spcPts val="200"/>
                </a:spcAft>
                <a:buClr>
                  <a:schemeClr val="tx2"/>
                </a:buClr>
                <a:buFont typeface="Arial Narrow" panose="020B0606020202030204" pitchFamily="34" charset="0"/>
                <a:buChar char="−"/>
                <a:defRPr sz="2000" kern="1200">
                  <a:solidFill>
                    <a:schemeClr val="bg2">
                      <a:lumMod val="10000"/>
                    </a:schemeClr>
                  </a:solidFill>
                  <a:latin typeface="+mn-lt"/>
                  <a:ea typeface="+mn-ea"/>
                  <a:cs typeface="+mn-cs"/>
                </a:defRPr>
              </a:lvl2pPr>
              <a:lvl3pPr marL="11430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800" kern="1200">
                  <a:solidFill>
                    <a:schemeClr val="bg2">
                      <a:lumMod val="10000"/>
                    </a:schemeClr>
                  </a:solidFill>
                  <a:latin typeface="+mn-lt"/>
                  <a:ea typeface="+mn-ea"/>
                  <a:cs typeface="+mn-cs"/>
                </a:defRPr>
              </a:lvl3pPr>
              <a:lvl4pPr marL="16002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bg2">
                      <a:lumMod val="10000"/>
                    </a:schemeClr>
                  </a:solidFill>
                  <a:latin typeface="+mn-lt"/>
                  <a:ea typeface="+mn-ea"/>
                  <a:cs typeface="+mn-cs"/>
                </a:defRPr>
              </a:lvl4pPr>
              <a:lvl5pPr marL="20574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bg2">
                      <a:lumMod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spcAft>
                  <a:spcPts val="600"/>
                </a:spcAft>
              </a:pPr>
              <a:r>
                <a:rPr lang="en-CA" dirty="0">
                  <a:solidFill>
                    <a:schemeClr val="bg1"/>
                  </a:solidFill>
                </a:rPr>
                <a:t>In the absence of safety data, statins should not be used in </a:t>
              </a:r>
              <a:r>
                <a:rPr lang="en-CA" dirty="0" smtClean="0">
                  <a:solidFill>
                    <a:schemeClr val="bg1"/>
                  </a:solidFill>
                </a:rPr>
                <a:t>breast-feeding mothers</a:t>
              </a:r>
              <a:endParaRPr lang="en-CA" dirty="0">
                <a:solidFill>
                  <a:schemeClr val="bg1"/>
                </a:solidFill>
              </a:endParaRPr>
            </a:p>
          </p:txBody>
        </p:sp>
      </p:grpSp>
      <p:sp>
        <p:nvSpPr>
          <p:cNvPr id="23" name="Rectangle 22"/>
          <p:cNvSpPr/>
          <p:nvPr/>
        </p:nvSpPr>
        <p:spPr>
          <a:xfrm>
            <a:off x="369277" y="1248509"/>
            <a:ext cx="8484211" cy="2627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p:nvPr>
        </p:nvSpPr>
        <p:spPr>
          <a:xfrm>
            <a:off x="369277" y="980396"/>
            <a:ext cx="8484577" cy="883382"/>
          </a:xfrm>
        </p:spPr>
        <p:txBody>
          <a:bodyPr/>
          <a:lstStyle/>
          <a:p>
            <a:r>
              <a:rPr lang="en-US" dirty="0">
                <a:latin typeface="Arial" panose="020B0604020202020204" pitchFamily="34" charset="0"/>
                <a:cs typeface="Arial" panose="020B0604020202020204" pitchFamily="34" charset="0"/>
              </a:rPr>
              <a:t>Statins and Lactation</a:t>
            </a:r>
            <a:endParaRPr lang="en-CA" dirty="0"/>
          </a:p>
        </p:txBody>
      </p:sp>
      <p:cxnSp>
        <p:nvCxnSpPr>
          <p:cNvPr id="24" name="Straight Connector 23"/>
          <p:cNvCxnSpPr/>
          <p:nvPr/>
        </p:nvCxnSpPr>
        <p:spPr>
          <a:xfrm>
            <a:off x="506890" y="1971773"/>
            <a:ext cx="7659210" cy="0"/>
          </a:xfrm>
          <a:prstGeom prst="line">
            <a:avLst/>
          </a:prstGeom>
          <a:ln w="76200">
            <a:gradFill flip="none" rotWithShape="1">
              <a:gsLst>
                <a:gs pos="0">
                  <a:schemeClr val="bg1"/>
                </a:gs>
                <a:gs pos="74000">
                  <a:schemeClr val="accent2"/>
                </a:gs>
                <a:gs pos="83000">
                  <a:schemeClr val="accent2"/>
                </a:gs>
                <a:gs pos="100000">
                  <a:schemeClr val="accent2"/>
                </a:gs>
              </a:gsLst>
              <a:lin ang="1080000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8799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wipe(left)">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wipe(left)">
                                      <p:cBhvr>
                                        <p:cTn id="1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p:txBody>
          <a:bodyPr/>
          <a:lstStyle/>
          <a:p>
            <a:r>
              <a:rPr lang="en-CA" dirty="0"/>
              <a:t>Mancini et al, DOI: </a:t>
            </a:r>
            <a:r>
              <a:rPr lang="en-CA" dirty="0">
                <a:hlinkClick r:id="rId2"/>
              </a:rPr>
              <a:t>http://</a:t>
            </a:r>
            <a:r>
              <a:rPr lang="en-CA" dirty="0" smtClean="0">
                <a:hlinkClick r:id="rId2"/>
              </a:rPr>
              <a:t>dx.doi.org/10.1016/j.cjca.2016.01.003</a:t>
            </a:r>
            <a:endParaRPr lang="en-CA" dirty="0"/>
          </a:p>
        </p:txBody>
      </p:sp>
      <p:grpSp>
        <p:nvGrpSpPr>
          <p:cNvPr id="21" name="Group 20"/>
          <p:cNvGrpSpPr/>
          <p:nvPr/>
        </p:nvGrpSpPr>
        <p:grpSpPr>
          <a:xfrm>
            <a:off x="-1" y="3439744"/>
            <a:ext cx="8853855" cy="1121674"/>
            <a:chOff x="-1" y="2919044"/>
            <a:chExt cx="8853855" cy="1121674"/>
          </a:xfrm>
        </p:grpSpPr>
        <p:sp>
          <p:nvSpPr>
            <p:cNvPr id="9" name="Rectangle 8"/>
            <p:cNvSpPr/>
            <p:nvPr/>
          </p:nvSpPr>
          <p:spPr>
            <a:xfrm>
              <a:off x="-1" y="2919044"/>
              <a:ext cx="8853489" cy="871687"/>
            </a:xfrm>
            <a:prstGeom prst="rect">
              <a:avLst/>
            </a:prstGeom>
            <a:ln w="57150">
              <a:noFill/>
            </a:ln>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CA"/>
            </a:p>
          </p:txBody>
        </p:sp>
        <p:sp>
          <p:nvSpPr>
            <p:cNvPr id="6" name="Content Placeholder 2"/>
            <p:cNvSpPr txBox="1">
              <a:spLocks/>
            </p:cNvSpPr>
            <p:nvPr/>
          </p:nvSpPr>
          <p:spPr>
            <a:xfrm>
              <a:off x="369277" y="3094905"/>
              <a:ext cx="8484577" cy="945813"/>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2400" kern="1200">
                  <a:solidFill>
                    <a:schemeClr val="bg2">
                      <a:lumMod val="10000"/>
                    </a:schemeClr>
                  </a:solidFill>
                  <a:latin typeface="+mn-lt"/>
                  <a:ea typeface="+mn-ea"/>
                  <a:cs typeface="+mn-cs"/>
                </a:defRPr>
              </a:lvl1pPr>
              <a:lvl2pPr marL="685800" indent="-228600" algn="l" defTabSz="914400" rtl="0" eaLnBrk="1" latinLnBrk="0" hangingPunct="1">
                <a:lnSpc>
                  <a:spcPct val="100000"/>
                </a:lnSpc>
                <a:spcBef>
                  <a:spcPts val="200"/>
                </a:spcBef>
                <a:spcAft>
                  <a:spcPts val="200"/>
                </a:spcAft>
                <a:buClr>
                  <a:schemeClr val="tx2"/>
                </a:buClr>
                <a:buFont typeface="Arial Narrow" panose="020B0606020202030204" pitchFamily="34" charset="0"/>
                <a:buChar char="−"/>
                <a:defRPr sz="2000" kern="1200">
                  <a:solidFill>
                    <a:schemeClr val="bg2">
                      <a:lumMod val="10000"/>
                    </a:schemeClr>
                  </a:solidFill>
                  <a:latin typeface="+mn-lt"/>
                  <a:ea typeface="+mn-ea"/>
                  <a:cs typeface="+mn-cs"/>
                </a:defRPr>
              </a:lvl2pPr>
              <a:lvl3pPr marL="11430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800" kern="1200">
                  <a:solidFill>
                    <a:schemeClr val="bg2">
                      <a:lumMod val="10000"/>
                    </a:schemeClr>
                  </a:solidFill>
                  <a:latin typeface="+mn-lt"/>
                  <a:ea typeface="+mn-ea"/>
                  <a:cs typeface="+mn-cs"/>
                </a:defRPr>
              </a:lvl3pPr>
              <a:lvl4pPr marL="16002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bg2">
                      <a:lumMod val="10000"/>
                    </a:schemeClr>
                  </a:solidFill>
                  <a:latin typeface="+mn-lt"/>
                  <a:ea typeface="+mn-ea"/>
                  <a:cs typeface="+mn-cs"/>
                </a:defRPr>
              </a:lvl4pPr>
              <a:lvl5pPr marL="20574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bg2">
                      <a:lumMod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spcAft>
                  <a:spcPts val="600"/>
                </a:spcAft>
              </a:pPr>
              <a:r>
                <a:rPr lang="en-CA" dirty="0">
                  <a:solidFill>
                    <a:schemeClr val="bg1"/>
                  </a:solidFill>
                </a:rPr>
                <a:t>Statin therapy in children &gt; 10 years </a:t>
              </a:r>
              <a:r>
                <a:rPr lang="en-CA" dirty="0" smtClean="0">
                  <a:solidFill>
                    <a:schemeClr val="bg1"/>
                  </a:solidFill>
                </a:rPr>
                <a:t>is safe and </a:t>
              </a:r>
              <a:r>
                <a:rPr lang="en-CA" dirty="0">
                  <a:solidFill>
                    <a:schemeClr val="bg1"/>
                  </a:solidFill>
                </a:rPr>
                <a:t>well tolerated</a:t>
              </a:r>
            </a:p>
          </p:txBody>
        </p:sp>
      </p:grpSp>
      <p:grpSp>
        <p:nvGrpSpPr>
          <p:cNvPr id="20" name="Group 19"/>
          <p:cNvGrpSpPr/>
          <p:nvPr/>
        </p:nvGrpSpPr>
        <p:grpSpPr>
          <a:xfrm>
            <a:off x="0" y="2172167"/>
            <a:ext cx="8853854" cy="955012"/>
            <a:chOff x="0" y="1651467"/>
            <a:chExt cx="8853854" cy="955012"/>
          </a:xfrm>
        </p:grpSpPr>
        <p:sp>
          <p:nvSpPr>
            <p:cNvPr id="13" name="Rectangle 12"/>
            <p:cNvSpPr/>
            <p:nvPr/>
          </p:nvSpPr>
          <p:spPr>
            <a:xfrm>
              <a:off x="0" y="1651467"/>
              <a:ext cx="8853489" cy="871687"/>
            </a:xfrm>
            <a:prstGeom prst="rect">
              <a:avLst/>
            </a:prstGeom>
            <a:ln>
              <a:noFill/>
            </a:ln>
            <a:effectLst>
              <a:outerShdw blurRad="50800" dist="38100" dir="2700000">
                <a:srgbClr val="000000">
                  <a:alpha val="43000"/>
                </a:srgbClr>
              </a:outerShdw>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CA"/>
            </a:p>
          </p:txBody>
        </p:sp>
        <p:sp>
          <p:nvSpPr>
            <p:cNvPr id="14" name="Content Placeholder 2"/>
            <p:cNvSpPr txBox="1">
              <a:spLocks/>
            </p:cNvSpPr>
            <p:nvPr/>
          </p:nvSpPr>
          <p:spPr>
            <a:xfrm>
              <a:off x="369277" y="1660666"/>
              <a:ext cx="8484577" cy="945813"/>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2400" kern="1200">
                  <a:solidFill>
                    <a:schemeClr val="bg2">
                      <a:lumMod val="10000"/>
                    </a:schemeClr>
                  </a:solidFill>
                  <a:latin typeface="+mn-lt"/>
                  <a:ea typeface="+mn-ea"/>
                  <a:cs typeface="+mn-cs"/>
                </a:defRPr>
              </a:lvl1pPr>
              <a:lvl2pPr marL="685800" indent="-228600" algn="l" defTabSz="914400" rtl="0" eaLnBrk="1" latinLnBrk="0" hangingPunct="1">
                <a:lnSpc>
                  <a:spcPct val="100000"/>
                </a:lnSpc>
                <a:spcBef>
                  <a:spcPts val="200"/>
                </a:spcBef>
                <a:spcAft>
                  <a:spcPts val="200"/>
                </a:spcAft>
                <a:buClr>
                  <a:schemeClr val="tx2"/>
                </a:buClr>
                <a:buFont typeface="Arial Narrow" panose="020B0606020202030204" pitchFamily="34" charset="0"/>
                <a:buChar char="−"/>
                <a:defRPr sz="2000" kern="1200">
                  <a:solidFill>
                    <a:schemeClr val="bg2">
                      <a:lumMod val="10000"/>
                    </a:schemeClr>
                  </a:solidFill>
                  <a:latin typeface="+mn-lt"/>
                  <a:ea typeface="+mn-ea"/>
                  <a:cs typeface="+mn-cs"/>
                </a:defRPr>
              </a:lvl2pPr>
              <a:lvl3pPr marL="11430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800" kern="1200">
                  <a:solidFill>
                    <a:schemeClr val="bg2">
                      <a:lumMod val="10000"/>
                    </a:schemeClr>
                  </a:solidFill>
                  <a:latin typeface="+mn-lt"/>
                  <a:ea typeface="+mn-ea"/>
                  <a:cs typeface="+mn-cs"/>
                </a:defRPr>
              </a:lvl3pPr>
              <a:lvl4pPr marL="16002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bg2">
                      <a:lumMod val="10000"/>
                    </a:schemeClr>
                  </a:solidFill>
                  <a:latin typeface="+mn-lt"/>
                  <a:ea typeface="+mn-ea"/>
                  <a:cs typeface="+mn-cs"/>
                </a:defRPr>
              </a:lvl4pPr>
              <a:lvl5pPr marL="20574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bg2">
                      <a:lumMod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spcAft>
                  <a:spcPts val="600"/>
                </a:spcAft>
              </a:pPr>
              <a:r>
                <a:rPr lang="en-CA" dirty="0">
                  <a:solidFill>
                    <a:schemeClr val="bg1"/>
                  </a:solidFill>
                </a:rPr>
                <a:t>A healthy lifestyle is the therapeutic cornerstone for all children with </a:t>
              </a:r>
              <a:r>
                <a:rPr lang="en-CA" dirty="0" err="1" smtClean="0">
                  <a:solidFill>
                    <a:schemeClr val="bg1"/>
                  </a:solidFill>
                </a:rPr>
                <a:t>HeFH</a:t>
              </a:r>
              <a:endParaRPr lang="en-CA" dirty="0">
                <a:solidFill>
                  <a:schemeClr val="bg1"/>
                </a:solidFill>
              </a:endParaRPr>
            </a:p>
          </p:txBody>
        </p:sp>
      </p:grpSp>
      <p:grpSp>
        <p:nvGrpSpPr>
          <p:cNvPr id="22" name="Group 21"/>
          <p:cNvGrpSpPr/>
          <p:nvPr/>
        </p:nvGrpSpPr>
        <p:grpSpPr>
          <a:xfrm>
            <a:off x="-1" y="4705290"/>
            <a:ext cx="8853855" cy="1242927"/>
            <a:chOff x="-1" y="4184590"/>
            <a:chExt cx="8853855" cy="1242927"/>
          </a:xfrm>
        </p:grpSpPr>
        <p:sp>
          <p:nvSpPr>
            <p:cNvPr id="10" name="Rectangle 9"/>
            <p:cNvSpPr/>
            <p:nvPr/>
          </p:nvSpPr>
          <p:spPr>
            <a:xfrm>
              <a:off x="-1" y="4184590"/>
              <a:ext cx="8853489" cy="1242927"/>
            </a:xfrm>
            <a:prstGeom prst="rect">
              <a:avLst/>
            </a:prstGeom>
            <a:ln/>
            <a:effectLst>
              <a:outerShdw blurRad="50800" dist="38100" dir="2700000">
                <a:srgbClr val="000000">
                  <a:alpha val="43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CA"/>
            </a:p>
          </p:txBody>
        </p:sp>
        <p:sp>
          <p:nvSpPr>
            <p:cNvPr id="8" name="Content Placeholder 2"/>
            <p:cNvSpPr txBox="1">
              <a:spLocks/>
            </p:cNvSpPr>
            <p:nvPr/>
          </p:nvSpPr>
          <p:spPr>
            <a:xfrm>
              <a:off x="369277" y="4217506"/>
              <a:ext cx="8484577" cy="1001365"/>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2400" kern="1200">
                  <a:solidFill>
                    <a:schemeClr val="bg2">
                      <a:lumMod val="10000"/>
                    </a:schemeClr>
                  </a:solidFill>
                  <a:latin typeface="+mn-lt"/>
                  <a:ea typeface="+mn-ea"/>
                  <a:cs typeface="+mn-cs"/>
                </a:defRPr>
              </a:lvl1pPr>
              <a:lvl2pPr marL="685800" indent="-228600" algn="l" defTabSz="914400" rtl="0" eaLnBrk="1" latinLnBrk="0" hangingPunct="1">
                <a:lnSpc>
                  <a:spcPct val="100000"/>
                </a:lnSpc>
                <a:spcBef>
                  <a:spcPts val="200"/>
                </a:spcBef>
                <a:spcAft>
                  <a:spcPts val="200"/>
                </a:spcAft>
                <a:buClr>
                  <a:schemeClr val="tx2"/>
                </a:buClr>
                <a:buFont typeface="Arial Narrow" panose="020B0606020202030204" pitchFamily="34" charset="0"/>
                <a:buChar char="−"/>
                <a:defRPr sz="2000" kern="1200">
                  <a:solidFill>
                    <a:schemeClr val="bg2">
                      <a:lumMod val="10000"/>
                    </a:schemeClr>
                  </a:solidFill>
                  <a:latin typeface="+mn-lt"/>
                  <a:ea typeface="+mn-ea"/>
                  <a:cs typeface="+mn-cs"/>
                </a:defRPr>
              </a:lvl2pPr>
              <a:lvl3pPr marL="11430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800" kern="1200">
                  <a:solidFill>
                    <a:schemeClr val="bg2">
                      <a:lumMod val="10000"/>
                    </a:schemeClr>
                  </a:solidFill>
                  <a:latin typeface="+mn-lt"/>
                  <a:ea typeface="+mn-ea"/>
                  <a:cs typeface="+mn-cs"/>
                </a:defRPr>
              </a:lvl3pPr>
              <a:lvl4pPr marL="16002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bg2">
                      <a:lumMod val="10000"/>
                    </a:schemeClr>
                  </a:solidFill>
                  <a:latin typeface="+mn-lt"/>
                  <a:ea typeface="+mn-ea"/>
                  <a:cs typeface="+mn-cs"/>
                </a:defRPr>
              </a:lvl4pPr>
              <a:lvl5pPr marL="20574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bg2">
                      <a:lumMod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spcAft>
                  <a:spcPts val="600"/>
                </a:spcAft>
              </a:pPr>
              <a:r>
                <a:rPr lang="en-CA" dirty="0">
                  <a:solidFill>
                    <a:schemeClr val="bg1"/>
                  </a:solidFill>
                </a:rPr>
                <a:t>Initiation of statins depends on additional variables, such as a high burden of cardiovascular disease risk factors, family history and the absolute LDL-C level </a:t>
              </a:r>
            </a:p>
          </p:txBody>
        </p:sp>
      </p:grpSp>
      <p:sp>
        <p:nvSpPr>
          <p:cNvPr id="23" name="Rectangle 22"/>
          <p:cNvSpPr/>
          <p:nvPr/>
        </p:nvSpPr>
        <p:spPr>
          <a:xfrm>
            <a:off x="369277" y="1248509"/>
            <a:ext cx="8484211" cy="2627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p:nvPr>
        </p:nvSpPr>
        <p:spPr>
          <a:xfrm>
            <a:off x="369277" y="980396"/>
            <a:ext cx="8484577" cy="883382"/>
          </a:xfrm>
        </p:spPr>
        <p:txBody>
          <a:bodyPr/>
          <a:lstStyle/>
          <a:p>
            <a:r>
              <a:rPr lang="en-US" dirty="0">
                <a:latin typeface="Arial" panose="020B0604020202020204" pitchFamily="34" charset="0"/>
                <a:cs typeface="Arial" panose="020B0604020202020204" pitchFamily="34" charset="0"/>
              </a:rPr>
              <a:t>Statins and </a:t>
            </a:r>
            <a:r>
              <a:rPr lang="en-US" dirty="0" smtClean="0">
                <a:latin typeface="Arial" panose="020B0604020202020204" pitchFamily="34" charset="0"/>
                <a:cs typeface="Arial" panose="020B0604020202020204" pitchFamily="34" charset="0"/>
              </a:rPr>
              <a:t>Children </a:t>
            </a:r>
            <a:endParaRPr lang="en-CA" dirty="0"/>
          </a:p>
        </p:txBody>
      </p:sp>
      <p:cxnSp>
        <p:nvCxnSpPr>
          <p:cNvPr id="24" name="Straight Connector 23"/>
          <p:cNvCxnSpPr/>
          <p:nvPr/>
        </p:nvCxnSpPr>
        <p:spPr>
          <a:xfrm>
            <a:off x="506890" y="1971773"/>
            <a:ext cx="7659210" cy="0"/>
          </a:xfrm>
          <a:prstGeom prst="line">
            <a:avLst/>
          </a:prstGeom>
          <a:ln w="76200">
            <a:gradFill flip="none" rotWithShape="1">
              <a:gsLst>
                <a:gs pos="0">
                  <a:schemeClr val="bg1"/>
                </a:gs>
                <a:gs pos="74000">
                  <a:schemeClr val="accent2"/>
                </a:gs>
                <a:gs pos="83000">
                  <a:schemeClr val="accent2"/>
                </a:gs>
                <a:gs pos="100000">
                  <a:schemeClr val="accent2"/>
                </a:gs>
              </a:gsLst>
              <a:lin ang="1080000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9819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wipe(left)">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wipe(left)">
                                      <p:cBhvr>
                                        <p:cTn id="1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CCWG </a:t>
            </a:r>
            <a:r>
              <a:rPr lang="en-CA" dirty="0" smtClean="0"/>
              <a:t>Terminology </a:t>
            </a:r>
            <a:r>
              <a:rPr lang="en-CA" dirty="0"/>
              <a:t>for </a:t>
            </a:r>
            <a:r>
              <a:rPr lang="en-CA" dirty="0" err="1" smtClean="0"/>
              <a:t>Myopathic</a:t>
            </a:r>
            <a:r>
              <a:rPr lang="en-CA" dirty="0" smtClean="0"/>
              <a:t> Syndromes </a:t>
            </a:r>
            <a:r>
              <a:rPr lang="en-CA" dirty="0"/>
              <a:t>and </a:t>
            </a:r>
            <a:r>
              <a:rPr lang="en-CA" dirty="0" err="1" smtClean="0"/>
              <a:t>HyperCKemia</a:t>
            </a:r>
            <a:r>
              <a:rPr lang="en-CA" dirty="0" smtClean="0"/>
              <a:t> </a:t>
            </a:r>
            <a:endParaRPr lang="en-CA" dirty="0"/>
          </a:p>
        </p:txBody>
      </p:sp>
      <p:sp>
        <p:nvSpPr>
          <p:cNvPr id="4" name="Text Placeholder 3"/>
          <p:cNvSpPr>
            <a:spLocks noGrp="1"/>
          </p:cNvSpPr>
          <p:nvPr>
            <p:ph type="body" sz="quarter" idx="13"/>
          </p:nvPr>
        </p:nvSpPr>
        <p:spPr/>
        <p:txBody>
          <a:bodyPr/>
          <a:lstStyle/>
          <a:p>
            <a:r>
              <a:rPr lang="en-CA" dirty="0" smtClean="0"/>
              <a:t>Adapted </a:t>
            </a:r>
            <a:r>
              <a:rPr lang="en-CA" dirty="0"/>
              <a:t>from </a:t>
            </a:r>
            <a:r>
              <a:rPr lang="en-CA" dirty="0" smtClean="0"/>
              <a:t>Mancini, </a:t>
            </a:r>
            <a:r>
              <a:rPr lang="en-CA" dirty="0"/>
              <a:t>et al. Can J </a:t>
            </a:r>
            <a:r>
              <a:rPr lang="en-CA" dirty="0" err="1"/>
              <a:t>Cardiol</a:t>
            </a:r>
            <a:r>
              <a:rPr lang="en-CA" dirty="0"/>
              <a:t> </a:t>
            </a:r>
            <a:r>
              <a:rPr lang="en-CA" dirty="0" smtClean="0"/>
              <a:t>2013;29:1553-1568. </a:t>
            </a:r>
            <a:br>
              <a:rPr lang="en-CA" dirty="0" smtClean="0"/>
            </a:br>
            <a:r>
              <a:rPr lang="en-CA" dirty="0"/>
              <a:t/>
            </a:r>
            <a:br>
              <a:rPr lang="en-CA" dirty="0"/>
            </a:br>
            <a:r>
              <a:rPr lang="en-CA" dirty="0" smtClean="0"/>
              <a:t>Mancini </a:t>
            </a:r>
            <a:r>
              <a:rPr lang="en-CA" dirty="0"/>
              <a:t>et al, DOI: </a:t>
            </a:r>
            <a:r>
              <a:rPr lang="en-CA" dirty="0">
                <a:hlinkClick r:id="rId2"/>
              </a:rPr>
              <a:t>http://</a:t>
            </a:r>
            <a:r>
              <a:rPr lang="en-CA" dirty="0" smtClean="0">
                <a:hlinkClick r:id="rId2"/>
              </a:rPr>
              <a:t>dx.doi.org/10.1016/j.cjca.2016.01.003</a:t>
            </a:r>
            <a:endParaRPr lang="en-CA" dirty="0"/>
          </a:p>
        </p:txBody>
      </p:sp>
      <p:graphicFrame>
        <p:nvGraphicFramePr>
          <p:cNvPr id="5" name="Content Placeholder 4"/>
          <p:cNvGraphicFramePr>
            <a:graphicFrameLocks/>
          </p:cNvGraphicFramePr>
          <p:nvPr>
            <p:extLst>
              <p:ext uri="{D42A27DB-BD31-4B8C-83A1-F6EECF244321}">
                <p14:modId xmlns:p14="http://schemas.microsoft.com/office/powerpoint/2010/main" val="110671960"/>
              </p:ext>
            </p:extLst>
          </p:nvPr>
        </p:nvGraphicFramePr>
        <p:xfrm>
          <a:off x="369277" y="1437995"/>
          <a:ext cx="8340614" cy="4426008"/>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958287"/>
                <a:gridCol w="2613891"/>
                <a:gridCol w="3768436"/>
              </a:tblGrid>
              <a:tr h="573624">
                <a:tc>
                  <a:txBody>
                    <a:bodyPr/>
                    <a:lstStyle/>
                    <a:p>
                      <a:endParaRPr lang="en-CA" sz="1400" dirty="0"/>
                    </a:p>
                  </a:txBody>
                  <a:tcPr anchor="b">
                    <a:lnB w="28575" cap="flat" cmpd="sng" algn="ctr">
                      <a:solidFill>
                        <a:schemeClr val="bg1"/>
                      </a:solidFill>
                      <a:prstDash val="solid"/>
                      <a:round/>
                      <a:headEnd type="none" w="med" len="med"/>
                      <a:tailEnd type="none" w="med" len="med"/>
                    </a:lnB>
                  </a:tcPr>
                </a:tc>
                <a:tc gridSpan="2">
                  <a:txBody>
                    <a:bodyPr/>
                    <a:lstStyle/>
                    <a:p>
                      <a:pPr algn="ctr"/>
                      <a:r>
                        <a:rPr lang="en-CA" sz="1400" dirty="0" smtClean="0"/>
                        <a:t>Characteristics </a:t>
                      </a:r>
                      <a:endParaRPr lang="en-CA" sz="1400" dirty="0"/>
                    </a:p>
                  </a:txBody>
                  <a:tcPr anchor="ctr">
                    <a:lnR w="1270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hMerge="1">
                  <a:txBody>
                    <a:bodyPr/>
                    <a:lstStyle/>
                    <a:p>
                      <a:pPr algn="ctr"/>
                      <a:endParaRPr lang="en-CA" sz="14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r>
              <a:tr h="288000">
                <a:tc>
                  <a:txBody>
                    <a:bodyPr/>
                    <a:lstStyle/>
                    <a:p>
                      <a:pPr>
                        <a:lnSpc>
                          <a:spcPct val="115000"/>
                        </a:lnSpc>
                        <a:spcAft>
                          <a:spcPts val="1000"/>
                        </a:spcAft>
                      </a:pPr>
                      <a:r>
                        <a:rPr lang="en-CA" sz="1200" dirty="0">
                          <a:solidFill>
                            <a:schemeClr val="bg1"/>
                          </a:solidFill>
                          <a:effectLst/>
                        </a:rPr>
                        <a:t>Term</a:t>
                      </a:r>
                      <a:endParaRPr lang="en-CA" sz="1200" dirty="0">
                        <a:solidFill>
                          <a:schemeClr val="bg1"/>
                        </a:solidFill>
                        <a:effectLst/>
                        <a:latin typeface="Calibri"/>
                        <a:ea typeface="Calibri"/>
                        <a:cs typeface="Times New Roman"/>
                      </a:endParaRPr>
                    </a:p>
                  </a:txBody>
                  <a:tcPr marL="68580" marR="68580" marT="0" marB="0" anchor="ctr">
                    <a:lnT w="28575" cap="flat" cmpd="sng" algn="ctr">
                      <a:solidFill>
                        <a:schemeClr val="bg1"/>
                      </a:solidFill>
                      <a:prstDash val="solid"/>
                      <a:round/>
                      <a:headEnd type="none" w="med" len="med"/>
                      <a:tailEnd type="none" w="med" len="med"/>
                    </a:lnT>
                    <a:solidFill>
                      <a:schemeClr val="tx2"/>
                    </a:solidFill>
                  </a:tcPr>
                </a:tc>
                <a:tc>
                  <a:txBody>
                    <a:bodyPr/>
                    <a:lstStyle/>
                    <a:p>
                      <a:pPr>
                        <a:lnSpc>
                          <a:spcPct val="115000"/>
                        </a:lnSpc>
                        <a:spcAft>
                          <a:spcPts val="1000"/>
                        </a:spcAft>
                      </a:pPr>
                      <a:r>
                        <a:rPr lang="en-CA" sz="1200" b="1" dirty="0">
                          <a:solidFill>
                            <a:schemeClr val="bg1"/>
                          </a:solidFill>
                          <a:effectLst/>
                        </a:rPr>
                        <a:t>Laboratory</a:t>
                      </a:r>
                      <a:endParaRPr lang="en-CA" sz="1200" b="1" dirty="0">
                        <a:solidFill>
                          <a:schemeClr val="bg1"/>
                        </a:solidFill>
                        <a:effectLst/>
                        <a:latin typeface="Calibri"/>
                        <a:ea typeface="Calibri"/>
                        <a:cs typeface="Times New Roman"/>
                      </a:endParaRPr>
                    </a:p>
                  </a:txBody>
                  <a:tcPr marL="68580" marR="68580" marT="0" marB="0" anchor="ctr">
                    <a:lnT w="28575" cap="flat" cmpd="sng" algn="ctr">
                      <a:solidFill>
                        <a:schemeClr val="bg1"/>
                      </a:solidFill>
                      <a:prstDash val="solid"/>
                      <a:round/>
                      <a:headEnd type="none" w="med" len="med"/>
                      <a:tailEnd type="none" w="med" len="med"/>
                    </a:lnT>
                    <a:solidFill>
                      <a:schemeClr val="accent1"/>
                    </a:solidFill>
                  </a:tcPr>
                </a:tc>
                <a:tc>
                  <a:txBody>
                    <a:bodyPr/>
                    <a:lstStyle/>
                    <a:p>
                      <a:pPr>
                        <a:lnSpc>
                          <a:spcPct val="115000"/>
                        </a:lnSpc>
                        <a:spcAft>
                          <a:spcPts val="1000"/>
                        </a:spcAft>
                      </a:pPr>
                      <a:r>
                        <a:rPr lang="en-CA" sz="1200" b="1" dirty="0">
                          <a:solidFill>
                            <a:schemeClr val="bg1"/>
                          </a:solidFill>
                          <a:effectLst/>
                        </a:rPr>
                        <a:t>Clinical</a:t>
                      </a:r>
                      <a:endParaRPr lang="en-CA" sz="1200" b="1" dirty="0">
                        <a:solidFill>
                          <a:schemeClr val="bg1"/>
                        </a:solidFill>
                        <a:effectLst/>
                        <a:latin typeface="Calibri"/>
                        <a:ea typeface="Calibri"/>
                        <a:cs typeface="Times New Roman"/>
                      </a:endParaRPr>
                    </a:p>
                  </a:txBody>
                  <a:tcPr marL="68580" marR="68580" marT="0" marB="0" anchor="ctr">
                    <a:lnT w="28575" cap="flat" cmpd="sng" algn="ctr">
                      <a:solidFill>
                        <a:schemeClr val="bg1"/>
                      </a:solidFill>
                      <a:prstDash val="solid"/>
                      <a:round/>
                      <a:headEnd type="none" w="med" len="med"/>
                      <a:tailEnd type="none" w="med" len="med"/>
                    </a:lnT>
                    <a:solidFill>
                      <a:schemeClr val="accent1"/>
                    </a:solidFill>
                  </a:tcPr>
                </a:tc>
              </a:tr>
              <a:tr h="288000">
                <a:tc>
                  <a:txBody>
                    <a:bodyPr/>
                    <a:lstStyle/>
                    <a:p>
                      <a:pPr>
                        <a:lnSpc>
                          <a:spcPct val="115000"/>
                        </a:lnSpc>
                        <a:spcBef>
                          <a:spcPts val="600"/>
                        </a:spcBef>
                        <a:spcAft>
                          <a:spcPts val="600"/>
                        </a:spcAft>
                      </a:pPr>
                      <a:r>
                        <a:rPr lang="en-CA" sz="1200" dirty="0">
                          <a:solidFill>
                            <a:schemeClr val="bg1"/>
                          </a:solidFill>
                          <a:effectLst/>
                        </a:rPr>
                        <a:t>Myopathy</a:t>
                      </a:r>
                      <a:endParaRPr lang="en-CA" sz="1200" dirty="0">
                        <a:solidFill>
                          <a:schemeClr val="bg1"/>
                        </a:solidFill>
                        <a:effectLst/>
                        <a:latin typeface="Calibri"/>
                        <a:ea typeface="Calibri"/>
                        <a:cs typeface="Times New Roman"/>
                      </a:endParaRPr>
                    </a:p>
                  </a:txBody>
                  <a:tcPr marL="68580" marR="68580" marT="0" marB="0" anchor="ctr">
                    <a:solidFill>
                      <a:schemeClr val="tx2"/>
                    </a:solidFill>
                  </a:tcPr>
                </a:tc>
                <a:tc>
                  <a:txBody>
                    <a:bodyPr/>
                    <a:lstStyle/>
                    <a:p>
                      <a:pPr>
                        <a:lnSpc>
                          <a:spcPct val="115000"/>
                        </a:lnSpc>
                        <a:spcBef>
                          <a:spcPts val="600"/>
                        </a:spcBef>
                        <a:spcAft>
                          <a:spcPts val="600"/>
                        </a:spcAft>
                      </a:pPr>
                      <a:r>
                        <a:rPr lang="en-CA" sz="1200" dirty="0">
                          <a:effectLst/>
                        </a:rPr>
                        <a:t>NA</a:t>
                      </a:r>
                      <a:endParaRPr lang="en-CA" sz="1200" dirty="0">
                        <a:effectLst/>
                        <a:latin typeface="Calibri"/>
                        <a:ea typeface="Calibri"/>
                        <a:cs typeface="Times New Roman"/>
                      </a:endParaRPr>
                    </a:p>
                  </a:txBody>
                  <a:tcPr marL="68580" marR="68580" marT="0" marB="0" anchor="ctr"/>
                </a:tc>
                <a:tc>
                  <a:txBody>
                    <a:bodyPr/>
                    <a:lstStyle/>
                    <a:p>
                      <a:pPr>
                        <a:lnSpc>
                          <a:spcPct val="115000"/>
                        </a:lnSpc>
                        <a:spcBef>
                          <a:spcPts val="600"/>
                        </a:spcBef>
                        <a:spcAft>
                          <a:spcPts val="600"/>
                        </a:spcAft>
                      </a:pPr>
                      <a:r>
                        <a:rPr lang="en-CA" sz="1200" dirty="0">
                          <a:effectLst/>
                        </a:rPr>
                        <a:t>General term referring to any disease of muscle</a:t>
                      </a:r>
                      <a:endParaRPr lang="en-CA" sz="1200" dirty="0">
                        <a:effectLst/>
                        <a:latin typeface="Calibri"/>
                        <a:ea typeface="Calibri"/>
                        <a:cs typeface="Times New Roman"/>
                      </a:endParaRPr>
                    </a:p>
                  </a:txBody>
                  <a:tcPr marL="68580" marR="68580" marT="0" marB="0" anchor="ctr"/>
                </a:tc>
              </a:tr>
              <a:tr h="288000">
                <a:tc>
                  <a:txBody>
                    <a:bodyPr/>
                    <a:lstStyle/>
                    <a:p>
                      <a:pPr>
                        <a:lnSpc>
                          <a:spcPct val="115000"/>
                        </a:lnSpc>
                        <a:spcAft>
                          <a:spcPts val="600"/>
                        </a:spcAft>
                      </a:pPr>
                      <a:r>
                        <a:rPr lang="en-CA" sz="1200" dirty="0">
                          <a:solidFill>
                            <a:schemeClr val="bg1"/>
                          </a:solidFill>
                          <a:effectLst/>
                        </a:rPr>
                        <a:t>Symptomatic myopathy</a:t>
                      </a:r>
                      <a:endParaRPr lang="en-CA" sz="1200" dirty="0">
                        <a:solidFill>
                          <a:schemeClr val="bg1"/>
                        </a:solidFill>
                        <a:effectLst/>
                        <a:latin typeface="Calibri"/>
                        <a:ea typeface="Calibri"/>
                        <a:cs typeface="Times New Roman"/>
                      </a:endParaRPr>
                    </a:p>
                  </a:txBody>
                  <a:tcPr marL="68580" marR="68580" marT="0" marB="0" anchor="ctr">
                    <a:solidFill>
                      <a:schemeClr val="tx2"/>
                    </a:solidFill>
                  </a:tcPr>
                </a:tc>
                <a:tc>
                  <a:txBody>
                    <a:bodyPr/>
                    <a:lstStyle/>
                    <a:p>
                      <a:pPr>
                        <a:lnSpc>
                          <a:spcPct val="115000"/>
                        </a:lnSpc>
                        <a:spcAft>
                          <a:spcPts val="600"/>
                        </a:spcAft>
                      </a:pPr>
                      <a:r>
                        <a:rPr lang="en-CA" sz="1200" dirty="0">
                          <a:effectLst/>
                        </a:rPr>
                        <a:t> </a:t>
                      </a:r>
                      <a:endParaRPr lang="en-CA" sz="1200" dirty="0">
                        <a:effectLst/>
                        <a:latin typeface="Calibri"/>
                        <a:ea typeface="Calibri"/>
                        <a:cs typeface="Times New Roman"/>
                      </a:endParaRPr>
                    </a:p>
                  </a:txBody>
                  <a:tcPr marL="68580" marR="68580" marT="0" marB="0" anchor="ctr">
                    <a:solidFill>
                      <a:srgbClr val="CED2DC"/>
                    </a:solidFill>
                  </a:tcPr>
                </a:tc>
                <a:tc>
                  <a:txBody>
                    <a:bodyPr/>
                    <a:lstStyle/>
                    <a:p>
                      <a:pPr>
                        <a:lnSpc>
                          <a:spcPct val="115000"/>
                        </a:lnSpc>
                        <a:spcAft>
                          <a:spcPts val="600"/>
                        </a:spcAft>
                      </a:pPr>
                      <a:r>
                        <a:rPr lang="en-CA" sz="1200" dirty="0">
                          <a:effectLst/>
                        </a:rPr>
                        <a:t> </a:t>
                      </a:r>
                      <a:endParaRPr lang="en-CA" sz="1200" dirty="0">
                        <a:effectLst/>
                        <a:latin typeface="Calibri"/>
                        <a:ea typeface="Calibri"/>
                        <a:cs typeface="Times New Roman"/>
                      </a:endParaRPr>
                    </a:p>
                  </a:txBody>
                  <a:tcPr marL="68580" marR="68580" marT="0" marB="0" anchor="ctr">
                    <a:solidFill>
                      <a:srgbClr val="CED2DC"/>
                    </a:solidFill>
                  </a:tcPr>
                </a:tc>
              </a:tr>
              <a:tr h="288000">
                <a:tc>
                  <a:txBody>
                    <a:bodyPr/>
                    <a:lstStyle/>
                    <a:p>
                      <a:pPr marL="180340">
                        <a:lnSpc>
                          <a:spcPct val="115000"/>
                        </a:lnSpc>
                        <a:spcAft>
                          <a:spcPts val="600"/>
                        </a:spcAft>
                      </a:pPr>
                      <a:r>
                        <a:rPr lang="en-CA" sz="1200" dirty="0">
                          <a:solidFill>
                            <a:schemeClr val="bg1"/>
                          </a:solidFill>
                          <a:effectLst/>
                        </a:rPr>
                        <a:t>Myalgia</a:t>
                      </a:r>
                      <a:endParaRPr lang="en-CA" sz="1200" dirty="0">
                        <a:solidFill>
                          <a:schemeClr val="bg1"/>
                        </a:solidFill>
                        <a:effectLst/>
                        <a:latin typeface="Calibri"/>
                        <a:ea typeface="Calibri"/>
                        <a:cs typeface="Times New Roman"/>
                      </a:endParaRPr>
                    </a:p>
                  </a:txBody>
                  <a:tcPr marL="68580" marR="68580" marT="0" marB="0" anchor="ctr">
                    <a:solidFill>
                      <a:schemeClr val="tx2"/>
                    </a:solidFill>
                  </a:tcPr>
                </a:tc>
                <a:tc>
                  <a:txBody>
                    <a:bodyPr/>
                    <a:lstStyle/>
                    <a:p>
                      <a:pPr>
                        <a:lnSpc>
                          <a:spcPct val="115000"/>
                        </a:lnSpc>
                        <a:spcAft>
                          <a:spcPts val="600"/>
                        </a:spcAft>
                      </a:pPr>
                      <a:r>
                        <a:rPr lang="en-CA" sz="1200" dirty="0">
                          <a:effectLst/>
                        </a:rPr>
                        <a:t>CK ≤ ULN</a:t>
                      </a:r>
                      <a:endParaRPr lang="en-CA" sz="1200" dirty="0">
                        <a:effectLst/>
                        <a:latin typeface="Calibri"/>
                        <a:ea typeface="Calibri"/>
                        <a:cs typeface="Times New Roman"/>
                      </a:endParaRPr>
                    </a:p>
                  </a:txBody>
                  <a:tcPr marL="68580" marR="68580" marT="0" marB="0" anchor="ctr"/>
                </a:tc>
                <a:tc>
                  <a:txBody>
                    <a:bodyPr/>
                    <a:lstStyle/>
                    <a:p>
                      <a:pPr>
                        <a:lnSpc>
                          <a:spcPct val="115000"/>
                        </a:lnSpc>
                        <a:spcAft>
                          <a:spcPts val="600"/>
                        </a:spcAft>
                      </a:pPr>
                      <a:r>
                        <a:rPr lang="en-CA" sz="1200" dirty="0">
                          <a:effectLst/>
                        </a:rPr>
                        <a:t>Muscle ache/weakness</a:t>
                      </a:r>
                      <a:endParaRPr lang="en-CA" sz="1200" dirty="0">
                        <a:effectLst/>
                        <a:latin typeface="Calibri"/>
                        <a:ea typeface="Calibri"/>
                        <a:cs typeface="Times New Roman"/>
                      </a:endParaRPr>
                    </a:p>
                  </a:txBody>
                  <a:tcPr marL="68580" marR="68580" marT="0" marB="0" anchor="ctr"/>
                </a:tc>
              </a:tr>
              <a:tr h="288000">
                <a:tc>
                  <a:txBody>
                    <a:bodyPr/>
                    <a:lstStyle/>
                    <a:p>
                      <a:pPr marL="180340">
                        <a:lnSpc>
                          <a:spcPct val="115000"/>
                        </a:lnSpc>
                        <a:spcAft>
                          <a:spcPts val="600"/>
                        </a:spcAft>
                      </a:pPr>
                      <a:r>
                        <a:rPr lang="en-CA" sz="1200" dirty="0">
                          <a:solidFill>
                            <a:schemeClr val="bg1"/>
                          </a:solidFill>
                          <a:effectLst/>
                        </a:rPr>
                        <a:t>Myositis</a:t>
                      </a:r>
                      <a:endParaRPr lang="en-CA" sz="1200" dirty="0">
                        <a:solidFill>
                          <a:schemeClr val="bg1"/>
                        </a:solidFill>
                        <a:effectLst/>
                        <a:latin typeface="Calibri"/>
                        <a:ea typeface="Calibri"/>
                        <a:cs typeface="Times New Roman"/>
                      </a:endParaRPr>
                    </a:p>
                  </a:txBody>
                  <a:tcPr marL="68580" marR="68580" marT="0" marB="0" anchor="ctr">
                    <a:solidFill>
                      <a:schemeClr val="tx2"/>
                    </a:solidFill>
                  </a:tcPr>
                </a:tc>
                <a:tc>
                  <a:txBody>
                    <a:bodyPr/>
                    <a:lstStyle/>
                    <a:p>
                      <a:pPr>
                        <a:lnSpc>
                          <a:spcPct val="115000"/>
                        </a:lnSpc>
                        <a:spcAft>
                          <a:spcPts val="600"/>
                        </a:spcAft>
                      </a:pPr>
                      <a:r>
                        <a:rPr lang="en-CA" sz="1200" dirty="0">
                          <a:effectLst/>
                        </a:rPr>
                        <a:t>CK &gt; ULN</a:t>
                      </a:r>
                      <a:endParaRPr lang="en-CA" sz="1200" dirty="0">
                        <a:effectLst/>
                        <a:latin typeface="Calibri"/>
                        <a:ea typeface="Calibri"/>
                        <a:cs typeface="Times New Roman"/>
                      </a:endParaRPr>
                    </a:p>
                  </a:txBody>
                  <a:tcPr marL="68580" marR="68580" marT="0" marB="0" anchor="ctr">
                    <a:solidFill>
                      <a:srgbClr val="CED2DC"/>
                    </a:solidFill>
                  </a:tcPr>
                </a:tc>
                <a:tc>
                  <a:txBody>
                    <a:bodyPr/>
                    <a:lstStyle/>
                    <a:p>
                      <a:pPr>
                        <a:lnSpc>
                          <a:spcPct val="115000"/>
                        </a:lnSpc>
                        <a:spcAft>
                          <a:spcPts val="600"/>
                        </a:spcAft>
                      </a:pPr>
                      <a:r>
                        <a:rPr lang="en-CA" sz="1200" dirty="0">
                          <a:effectLst/>
                        </a:rPr>
                        <a:t>Muscle ache/weakness</a:t>
                      </a:r>
                      <a:endParaRPr lang="en-CA" sz="1200" dirty="0">
                        <a:effectLst/>
                        <a:latin typeface="Calibri"/>
                        <a:ea typeface="Calibri"/>
                        <a:cs typeface="Times New Roman"/>
                      </a:endParaRPr>
                    </a:p>
                  </a:txBody>
                  <a:tcPr marL="68580" marR="68580" marT="0" marB="0" anchor="ctr">
                    <a:solidFill>
                      <a:srgbClr val="CED2DC"/>
                    </a:solidFill>
                  </a:tcPr>
                </a:tc>
              </a:tr>
              <a:tr h="288000">
                <a:tc>
                  <a:txBody>
                    <a:bodyPr/>
                    <a:lstStyle/>
                    <a:p>
                      <a:pPr marL="180340">
                        <a:lnSpc>
                          <a:spcPct val="115000"/>
                        </a:lnSpc>
                        <a:spcAft>
                          <a:spcPts val="600"/>
                        </a:spcAft>
                      </a:pPr>
                      <a:r>
                        <a:rPr lang="en-CA" sz="1200" dirty="0">
                          <a:solidFill>
                            <a:schemeClr val="bg1"/>
                          </a:solidFill>
                          <a:effectLst/>
                        </a:rPr>
                        <a:t>Rhabdomyolysis</a:t>
                      </a:r>
                      <a:endParaRPr lang="en-CA" sz="1200" dirty="0">
                        <a:solidFill>
                          <a:schemeClr val="bg1"/>
                        </a:solidFill>
                        <a:effectLst/>
                        <a:latin typeface="Calibri"/>
                        <a:ea typeface="Calibri"/>
                        <a:cs typeface="Times New Roman"/>
                      </a:endParaRPr>
                    </a:p>
                  </a:txBody>
                  <a:tcPr marL="68580" marR="68580" marT="0" marB="0">
                    <a:solidFill>
                      <a:schemeClr val="tx2"/>
                    </a:solidFill>
                  </a:tcPr>
                </a:tc>
                <a:tc>
                  <a:txBody>
                    <a:bodyPr/>
                    <a:lstStyle/>
                    <a:p>
                      <a:pPr>
                        <a:lnSpc>
                          <a:spcPct val="115000"/>
                        </a:lnSpc>
                        <a:spcAft>
                          <a:spcPts val="600"/>
                        </a:spcAft>
                      </a:pPr>
                      <a:r>
                        <a:rPr lang="en-CA" sz="1200" dirty="0">
                          <a:effectLst/>
                        </a:rPr>
                        <a:t>CK &gt; 10 times ULN</a:t>
                      </a:r>
                    </a:p>
                    <a:p>
                      <a:pPr marL="223520">
                        <a:lnSpc>
                          <a:spcPct val="115000"/>
                        </a:lnSpc>
                        <a:spcAft>
                          <a:spcPts val="600"/>
                        </a:spcAft>
                      </a:pPr>
                      <a:r>
                        <a:rPr lang="en-CA" sz="1200" dirty="0">
                          <a:effectLst/>
                        </a:rPr>
                        <a:t>(CK &gt; 10,000 U/L)</a:t>
                      </a:r>
                      <a:endParaRPr lang="en-CA" sz="1200" dirty="0">
                        <a:effectLst/>
                        <a:latin typeface="Calibri"/>
                        <a:ea typeface="Calibri"/>
                        <a:cs typeface="Times New Roman"/>
                      </a:endParaRPr>
                    </a:p>
                  </a:txBody>
                  <a:tcPr marL="68580" marR="68580" marT="0" marB="0">
                    <a:solidFill>
                      <a:srgbClr val="E8EAEE"/>
                    </a:solidFill>
                  </a:tcPr>
                </a:tc>
                <a:tc>
                  <a:txBody>
                    <a:bodyPr/>
                    <a:lstStyle/>
                    <a:p>
                      <a:pPr>
                        <a:lnSpc>
                          <a:spcPct val="115000"/>
                        </a:lnSpc>
                        <a:spcAft>
                          <a:spcPts val="600"/>
                        </a:spcAft>
                      </a:pPr>
                      <a:r>
                        <a:rPr lang="en-CA" sz="1200" dirty="0">
                          <a:effectLst/>
                        </a:rPr>
                        <a:t>Muscle ache/weakness; renal dysfunction might result from </a:t>
                      </a:r>
                      <a:r>
                        <a:rPr lang="en-CA" sz="1200" dirty="0" err="1">
                          <a:effectLst/>
                        </a:rPr>
                        <a:t>myoglobulinuria</a:t>
                      </a:r>
                      <a:r>
                        <a:rPr lang="en-CA" sz="1200" dirty="0">
                          <a:effectLst/>
                        </a:rPr>
                        <a:t>; need for hydration therapy</a:t>
                      </a:r>
                      <a:endParaRPr lang="en-CA" sz="1200" dirty="0">
                        <a:effectLst/>
                        <a:latin typeface="Calibri"/>
                        <a:ea typeface="Calibri"/>
                        <a:cs typeface="Times New Roman"/>
                      </a:endParaRPr>
                    </a:p>
                  </a:txBody>
                  <a:tcPr marL="68580" marR="68580" marT="0" marB="0">
                    <a:solidFill>
                      <a:srgbClr val="E8EAEE"/>
                    </a:solidFill>
                  </a:tcPr>
                </a:tc>
              </a:tr>
              <a:tr h="180000">
                <a:tc gridSpan="3">
                  <a:txBody>
                    <a:bodyPr/>
                    <a:lstStyle/>
                    <a:p>
                      <a:pPr>
                        <a:lnSpc>
                          <a:spcPct val="115000"/>
                        </a:lnSpc>
                        <a:spcAft>
                          <a:spcPts val="600"/>
                        </a:spcAft>
                      </a:pPr>
                      <a:endParaRPr lang="en-CA" sz="1200" dirty="0">
                        <a:solidFill>
                          <a:schemeClr val="bg1"/>
                        </a:solidFill>
                        <a:effectLst/>
                        <a:latin typeface="Calibri"/>
                        <a:ea typeface="Calibri"/>
                        <a:cs typeface="Times New Roman"/>
                      </a:endParaRPr>
                    </a:p>
                  </a:txBody>
                  <a:tcPr marL="68580" marR="68580" marT="0" marB="0">
                    <a:solidFill>
                      <a:schemeClr val="tx2"/>
                    </a:solidFill>
                  </a:tcPr>
                </a:tc>
                <a:tc hMerge="1">
                  <a:txBody>
                    <a:bodyPr/>
                    <a:lstStyle/>
                    <a:p>
                      <a:pPr>
                        <a:lnSpc>
                          <a:spcPct val="115000"/>
                        </a:lnSpc>
                        <a:spcAft>
                          <a:spcPts val="600"/>
                        </a:spcAft>
                      </a:pPr>
                      <a:endParaRPr lang="en-CA" sz="1400" dirty="0">
                        <a:effectLst/>
                        <a:latin typeface="Calibri"/>
                        <a:ea typeface="Calibri"/>
                        <a:cs typeface="Times New Roman"/>
                      </a:endParaRPr>
                    </a:p>
                  </a:txBody>
                  <a:tcPr marL="68580" marR="68580" marT="0" marB="0">
                    <a:solidFill>
                      <a:srgbClr val="E8EAEE"/>
                    </a:solidFill>
                  </a:tcPr>
                </a:tc>
                <a:tc hMerge="1">
                  <a:txBody>
                    <a:bodyPr/>
                    <a:lstStyle/>
                    <a:p>
                      <a:pPr>
                        <a:lnSpc>
                          <a:spcPct val="115000"/>
                        </a:lnSpc>
                        <a:spcAft>
                          <a:spcPts val="600"/>
                        </a:spcAft>
                      </a:pPr>
                      <a:endParaRPr lang="en-CA" sz="1400" dirty="0">
                        <a:effectLst/>
                        <a:latin typeface="Calibri"/>
                        <a:ea typeface="Calibri"/>
                        <a:cs typeface="Times New Roman"/>
                      </a:endParaRPr>
                    </a:p>
                  </a:txBody>
                  <a:tcPr marL="68580" marR="68580" marT="0" marB="0"/>
                </a:tc>
              </a:tr>
              <a:tr h="288000">
                <a:tc>
                  <a:txBody>
                    <a:bodyPr/>
                    <a:lstStyle/>
                    <a:p>
                      <a:pPr>
                        <a:lnSpc>
                          <a:spcPct val="115000"/>
                        </a:lnSpc>
                        <a:spcAft>
                          <a:spcPts val="600"/>
                        </a:spcAft>
                      </a:pPr>
                      <a:r>
                        <a:rPr lang="en-CA" sz="1200" dirty="0" err="1">
                          <a:solidFill>
                            <a:schemeClr val="bg1"/>
                          </a:solidFill>
                          <a:effectLst/>
                        </a:rPr>
                        <a:t>HyperCKemia</a:t>
                      </a:r>
                      <a:endParaRPr lang="en-CA" sz="1200" dirty="0">
                        <a:solidFill>
                          <a:schemeClr val="bg1"/>
                        </a:solidFill>
                        <a:effectLst/>
                        <a:latin typeface="Calibri"/>
                        <a:ea typeface="Calibri"/>
                        <a:cs typeface="Times New Roman"/>
                      </a:endParaRPr>
                    </a:p>
                  </a:txBody>
                  <a:tcPr marL="68580" marR="68580" marT="0" marB="0" anchor="ctr">
                    <a:solidFill>
                      <a:schemeClr val="tx2"/>
                    </a:solidFill>
                  </a:tcPr>
                </a:tc>
                <a:tc>
                  <a:txBody>
                    <a:bodyPr/>
                    <a:lstStyle/>
                    <a:p>
                      <a:pPr>
                        <a:lnSpc>
                          <a:spcPct val="115000"/>
                        </a:lnSpc>
                        <a:spcAft>
                          <a:spcPts val="600"/>
                        </a:spcAft>
                      </a:pPr>
                      <a:r>
                        <a:rPr lang="en-CA" sz="1200" dirty="0">
                          <a:effectLst/>
                        </a:rPr>
                        <a:t> </a:t>
                      </a:r>
                      <a:endParaRPr lang="en-CA" sz="1200" dirty="0">
                        <a:effectLst/>
                        <a:latin typeface="Calibri"/>
                        <a:ea typeface="Calibri"/>
                        <a:cs typeface="Times New Roman"/>
                      </a:endParaRPr>
                    </a:p>
                  </a:txBody>
                  <a:tcPr marL="68580" marR="68580" marT="0" marB="0">
                    <a:solidFill>
                      <a:srgbClr val="E8EAEE"/>
                    </a:solidFill>
                  </a:tcPr>
                </a:tc>
                <a:tc>
                  <a:txBody>
                    <a:bodyPr/>
                    <a:lstStyle/>
                    <a:p>
                      <a:pPr>
                        <a:lnSpc>
                          <a:spcPct val="115000"/>
                        </a:lnSpc>
                        <a:spcAft>
                          <a:spcPts val="600"/>
                        </a:spcAft>
                      </a:pPr>
                      <a:r>
                        <a:rPr lang="en-CA" sz="1200" dirty="0">
                          <a:effectLst/>
                        </a:rPr>
                        <a:t> </a:t>
                      </a:r>
                      <a:endParaRPr lang="en-CA" sz="1200" dirty="0">
                        <a:effectLst/>
                        <a:latin typeface="Calibri"/>
                        <a:ea typeface="Calibri"/>
                        <a:cs typeface="Times New Roman"/>
                      </a:endParaRPr>
                    </a:p>
                  </a:txBody>
                  <a:tcPr marL="68580" marR="68580" marT="0" marB="0"/>
                </a:tc>
              </a:tr>
              <a:tr h="288000">
                <a:tc>
                  <a:txBody>
                    <a:bodyPr/>
                    <a:lstStyle/>
                    <a:p>
                      <a:pPr marL="180340">
                        <a:lnSpc>
                          <a:spcPct val="115000"/>
                        </a:lnSpc>
                        <a:spcAft>
                          <a:spcPts val="600"/>
                        </a:spcAft>
                      </a:pPr>
                      <a:r>
                        <a:rPr lang="en-CA" sz="1200" dirty="0">
                          <a:solidFill>
                            <a:schemeClr val="bg1"/>
                          </a:solidFill>
                          <a:effectLst/>
                        </a:rPr>
                        <a:t>Mild, grade 1</a:t>
                      </a:r>
                      <a:endParaRPr lang="en-CA" sz="1200" dirty="0">
                        <a:solidFill>
                          <a:schemeClr val="bg1"/>
                        </a:solidFill>
                        <a:effectLst/>
                        <a:latin typeface="Calibri"/>
                        <a:ea typeface="Calibri"/>
                        <a:cs typeface="Times New Roman"/>
                      </a:endParaRPr>
                    </a:p>
                  </a:txBody>
                  <a:tcPr marL="68580" marR="68580" marT="0" marB="0" anchor="ctr">
                    <a:solidFill>
                      <a:schemeClr val="tx2"/>
                    </a:solidFill>
                  </a:tcPr>
                </a:tc>
                <a:tc>
                  <a:txBody>
                    <a:bodyPr/>
                    <a:lstStyle/>
                    <a:p>
                      <a:pPr>
                        <a:lnSpc>
                          <a:spcPct val="115000"/>
                        </a:lnSpc>
                        <a:spcAft>
                          <a:spcPts val="600"/>
                        </a:spcAft>
                      </a:pPr>
                      <a:r>
                        <a:rPr lang="en-CA" sz="1200" dirty="0">
                          <a:effectLst/>
                        </a:rPr>
                        <a:t>CK &gt; ULN, ≤ 5 times ULN</a:t>
                      </a:r>
                      <a:endParaRPr lang="en-CA" sz="1200" dirty="0">
                        <a:effectLst/>
                        <a:latin typeface="Calibri"/>
                        <a:ea typeface="Calibri"/>
                        <a:cs typeface="Times New Roman"/>
                      </a:endParaRPr>
                    </a:p>
                  </a:txBody>
                  <a:tcPr marL="68580" marR="68580" marT="0" marB="0" anchor="ctr">
                    <a:solidFill>
                      <a:srgbClr val="CED2DC"/>
                    </a:solidFill>
                  </a:tcPr>
                </a:tc>
                <a:tc>
                  <a:txBody>
                    <a:bodyPr/>
                    <a:lstStyle/>
                    <a:p>
                      <a:pPr>
                        <a:lnSpc>
                          <a:spcPct val="115000"/>
                        </a:lnSpc>
                        <a:spcAft>
                          <a:spcPts val="600"/>
                        </a:spcAft>
                      </a:pPr>
                      <a:r>
                        <a:rPr lang="en-CA" sz="1200" dirty="0">
                          <a:effectLst/>
                        </a:rPr>
                        <a:t>Might/might not have myositis</a:t>
                      </a:r>
                      <a:endParaRPr lang="en-CA" sz="1200" dirty="0">
                        <a:effectLst/>
                        <a:latin typeface="Calibri"/>
                        <a:ea typeface="Calibri"/>
                        <a:cs typeface="Times New Roman"/>
                      </a:endParaRPr>
                    </a:p>
                  </a:txBody>
                  <a:tcPr marL="68580" marR="68580" marT="0" marB="0" anchor="ctr"/>
                </a:tc>
              </a:tr>
              <a:tr h="288000">
                <a:tc>
                  <a:txBody>
                    <a:bodyPr/>
                    <a:lstStyle/>
                    <a:p>
                      <a:pPr marL="180340">
                        <a:lnSpc>
                          <a:spcPct val="115000"/>
                        </a:lnSpc>
                        <a:spcAft>
                          <a:spcPts val="600"/>
                        </a:spcAft>
                      </a:pPr>
                      <a:r>
                        <a:rPr lang="en-CA" sz="1200" dirty="0">
                          <a:solidFill>
                            <a:schemeClr val="bg1"/>
                          </a:solidFill>
                          <a:effectLst/>
                        </a:rPr>
                        <a:t>Mild, grade 2</a:t>
                      </a:r>
                      <a:endParaRPr lang="en-CA" sz="1200" dirty="0">
                        <a:solidFill>
                          <a:schemeClr val="bg1"/>
                        </a:solidFill>
                        <a:effectLst/>
                        <a:latin typeface="Calibri"/>
                        <a:ea typeface="Calibri"/>
                        <a:cs typeface="Times New Roman"/>
                      </a:endParaRPr>
                    </a:p>
                  </a:txBody>
                  <a:tcPr marL="68580" marR="68580" marT="0" marB="0" anchor="ctr">
                    <a:solidFill>
                      <a:schemeClr val="tx2"/>
                    </a:solidFill>
                  </a:tcPr>
                </a:tc>
                <a:tc>
                  <a:txBody>
                    <a:bodyPr/>
                    <a:lstStyle/>
                    <a:p>
                      <a:pPr>
                        <a:lnSpc>
                          <a:spcPct val="115000"/>
                        </a:lnSpc>
                        <a:spcAft>
                          <a:spcPts val="600"/>
                        </a:spcAft>
                      </a:pPr>
                      <a:r>
                        <a:rPr lang="en-CA" sz="1200" dirty="0">
                          <a:effectLst/>
                        </a:rPr>
                        <a:t>CK &gt; 5 times ULN, ≤ 10 times ULN</a:t>
                      </a:r>
                      <a:endParaRPr lang="en-CA" sz="1200" dirty="0">
                        <a:effectLst/>
                        <a:latin typeface="Calibri"/>
                        <a:ea typeface="Calibri"/>
                        <a:cs typeface="Times New Roman"/>
                      </a:endParaRPr>
                    </a:p>
                  </a:txBody>
                  <a:tcPr marL="68580" marR="68580" marT="0" marB="0" anchor="ctr">
                    <a:solidFill>
                      <a:srgbClr val="E8EAEE"/>
                    </a:solidFill>
                  </a:tcPr>
                </a:tc>
                <a:tc>
                  <a:txBody>
                    <a:bodyPr/>
                    <a:lstStyle/>
                    <a:p>
                      <a:pPr>
                        <a:lnSpc>
                          <a:spcPct val="115000"/>
                        </a:lnSpc>
                        <a:spcAft>
                          <a:spcPts val="600"/>
                        </a:spcAft>
                      </a:pPr>
                      <a:r>
                        <a:rPr lang="en-CA" sz="1200" dirty="0">
                          <a:effectLst/>
                        </a:rPr>
                        <a:t>Might/might not have myositis</a:t>
                      </a:r>
                      <a:endParaRPr lang="en-CA" sz="1200" dirty="0">
                        <a:effectLst/>
                        <a:latin typeface="Calibri"/>
                        <a:ea typeface="Calibri"/>
                        <a:cs typeface="Times New Roman"/>
                      </a:endParaRPr>
                    </a:p>
                  </a:txBody>
                  <a:tcPr marL="68580" marR="68580" marT="0" marB="0" anchor="ctr"/>
                </a:tc>
              </a:tr>
              <a:tr h="288000">
                <a:tc>
                  <a:txBody>
                    <a:bodyPr/>
                    <a:lstStyle/>
                    <a:p>
                      <a:pPr marL="180340">
                        <a:lnSpc>
                          <a:spcPct val="115000"/>
                        </a:lnSpc>
                        <a:spcAft>
                          <a:spcPts val="600"/>
                        </a:spcAft>
                      </a:pPr>
                      <a:r>
                        <a:rPr lang="en-CA" sz="1200" dirty="0">
                          <a:solidFill>
                            <a:schemeClr val="bg1"/>
                          </a:solidFill>
                          <a:effectLst/>
                        </a:rPr>
                        <a:t>Moderate</a:t>
                      </a:r>
                      <a:endParaRPr lang="en-CA" sz="1200" dirty="0">
                        <a:solidFill>
                          <a:schemeClr val="bg1"/>
                        </a:solidFill>
                        <a:effectLst/>
                        <a:latin typeface="Calibri"/>
                        <a:ea typeface="Calibri"/>
                        <a:cs typeface="Times New Roman"/>
                      </a:endParaRPr>
                    </a:p>
                  </a:txBody>
                  <a:tcPr marL="68580" marR="68580" marT="0" marB="0" anchor="ctr">
                    <a:solidFill>
                      <a:schemeClr val="tx2"/>
                    </a:solidFill>
                  </a:tcPr>
                </a:tc>
                <a:tc>
                  <a:txBody>
                    <a:bodyPr/>
                    <a:lstStyle/>
                    <a:p>
                      <a:pPr>
                        <a:lnSpc>
                          <a:spcPct val="115000"/>
                        </a:lnSpc>
                        <a:spcAft>
                          <a:spcPts val="600"/>
                        </a:spcAft>
                      </a:pPr>
                      <a:r>
                        <a:rPr lang="en-CA" sz="1200" dirty="0">
                          <a:effectLst/>
                        </a:rPr>
                        <a:t>CK &gt; 10 times ULN; ≤ 50 times ULN</a:t>
                      </a:r>
                      <a:endParaRPr lang="en-CA" sz="1200" dirty="0">
                        <a:effectLst/>
                        <a:latin typeface="Calibri"/>
                        <a:ea typeface="Calibri"/>
                        <a:cs typeface="Times New Roman"/>
                      </a:endParaRPr>
                    </a:p>
                  </a:txBody>
                  <a:tcPr marL="68580" marR="68580" marT="0" marB="0" anchor="ctr">
                    <a:solidFill>
                      <a:srgbClr val="CED2DC"/>
                    </a:solidFill>
                  </a:tcPr>
                </a:tc>
                <a:tc>
                  <a:txBody>
                    <a:bodyPr/>
                    <a:lstStyle/>
                    <a:p>
                      <a:pPr>
                        <a:lnSpc>
                          <a:spcPct val="115000"/>
                        </a:lnSpc>
                        <a:spcAft>
                          <a:spcPts val="600"/>
                        </a:spcAft>
                      </a:pPr>
                      <a:r>
                        <a:rPr lang="en-CA" sz="1200" dirty="0">
                          <a:effectLst/>
                        </a:rPr>
                        <a:t>Might/might not have rhabdomyolysis with/without renal dysfunction</a:t>
                      </a:r>
                      <a:endParaRPr lang="en-CA" sz="1200" dirty="0">
                        <a:effectLst/>
                        <a:latin typeface="Calibri"/>
                        <a:ea typeface="Calibri"/>
                        <a:cs typeface="Times New Roman"/>
                      </a:endParaRPr>
                    </a:p>
                  </a:txBody>
                  <a:tcPr marL="68580" marR="68580" marT="0" marB="0" anchor="ctr"/>
                </a:tc>
              </a:tr>
              <a:tr h="288000">
                <a:tc>
                  <a:txBody>
                    <a:bodyPr/>
                    <a:lstStyle/>
                    <a:p>
                      <a:pPr marL="180340">
                        <a:lnSpc>
                          <a:spcPct val="115000"/>
                        </a:lnSpc>
                        <a:spcAft>
                          <a:spcPts val="600"/>
                        </a:spcAft>
                      </a:pPr>
                      <a:r>
                        <a:rPr lang="en-CA" sz="1200" dirty="0">
                          <a:solidFill>
                            <a:schemeClr val="bg1"/>
                          </a:solidFill>
                          <a:effectLst/>
                        </a:rPr>
                        <a:t>Severe</a:t>
                      </a:r>
                      <a:endParaRPr lang="en-CA" sz="1200" dirty="0">
                        <a:solidFill>
                          <a:schemeClr val="bg1"/>
                        </a:solidFill>
                        <a:effectLst/>
                        <a:latin typeface="Calibri"/>
                        <a:ea typeface="Calibri"/>
                        <a:cs typeface="Times New Roman"/>
                      </a:endParaRPr>
                    </a:p>
                  </a:txBody>
                  <a:tcPr marL="68580" marR="68580" marT="0" marB="0" anchor="ctr">
                    <a:solidFill>
                      <a:schemeClr val="tx2"/>
                    </a:solidFill>
                  </a:tcPr>
                </a:tc>
                <a:tc>
                  <a:txBody>
                    <a:bodyPr/>
                    <a:lstStyle/>
                    <a:p>
                      <a:pPr>
                        <a:lnSpc>
                          <a:spcPct val="115000"/>
                        </a:lnSpc>
                        <a:spcAft>
                          <a:spcPts val="600"/>
                        </a:spcAft>
                      </a:pPr>
                      <a:r>
                        <a:rPr lang="en-CA" sz="1200" dirty="0">
                          <a:effectLst/>
                        </a:rPr>
                        <a:t>CK &gt; 50 times ULN</a:t>
                      </a:r>
                      <a:endParaRPr lang="en-CA" sz="1200" dirty="0">
                        <a:effectLst/>
                        <a:latin typeface="Calibri"/>
                        <a:ea typeface="Calibri"/>
                        <a:cs typeface="Times New Roman"/>
                      </a:endParaRPr>
                    </a:p>
                  </a:txBody>
                  <a:tcPr marL="68580" marR="68580" marT="0" marB="0" anchor="ctr">
                    <a:solidFill>
                      <a:srgbClr val="E8EAEE"/>
                    </a:solidFill>
                  </a:tcPr>
                </a:tc>
                <a:tc>
                  <a:txBody>
                    <a:bodyPr/>
                    <a:lstStyle/>
                    <a:p>
                      <a:pPr>
                        <a:lnSpc>
                          <a:spcPct val="115000"/>
                        </a:lnSpc>
                        <a:spcAft>
                          <a:spcPts val="600"/>
                        </a:spcAft>
                      </a:pPr>
                      <a:r>
                        <a:rPr lang="en-CA" sz="1200" dirty="0">
                          <a:effectLst/>
                        </a:rPr>
                        <a:t>Might/might not have rhabdomyolysis with/without renal dysfunction</a:t>
                      </a:r>
                      <a:endParaRPr lang="en-CA" sz="1200" dirty="0">
                        <a:effectLst/>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221086859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Continuous </a:t>
            </a:r>
            <a:r>
              <a:rPr lang="en-CA" dirty="0" smtClean="0"/>
              <a:t>vs. </a:t>
            </a:r>
            <a:r>
              <a:rPr lang="en-CA" dirty="0"/>
              <a:t>D</a:t>
            </a:r>
            <a:r>
              <a:rPr lang="en-CA" dirty="0" smtClean="0"/>
              <a:t>iscrete</a:t>
            </a:r>
            <a:r>
              <a:rPr lang="en-CA" dirty="0"/>
              <a:t/>
            </a:r>
            <a:br>
              <a:rPr lang="en-CA" dirty="0"/>
            </a:br>
            <a:r>
              <a:rPr lang="en-CA" dirty="0"/>
              <a:t>Statin-Associated Adverse Effects </a:t>
            </a:r>
          </a:p>
        </p:txBody>
      </p:sp>
      <p:sp>
        <p:nvSpPr>
          <p:cNvPr id="4" name="Text Placeholder 3"/>
          <p:cNvSpPr>
            <a:spLocks noGrp="1"/>
          </p:cNvSpPr>
          <p:nvPr>
            <p:ph type="body" sz="quarter" idx="13"/>
          </p:nvPr>
        </p:nvSpPr>
        <p:spPr/>
        <p:txBody>
          <a:bodyPr/>
          <a:lstStyle/>
          <a:p>
            <a:r>
              <a:rPr lang="en-CA" dirty="0"/>
              <a:t>Mancini et al, DOI: </a:t>
            </a:r>
            <a:r>
              <a:rPr lang="en-CA" dirty="0">
                <a:hlinkClick r:id="rId2"/>
              </a:rPr>
              <a:t>http://</a:t>
            </a:r>
            <a:r>
              <a:rPr lang="en-CA" dirty="0" smtClean="0">
                <a:hlinkClick r:id="rId2"/>
              </a:rPr>
              <a:t>dx.doi.org/10.1016/j.cjca.2016.01.003</a:t>
            </a:r>
            <a:endParaRPr lang="en-CA" dirty="0"/>
          </a:p>
        </p:txBody>
      </p:sp>
      <p:sp>
        <p:nvSpPr>
          <p:cNvPr id="5" name="Left-Right Arrow 4"/>
          <p:cNvSpPr/>
          <p:nvPr/>
        </p:nvSpPr>
        <p:spPr>
          <a:xfrm>
            <a:off x="1517043" y="2101320"/>
            <a:ext cx="5848814" cy="1505526"/>
          </a:xfrm>
          <a:prstGeom prst="leftRightArrow">
            <a:avLst/>
          </a:prstGeom>
          <a:ln>
            <a:noFill/>
          </a:ln>
          <a:effectLst>
            <a:outerShdw blurRad="57150" dist="19050" dir="5400000" algn="ctr" rotWithShape="0">
              <a:schemeClr val="accent6">
                <a:lumMod val="90000"/>
                <a:lumOff val="10000"/>
                <a:alpha val="81000"/>
              </a:schemeClr>
            </a:outerShdw>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sp>
        <p:nvSpPr>
          <p:cNvPr id="7" name="TextBox 6"/>
          <p:cNvSpPr txBox="1"/>
          <p:nvPr/>
        </p:nvSpPr>
        <p:spPr>
          <a:xfrm>
            <a:off x="1754909" y="2617346"/>
            <a:ext cx="1459346" cy="461665"/>
          </a:xfrm>
          <a:prstGeom prst="rect">
            <a:avLst/>
          </a:prstGeom>
          <a:noFill/>
        </p:spPr>
        <p:txBody>
          <a:bodyPr wrap="square" rtlCol="0">
            <a:spAutoFit/>
          </a:bodyPr>
          <a:lstStyle/>
          <a:p>
            <a:r>
              <a:rPr lang="en-CA" sz="2400" dirty="0" smtClean="0">
                <a:solidFill>
                  <a:schemeClr val="bg1"/>
                </a:solidFill>
                <a:effectLst>
                  <a:outerShdw blurRad="50800" dist="38100" dir="2700000" algn="tl" rotWithShape="0">
                    <a:prstClr val="black">
                      <a:alpha val="40000"/>
                    </a:prstClr>
                  </a:outerShdw>
                </a:effectLst>
              </a:rPr>
              <a:t>Myalgia</a:t>
            </a:r>
            <a:endParaRPr lang="en-CA" sz="2400" dirty="0">
              <a:solidFill>
                <a:schemeClr val="bg1"/>
              </a:solidFill>
              <a:effectLst>
                <a:outerShdw blurRad="50800" dist="38100" dir="2700000" algn="tl" rotWithShape="0">
                  <a:prstClr val="black">
                    <a:alpha val="40000"/>
                  </a:prstClr>
                </a:outerShdw>
              </a:effectLst>
            </a:endParaRPr>
          </a:p>
        </p:txBody>
      </p:sp>
      <p:sp>
        <p:nvSpPr>
          <p:cNvPr id="9" name="TextBox 8"/>
          <p:cNvSpPr txBox="1"/>
          <p:nvPr/>
        </p:nvSpPr>
        <p:spPr>
          <a:xfrm>
            <a:off x="5216266" y="2617346"/>
            <a:ext cx="1459346" cy="461665"/>
          </a:xfrm>
          <a:prstGeom prst="rect">
            <a:avLst/>
          </a:prstGeom>
          <a:noFill/>
        </p:spPr>
        <p:txBody>
          <a:bodyPr wrap="square" rtlCol="0">
            <a:spAutoFit/>
          </a:bodyPr>
          <a:lstStyle/>
          <a:p>
            <a:pPr algn="r"/>
            <a:r>
              <a:rPr lang="en-CA" sz="2400" dirty="0" smtClean="0">
                <a:solidFill>
                  <a:schemeClr val="bg1"/>
                </a:solidFill>
                <a:effectLst>
                  <a:outerShdw blurRad="50800" dist="38100" dir="2700000" algn="tl" rotWithShape="0">
                    <a:prstClr val="black">
                      <a:alpha val="40000"/>
                    </a:prstClr>
                  </a:outerShdw>
                </a:effectLst>
              </a:rPr>
              <a:t>Myositis</a:t>
            </a:r>
            <a:endParaRPr lang="en-CA" sz="2400" dirty="0">
              <a:solidFill>
                <a:schemeClr val="bg1"/>
              </a:solidFill>
              <a:effectLst>
                <a:outerShdw blurRad="50800" dist="38100" dir="2700000" algn="tl" rotWithShape="0">
                  <a:prstClr val="black">
                    <a:alpha val="40000"/>
                  </a:prstClr>
                </a:outerShdw>
              </a:effectLst>
            </a:endParaRPr>
          </a:p>
        </p:txBody>
      </p:sp>
      <p:sp>
        <p:nvSpPr>
          <p:cNvPr id="10" name="TextBox 9"/>
          <p:cNvSpPr txBox="1"/>
          <p:nvPr/>
        </p:nvSpPr>
        <p:spPr>
          <a:xfrm>
            <a:off x="3842327" y="3974552"/>
            <a:ext cx="1459346" cy="584775"/>
          </a:xfrm>
          <a:prstGeom prst="rect">
            <a:avLst/>
          </a:prstGeom>
          <a:noFill/>
        </p:spPr>
        <p:txBody>
          <a:bodyPr wrap="square" rtlCol="0">
            <a:spAutoFit/>
          </a:bodyPr>
          <a:lstStyle/>
          <a:p>
            <a:pPr algn="ctr"/>
            <a:r>
              <a:rPr lang="en-CA" sz="3200" b="1" dirty="0" smtClean="0">
                <a:solidFill>
                  <a:schemeClr val="accent6"/>
                </a:solidFill>
                <a:effectLst>
                  <a:outerShdw blurRad="50800" dist="38100" dir="2700000" algn="tl" rotWithShape="0">
                    <a:prstClr val="black">
                      <a:alpha val="40000"/>
                    </a:prstClr>
                  </a:outerShdw>
                </a:effectLst>
              </a:rPr>
              <a:t>VS.</a:t>
            </a:r>
            <a:endParaRPr lang="en-CA" sz="3200" b="1" dirty="0">
              <a:solidFill>
                <a:schemeClr val="accent6"/>
              </a:solidFill>
              <a:effectLst>
                <a:outerShdw blurRad="50800" dist="38100" dir="2700000" algn="tl" rotWithShape="0">
                  <a:prstClr val="black">
                    <a:alpha val="40000"/>
                  </a:prstClr>
                </a:outerShdw>
              </a:effectLst>
            </a:endParaRPr>
          </a:p>
        </p:txBody>
      </p:sp>
      <p:sp>
        <p:nvSpPr>
          <p:cNvPr id="11" name="TextBox 10"/>
          <p:cNvSpPr txBox="1"/>
          <p:nvPr/>
        </p:nvSpPr>
        <p:spPr>
          <a:xfrm>
            <a:off x="1615209" y="4963564"/>
            <a:ext cx="1459346" cy="461665"/>
          </a:xfrm>
          <a:prstGeom prst="rect">
            <a:avLst/>
          </a:prstGeom>
          <a:noFill/>
        </p:spPr>
        <p:txBody>
          <a:bodyPr wrap="square" rtlCol="0">
            <a:spAutoFit/>
          </a:bodyPr>
          <a:lstStyle/>
          <a:p>
            <a:pPr algn="ctr"/>
            <a:r>
              <a:rPr lang="en-CA" sz="2400" dirty="0" smtClean="0">
                <a:solidFill>
                  <a:schemeClr val="accent6"/>
                </a:solidFill>
                <a:effectLst>
                  <a:outerShdw blurRad="50800" dist="38100" dir="2700000" algn="tl" rotWithShape="0">
                    <a:prstClr val="black">
                      <a:alpha val="40000"/>
                    </a:prstClr>
                  </a:outerShdw>
                </a:effectLst>
              </a:rPr>
              <a:t>Myalgia</a:t>
            </a:r>
            <a:endParaRPr lang="en-CA" sz="2400" dirty="0">
              <a:solidFill>
                <a:schemeClr val="accent6"/>
              </a:solidFill>
              <a:effectLst>
                <a:outerShdw blurRad="50800" dist="38100" dir="2700000" algn="tl" rotWithShape="0">
                  <a:prstClr val="black">
                    <a:alpha val="40000"/>
                  </a:prstClr>
                </a:outerShdw>
              </a:effectLst>
            </a:endParaRPr>
          </a:p>
        </p:txBody>
      </p:sp>
      <p:sp>
        <p:nvSpPr>
          <p:cNvPr id="12" name="TextBox 11"/>
          <p:cNvSpPr txBox="1"/>
          <p:nvPr/>
        </p:nvSpPr>
        <p:spPr>
          <a:xfrm>
            <a:off x="5439908" y="4939903"/>
            <a:ext cx="1459346" cy="461665"/>
          </a:xfrm>
          <a:prstGeom prst="rect">
            <a:avLst/>
          </a:prstGeom>
          <a:noFill/>
        </p:spPr>
        <p:txBody>
          <a:bodyPr wrap="square" rtlCol="0">
            <a:spAutoFit/>
          </a:bodyPr>
          <a:lstStyle/>
          <a:p>
            <a:pPr algn="ctr"/>
            <a:r>
              <a:rPr lang="en-CA" sz="2400" dirty="0" smtClean="0">
                <a:solidFill>
                  <a:schemeClr val="accent6"/>
                </a:solidFill>
                <a:effectLst>
                  <a:outerShdw blurRad="50800" dist="38100" dir="2700000" algn="tl" rotWithShape="0">
                    <a:prstClr val="black">
                      <a:alpha val="40000"/>
                    </a:prstClr>
                  </a:outerShdw>
                </a:effectLst>
              </a:rPr>
              <a:t>Myositis</a:t>
            </a:r>
            <a:endParaRPr lang="en-CA" sz="2400" dirty="0">
              <a:solidFill>
                <a:schemeClr val="accent6"/>
              </a:solidFill>
              <a:effectLst>
                <a:outerShdw blurRad="50800" dist="38100" dir="2700000" algn="tl" rotWithShape="0">
                  <a:prstClr val="black">
                    <a:alpha val="40000"/>
                  </a:prstClr>
                </a:outerShdw>
              </a:effectLst>
            </a:endParaRPr>
          </a:p>
        </p:txBody>
      </p:sp>
      <p:sp>
        <p:nvSpPr>
          <p:cNvPr id="13" name="Rectangle 12"/>
          <p:cNvSpPr/>
          <p:nvPr/>
        </p:nvSpPr>
        <p:spPr>
          <a:xfrm>
            <a:off x="1148686" y="1965852"/>
            <a:ext cx="6585527" cy="1776462"/>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Rectangle 13"/>
          <p:cNvSpPr/>
          <p:nvPr/>
        </p:nvSpPr>
        <p:spPr>
          <a:xfrm>
            <a:off x="1148686" y="4762450"/>
            <a:ext cx="6585527" cy="751659"/>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16" name="Straight Connector 15"/>
          <p:cNvCxnSpPr/>
          <p:nvPr/>
        </p:nvCxnSpPr>
        <p:spPr>
          <a:xfrm>
            <a:off x="4604948" y="4762450"/>
            <a:ext cx="0" cy="751659"/>
          </a:xfrm>
          <a:prstGeom prst="line">
            <a:avLst/>
          </a:prstGeom>
          <a:noFill/>
          <a:ln w="57150"/>
        </p:spPr>
        <p:style>
          <a:lnRef idx="2">
            <a:schemeClr val="accent1">
              <a:shade val="50000"/>
            </a:schemeClr>
          </a:lnRef>
          <a:fillRef idx="1">
            <a:schemeClr val="accent1"/>
          </a:fillRef>
          <a:effectRef idx="0">
            <a:schemeClr val="accent1"/>
          </a:effectRef>
          <a:fontRef idx="minor">
            <a:schemeClr val="lt1"/>
          </a:fontRef>
        </p:style>
      </p:cxnSp>
    </p:spTree>
    <p:extLst>
      <p:ext uri="{BB962C8B-B14F-4D97-AF65-F5344CB8AC3E}">
        <p14:creationId xmlns:p14="http://schemas.microsoft.com/office/powerpoint/2010/main" val="273159954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of Muscle Side-effects</a:t>
            </a:r>
            <a:endParaRPr lang="en-CA" dirty="0"/>
          </a:p>
        </p:txBody>
      </p:sp>
      <p:sp>
        <p:nvSpPr>
          <p:cNvPr id="3" name="Content Placeholder 2"/>
          <p:cNvSpPr>
            <a:spLocks noGrp="1"/>
          </p:cNvSpPr>
          <p:nvPr>
            <p:ph idx="1"/>
          </p:nvPr>
        </p:nvSpPr>
        <p:spPr/>
        <p:txBody>
          <a:bodyPr/>
          <a:lstStyle/>
          <a:p>
            <a:pPr>
              <a:spcBef>
                <a:spcPts val="400"/>
              </a:spcBef>
              <a:spcAft>
                <a:spcPts val="400"/>
              </a:spcAft>
            </a:pPr>
            <a:r>
              <a:rPr lang="en-CA" dirty="0"/>
              <a:t>Rhabdomyolysis</a:t>
            </a:r>
          </a:p>
          <a:p>
            <a:pPr lvl="1">
              <a:spcBef>
                <a:spcPts val="400"/>
              </a:spcBef>
              <a:spcAft>
                <a:spcPts val="400"/>
              </a:spcAft>
            </a:pPr>
            <a:r>
              <a:rPr lang="en-CA" dirty="0"/>
              <a:t>Significant CK elevation with weakness</a:t>
            </a:r>
          </a:p>
          <a:p>
            <a:pPr lvl="1">
              <a:spcBef>
                <a:spcPts val="400"/>
              </a:spcBef>
              <a:spcAft>
                <a:spcPts val="400"/>
              </a:spcAft>
            </a:pPr>
            <a:r>
              <a:rPr lang="en-CA" dirty="0" err="1" smtClean="0"/>
              <a:t>Myoglobinuria</a:t>
            </a:r>
            <a:r>
              <a:rPr lang="en-CA" dirty="0" smtClean="0"/>
              <a:t> </a:t>
            </a:r>
            <a:r>
              <a:rPr lang="en-CA" dirty="0"/>
              <a:t>is not a requirement  </a:t>
            </a:r>
          </a:p>
          <a:p>
            <a:pPr lvl="2">
              <a:spcBef>
                <a:spcPts val="400"/>
              </a:spcBef>
              <a:spcAft>
                <a:spcPts val="400"/>
              </a:spcAft>
            </a:pPr>
            <a:r>
              <a:rPr lang="en-CA" dirty="0"/>
              <a:t>Classification of CK elevations (arbitrary)</a:t>
            </a:r>
          </a:p>
          <a:p>
            <a:pPr lvl="3">
              <a:spcBef>
                <a:spcPts val="400"/>
              </a:spcBef>
              <a:spcAft>
                <a:spcPts val="400"/>
              </a:spcAft>
            </a:pPr>
            <a:r>
              <a:rPr lang="en-CA" dirty="0"/>
              <a:t>Mild </a:t>
            </a:r>
            <a:r>
              <a:rPr lang="en-CA" dirty="0" err="1"/>
              <a:t>hyperCKemia</a:t>
            </a:r>
            <a:r>
              <a:rPr lang="en-CA" dirty="0"/>
              <a:t>: &lt;10x ULN (?myositis)</a:t>
            </a:r>
          </a:p>
          <a:p>
            <a:pPr lvl="3">
              <a:spcBef>
                <a:spcPts val="400"/>
              </a:spcBef>
              <a:spcAft>
                <a:spcPts val="400"/>
              </a:spcAft>
            </a:pPr>
            <a:r>
              <a:rPr lang="en-CA" dirty="0"/>
              <a:t>Moderate </a:t>
            </a:r>
            <a:r>
              <a:rPr lang="en-CA" dirty="0" err="1"/>
              <a:t>hyperCKemia</a:t>
            </a:r>
            <a:r>
              <a:rPr lang="en-CA" dirty="0"/>
              <a:t>: 10-50x ULN</a:t>
            </a:r>
          </a:p>
          <a:p>
            <a:pPr lvl="3">
              <a:spcBef>
                <a:spcPts val="400"/>
              </a:spcBef>
              <a:spcAft>
                <a:spcPts val="400"/>
              </a:spcAft>
            </a:pPr>
            <a:r>
              <a:rPr lang="en-CA" dirty="0" smtClean="0"/>
              <a:t>Severe </a:t>
            </a:r>
            <a:r>
              <a:rPr lang="en-CA" dirty="0" err="1"/>
              <a:t>hyperCKemia</a:t>
            </a:r>
            <a:r>
              <a:rPr lang="en-CA" dirty="0"/>
              <a:t>: &gt;50x ULN</a:t>
            </a:r>
          </a:p>
          <a:p>
            <a:pPr>
              <a:spcBef>
                <a:spcPts val="400"/>
              </a:spcBef>
              <a:spcAft>
                <a:spcPts val="400"/>
              </a:spcAft>
            </a:pPr>
            <a:r>
              <a:rPr lang="en-CA" dirty="0"/>
              <a:t> Myositis </a:t>
            </a:r>
            <a:r>
              <a:rPr lang="en-CA" dirty="0" smtClean="0"/>
              <a:t>→ </a:t>
            </a:r>
            <a:r>
              <a:rPr lang="en-CA" dirty="0"/>
              <a:t>Rhabdomyolysis is a </a:t>
            </a:r>
            <a:r>
              <a:rPr lang="en-CA" dirty="0" smtClean="0"/>
              <a:t>continuum (CK &lt; 10 ULN </a:t>
            </a:r>
            <a:r>
              <a:rPr lang="en-CA" dirty="0"/>
              <a:t>+ weakness vs CK </a:t>
            </a:r>
            <a:r>
              <a:rPr lang="en-CA" dirty="0" smtClean="0"/>
              <a:t>10+ x ULN </a:t>
            </a:r>
            <a:r>
              <a:rPr lang="en-CA" dirty="0"/>
              <a:t>+ </a:t>
            </a:r>
            <a:r>
              <a:rPr lang="en-CA" dirty="0" smtClean="0"/>
              <a:t>weakness are not truly distinct so degree of </a:t>
            </a:r>
            <a:r>
              <a:rPr lang="en-CA" dirty="0" err="1" smtClean="0"/>
              <a:t>hyperCKemia</a:t>
            </a:r>
            <a:r>
              <a:rPr lang="en-CA" dirty="0" smtClean="0"/>
              <a:t> in the presence of neurological findings should not be overly weighed)</a:t>
            </a:r>
            <a:endParaRPr lang="en-CA" dirty="0"/>
          </a:p>
          <a:p>
            <a:pPr>
              <a:spcBef>
                <a:spcPts val="400"/>
              </a:spcBef>
              <a:spcAft>
                <a:spcPts val="400"/>
              </a:spcAft>
            </a:pPr>
            <a:endParaRPr lang="en-CA" dirty="0"/>
          </a:p>
        </p:txBody>
      </p:sp>
      <p:sp>
        <p:nvSpPr>
          <p:cNvPr id="4" name="Text Placeholder 3"/>
          <p:cNvSpPr>
            <a:spLocks noGrp="1"/>
          </p:cNvSpPr>
          <p:nvPr>
            <p:ph type="body" sz="quarter" idx="13"/>
          </p:nvPr>
        </p:nvSpPr>
        <p:spPr/>
        <p:txBody>
          <a:bodyPr/>
          <a:lstStyle/>
          <a:p>
            <a:r>
              <a:rPr lang="en-CA" dirty="0"/>
              <a:t>Mancini et al, DOI: </a:t>
            </a:r>
            <a:r>
              <a:rPr lang="en-CA" dirty="0">
                <a:hlinkClick r:id="rId2"/>
              </a:rPr>
              <a:t>http://</a:t>
            </a:r>
            <a:r>
              <a:rPr lang="en-CA" dirty="0" smtClean="0">
                <a:hlinkClick r:id="rId2"/>
              </a:rPr>
              <a:t>dx.doi.org/10.1016/j.cjca.2016.01.003</a:t>
            </a:r>
            <a:endParaRPr lang="en-CA" dirty="0"/>
          </a:p>
        </p:txBody>
      </p:sp>
    </p:spTree>
    <p:extLst>
      <p:ext uri="{BB962C8B-B14F-4D97-AF65-F5344CB8AC3E}">
        <p14:creationId xmlns:p14="http://schemas.microsoft.com/office/powerpoint/2010/main" val="94599036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Distribution of </a:t>
            </a:r>
            <a:r>
              <a:rPr lang="en-CA" dirty="0" err="1" smtClean="0"/>
              <a:t>Creatine</a:t>
            </a:r>
            <a:r>
              <a:rPr lang="en-CA" dirty="0" smtClean="0"/>
              <a:t> Kinase in the General Population: Implications for Statin Therapy </a:t>
            </a:r>
            <a:endParaRPr lang="en-CA" dirty="0"/>
          </a:p>
        </p:txBody>
      </p:sp>
      <p:sp>
        <p:nvSpPr>
          <p:cNvPr id="3" name="Text Placeholder 2"/>
          <p:cNvSpPr>
            <a:spLocks noGrp="1"/>
          </p:cNvSpPr>
          <p:nvPr>
            <p:ph type="body" sz="quarter" idx="13"/>
          </p:nvPr>
        </p:nvSpPr>
        <p:spPr>
          <a:xfrm>
            <a:off x="369888" y="6362700"/>
            <a:ext cx="8483600" cy="365125"/>
          </a:xfrm>
        </p:spPr>
        <p:txBody>
          <a:bodyPr/>
          <a:lstStyle/>
          <a:p>
            <a:pPr lvl="0">
              <a:spcBef>
                <a:spcPts val="0"/>
              </a:spcBef>
              <a:spcAft>
                <a:spcPts val="0"/>
              </a:spcAft>
            </a:pPr>
            <a:r>
              <a:rPr lang="en-CA" dirty="0" smtClean="0">
                <a:latin typeface="Arial Narrow" panose="020B0606020202030204" pitchFamily="34" charset="0"/>
                <a:ea typeface="Calibri" pitchFamily="34" charset="0"/>
                <a:cs typeface="Times New Roman" pitchFamily="18" charset="0"/>
              </a:rPr>
              <a:t>Adapted </a:t>
            </a:r>
            <a:r>
              <a:rPr lang="en-CA" dirty="0">
                <a:latin typeface="Arial Narrow" panose="020B0606020202030204" pitchFamily="34" charset="0"/>
                <a:ea typeface="Calibri" pitchFamily="34" charset="0"/>
                <a:cs typeface="Times New Roman" pitchFamily="18" charset="0"/>
              </a:rPr>
              <a:t>from </a:t>
            </a:r>
            <a:r>
              <a:rPr lang="en-CA" dirty="0" smtClean="0">
                <a:latin typeface="Arial Narrow" panose="020B0606020202030204" pitchFamily="34" charset="0"/>
                <a:ea typeface="Calibri" pitchFamily="34" charset="0"/>
                <a:cs typeface="Times New Roman" pitchFamily="18" charset="0"/>
              </a:rPr>
              <a:t>Brewster, </a:t>
            </a:r>
            <a:r>
              <a:rPr lang="en-CA" dirty="0">
                <a:latin typeface="Arial Narrow" panose="020B0606020202030204" pitchFamily="34" charset="0"/>
                <a:ea typeface="Calibri" pitchFamily="34" charset="0"/>
                <a:cs typeface="Times New Roman" pitchFamily="18" charset="0"/>
              </a:rPr>
              <a:t>et al. </a:t>
            </a:r>
            <a:r>
              <a:rPr lang="en-CA" i="1" dirty="0">
                <a:latin typeface="Arial Narrow" panose="020B0606020202030204" pitchFamily="34" charset="0"/>
                <a:ea typeface="Calibri" pitchFamily="34" charset="0"/>
                <a:cs typeface="Times New Roman" pitchFamily="18" charset="0"/>
              </a:rPr>
              <a:t>Am Heart J. </a:t>
            </a:r>
            <a:r>
              <a:rPr lang="en-CA" dirty="0">
                <a:latin typeface="Arial Narrow" panose="020B0606020202030204" pitchFamily="34" charset="0"/>
                <a:ea typeface="Calibri" pitchFamily="34" charset="0"/>
                <a:cs typeface="Times New Roman" pitchFamily="18" charset="0"/>
              </a:rPr>
              <a:t>2007;154:655-661.</a:t>
            </a:r>
            <a:endParaRPr lang="en-CA" sz="2000" dirty="0">
              <a:latin typeface="Arial Narrow" panose="020B0606020202030204" pitchFamily="34" charset="0"/>
              <a:cs typeface="Arial" pitchFamily="34" charset="0"/>
            </a:endParaRPr>
          </a:p>
          <a:p>
            <a:pPr>
              <a:spcBef>
                <a:spcPts val="0"/>
              </a:spcBef>
              <a:spcAft>
                <a:spcPts val="0"/>
              </a:spcAft>
            </a:pPr>
            <a:endParaRPr lang="en-CA" dirty="0"/>
          </a:p>
          <a:p>
            <a:pPr>
              <a:spcBef>
                <a:spcPts val="0"/>
              </a:spcBef>
              <a:spcAft>
                <a:spcPts val="0"/>
              </a:spcAft>
            </a:pPr>
            <a:r>
              <a:rPr lang="en-CA" dirty="0"/>
              <a:t>Mancini et al, DOI: </a:t>
            </a:r>
            <a:r>
              <a:rPr lang="en-CA" dirty="0">
                <a:hlinkClick r:id="rId2"/>
              </a:rPr>
              <a:t>http://dx.doi.org/10.1016/j.cjca.2016.01.003</a:t>
            </a:r>
            <a:endParaRPr lang="en-CA" dirty="0"/>
          </a:p>
        </p:txBody>
      </p:sp>
      <p:sp>
        <p:nvSpPr>
          <p:cNvPr id="7" name="TextBox 6"/>
          <p:cNvSpPr txBox="1"/>
          <p:nvPr/>
        </p:nvSpPr>
        <p:spPr>
          <a:xfrm>
            <a:off x="1619250" y="5013095"/>
            <a:ext cx="1381125" cy="307777"/>
          </a:xfrm>
          <a:prstGeom prst="rect">
            <a:avLst/>
          </a:prstGeom>
          <a:noFill/>
        </p:spPr>
        <p:txBody>
          <a:bodyPr wrap="square" rtlCol="0">
            <a:spAutoFit/>
          </a:bodyPr>
          <a:lstStyle/>
          <a:p>
            <a:pPr algn="ctr"/>
            <a:r>
              <a:rPr lang="en-CA" sz="1400" b="1" dirty="0" smtClean="0"/>
              <a:t>Log CK</a:t>
            </a:r>
            <a:endParaRPr lang="en-CA" sz="1400" b="1" dirty="0"/>
          </a:p>
        </p:txBody>
      </p:sp>
      <p:sp>
        <p:nvSpPr>
          <p:cNvPr id="8" name="TextBox 7"/>
          <p:cNvSpPr txBox="1"/>
          <p:nvPr/>
        </p:nvSpPr>
        <p:spPr>
          <a:xfrm>
            <a:off x="5896236" y="5013095"/>
            <a:ext cx="1381125" cy="307777"/>
          </a:xfrm>
          <a:prstGeom prst="rect">
            <a:avLst/>
          </a:prstGeom>
          <a:noFill/>
        </p:spPr>
        <p:txBody>
          <a:bodyPr wrap="square" rtlCol="0">
            <a:spAutoFit/>
          </a:bodyPr>
          <a:lstStyle/>
          <a:p>
            <a:pPr algn="ctr"/>
            <a:r>
              <a:rPr lang="en-CA" sz="1400" b="1" dirty="0" smtClean="0"/>
              <a:t>Log CK</a:t>
            </a:r>
            <a:endParaRPr lang="en-CA" sz="1400" b="1" dirty="0"/>
          </a:p>
        </p:txBody>
      </p:sp>
      <p:sp>
        <p:nvSpPr>
          <p:cNvPr id="9" name="TextBox 8"/>
          <p:cNvSpPr txBox="1"/>
          <p:nvPr/>
        </p:nvSpPr>
        <p:spPr>
          <a:xfrm rot="16200000">
            <a:off x="-709625" y="2960271"/>
            <a:ext cx="2047875" cy="307777"/>
          </a:xfrm>
          <a:prstGeom prst="rect">
            <a:avLst/>
          </a:prstGeom>
          <a:noFill/>
        </p:spPr>
        <p:txBody>
          <a:bodyPr wrap="square" rtlCol="0">
            <a:spAutoFit/>
          </a:bodyPr>
          <a:lstStyle/>
          <a:p>
            <a:pPr algn="ctr"/>
            <a:r>
              <a:rPr lang="en-CA" sz="1400" b="1" dirty="0" smtClean="0"/>
              <a:t>Number of Participants </a:t>
            </a:r>
            <a:endParaRPr lang="en-CA" sz="1400" b="1" dirty="0"/>
          </a:p>
        </p:txBody>
      </p:sp>
      <p:sp>
        <p:nvSpPr>
          <p:cNvPr id="11" name="Right Arrow 9"/>
          <p:cNvSpPr>
            <a:spLocks noChangeArrowheads="1"/>
          </p:cNvSpPr>
          <p:nvPr/>
        </p:nvSpPr>
        <p:spPr bwMode="auto">
          <a:xfrm>
            <a:off x="6358198" y="1765805"/>
            <a:ext cx="457200" cy="304800"/>
          </a:xfrm>
          <a:prstGeom prst="rightArrow">
            <a:avLst>
              <a:gd name="adj1" fmla="val 50000"/>
              <a:gd name="adj2" fmla="val 50000"/>
            </a:avLst>
          </a:prstGeom>
          <a:solidFill>
            <a:schemeClr val="accent2"/>
          </a:solidFill>
          <a:ln w="9525">
            <a:noFill/>
            <a:round/>
            <a:headEnd/>
            <a:tailEnd/>
          </a:ln>
          <a:effectLst>
            <a:outerShdw blurRad="50800" dist="38100" dir="2700000" algn="tl" rotWithShape="0">
              <a:prstClr val="black">
                <a:alpha val="40000"/>
              </a:prstClr>
            </a:outerShdw>
          </a:effectLst>
        </p:spPr>
        <p:txBody>
          <a:bodyPr>
            <a:prstTxWarp prst="textNoShape">
              <a:avLst/>
            </a:prstTxWarp>
          </a:bodyPr>
          <a:lstStyle/>
          <a:p>
            <a:pPr algn="ctr" defTabSz="457200">
              <a:spcBef>
                <a:spcPct val="0"/>
              </a:spcBef>
            </a:pPr>
            <a:endParaRPr lang="en-US" sz="1400">
              <a:solidFill>
                <a:prstClr val="white"/>
              </a:solidFill>
            </a:endParaRPr>
          </a:p>
        </p:txBody>
      </p:sp>
      <p:cxnSp>
        <p:nvCxnSpPr>
          <p:cNvPr id="14" name="Straight Connector 13"/>
          <p:cNvCxnSpPr/>
          <p:nvPr/>
        </p:nvCxnSpPr>
        <p:spPr>
          <a:xfrm>
            <a:off x="925690" y="1762690"/>
            <a:ext cx="0" cy="2860167"/>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925690" y="4610950"/>
            <a:ext cx="3157360"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851872" y="1776790"/>
            <a:ext cx="88106"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40191" y="1618873"/>
            <a:ext cx="540085" cy="307777"/>
          </a:xfrm>
          <a:prstGeom prst="rect">
            <a:avLst/>
          </a:prstGeom>
          <a:noFill/>
        </p:spPr>
        <p:txBody>
          <a:bodyPr wrap="square" rtlCol="0">
            <a:spAutoFit/>
          </a:bodyPr>
          <a:lstStyle/>
          <a:p>
            <a:pPr algn="r"/>
            <a:r>
              <a:rPr lang="en-CA" sz="1400" dirty="0" smtClean="0">
                <a:solidFill>
                  <a:schemeClr val="accent6"/>
                </a:solidFill>
              </a:rPr>
              <a:t>250</a:t>
            </a:r>
            <a:endParaRPr lang="en-CA" sz="1400" dirty="0">
              <a:solidFill>
                <a:schemeClr val="accent6"/>
              </a:solidFill>
            </a:endParaRPr>
          </a:p>
        </p:txBody>
      </p:sp>
      <p:cxnSp>
        <p:nvCxnSpPr>
          <p:cNvPr id="24" name="Straight Connector 23"/>
          <p:cNvCxnSpPr/>
          <p:nvPr/>
        </p:nvCxnSpPr>
        <p:spPr>
          <a:xfrm>
            <a:off x="851872" y="2343528"/>
            <a:ext cx="88106"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851872" y="2917409"/>
            <a:ext cx="88106"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851872" y="3484147"/>
            <a:ext cx="88106"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851872" y="4053266"/>
            <a:ext cx="88106"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851872" y="4610950"/>
            <a:ext cx="88106"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387894" y="4610950"/>
            <a:ext cx="0" cy="106871"/>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925690" y="4610950"/>
            <a:ext cx="0" cy="106871"/>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833188" y="4610950"/>
            <a:ext cx="0" cy="106871"/>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288007" y="4610950"/>
            <a:ext cx="0" cy="106871"/>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742825" y="4610950"/>
            <a:ext cx="0" cy="106871"/>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3180975" y="4610950"/>
            <a:ext cx="0" cy="106871"/>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640556" y="4610950"/>
            <a:ext cx="0" cy="106871"/>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4073150" y="4610950"/>
            <a:ext cx="0" cy="106871"/>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4967082" y="1762690"/>
            <a:ext cx="0" cy="2860167"/>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4967082" y="4610950"/>
            <a:ext cx="3633993"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4893264" y="1776790"/>
            <a:ext cx="88106"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4424543" y="1618873"/>
            <a:ext cx="540085" cy="307777"/>
          </a:xfrm>
          <a:prstGeom prst="rect">
            <a:avLst/>
          </a:prstGeom>
          <a:noFill/>
        </p:spPr>
        <p:txBody>
          <a:bodyPr wrap="square" rtlCol="0">
            <a:spAutoFit/>
          </a:bodyPr>
          <a:lstStyle/>
          <a:p>
            <a:pPr algn="r"/>
            <a:r>
              <a:rPr lang="en-CA" sz="1400" dirty="0" smtClean="0">
                <a:solidFill>
                  <a:schemeClr val="accent6"/>
                </a:solidFill>
              </a:rPr>
              <a:t>120</a:t>
            </a:r>
            <a:endParaRPr lang="en-CA" sz="1400" dirty="0">
              <a:solidFill>
                <a:schemeClr val="accent6"/>
              </a:solidFill>
            </a:endParaRPr>
          </a:p>
        </p:txBody>
      </p:sp>
      <p:sp>
        <p:nvSpPr>
          <p:cNvPr id="44" name="TextBox 43"/>
          <p:cNvSpPr txBox="1"/>
          <p:nvPr/>
        </p:nvSpPr>
        <p:spPr>
          <a:xfrm>
            <a:off x="4733526" y="4667219"/>
            <a:ext cx="464658" cy="307777"/>
          </a:xfrm>
          <a:prstGeom prst="rect">
            <a:avLst/>
          </a:prstGeom>
          <a:noFill/>
        </p:spPr>
        <p:txBody>
          <a:bodyPr wrap="square" rtlCol="0">
            <a:spAutoFit/>
          </a:bodyPr>
          <a:lstStyle/>
          <a:p>
            <a:pPr algn="ctr"/>
            <a:r>
              <a:rPr lang="en-CA" sz="1400" dirty="0" smtClean="0">
                <a:solidFill>
                  <a:schemeClr val="accent6"/>
                </a:solidFill>
              </a:rPr>
              <a:t>0,5</a:t>
            </a:r>
            <a:endParaRPr lang="en-CA" sz="1400" dirty="0">
              <a:solidFill>
                <a:schemeClr val="accent6"/>
              </a:solidFill>
            </a:endParaRPr>
          </a:p>
        </p:txBody>
      </p:sp>
      <p:cxnSp>
        <p:nvCxnSpPr>
          <p:cNvPr id="45" name="Straight Connector 44"/>
          <p:cNvCxnSpPr/>
          <p:nvPr/>
        </p:nvCxnSpPr>
        <p:spPr>
          <a:xfrm>
            <a:off x="4893264" y="2269709"/>
            <a:ext cx="88106"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4893264" y="2729291"/>
            <a:ext cx="88106"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4893264" y="3196016"/>
            <a:ext cx="88106"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4893264" y="3665122"/>
            <a:ext cx="88106"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4893264" y="4610950"/>
            <a:ext cx="88106"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5479087" y="4610950"/>
            <a:ext cx="0" cy="106871"/>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4967082" y="4610950"/>
            <a:ext cx="0" cy="106871"/>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000786" y="4610950"/>
            <a:ext cx="0" cy="106871"/>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6517518" y="4610950"/>
            <a:ext cx="0" cy="106871"/>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041392" y="4610950"/>
            <a:ext cx="0" cy="106871"/>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7581936" y="4610950"/>
            <a:ext cx="0" cy="106871"/>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8598729" y="4610950"/>
            <a:ext cx="0" cy="106871"/>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8071680" y="4610950"/>
            <a:ext cx="0" cy="106871"/>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340191" y="2189639"/>
            <a:ext cx="540085" cy="307777"/>
          </a:xfrm>
          <a:prstGeom prst="rect">
            <a:avLst/>
          </a:prstGeom>
          <a:noFill/>
        </p:spPr>
        <p:txBody>
          <a:bodyPr wrap="square" rtlCol="0">
            <a:spAutoFit/>
          </a:bodyPr>
          <a:lstStyle/>
          <a:p>
            <a:pPr algn="r"/>
            <a:r>
              <a:rPr lang="en-CA" sz="1400" dirty="0" smtClean="0">
                <a:solidFill>
                  <a:schemeClr val="accent6"/>
                </a:solidFill>
              </a:rPr>
              <a:t>200</a:t>
            </a:r>
            <a:endParaRPr lang="en-CA" sz="1400" dirty="0">
              <a:solidFill>
                <a:schemeClr val="accent6"/>
              </a:solidFill>
            </a:endParaRPr>
          </a:p>
        </p:txBody>
      </p:sp>
      <p:sp>
        <p:nvSpPr>
          <p:cNvPr id="59" name="TextBox 58"/>
          <p:cNvSpPr txBox="1"/>
          <p:nvPr/>
        </p:nvSpPr>
        <p:spPr>
          <a:xfrm>
            <a:off x="340191" y="2769705"/>
            <a:ext cx="540085" cy="307777"/>
          </a:xfrm>
          <a:prstGeom prst="rect">
            <a:avLst/>
          </a:prstGeom>
          <a:noFill/>
        </p:spPr>
        <p:txBody>
          <a:bodyPr wrap="square" rtlCol="0">
            <a:spAutoFit/>
          </a:bodyPr>
          <a:lstStyle/>
          <a:p>
            <a:pPr algn="r"/>
            <a:r>
              <a:rPr lang="en-CA" sz="1400" dirty="0" smtClean="0">
                <a:solidFill>
                  <a:schemeClr val="accent6"/>
                </a:solidFill>
              </a:rPr>
              <a:t>150</a:t>
            </a:r>
            <a:endParaRPr lang="en-CA" sz="1400" dirty="0">
              <a:solidFill>
                <a:schemeClr val="accent6"/>
              </a:solidFill>
            </a:endParaRPr>
          </a:p>
        </p:txBody>
      </p:sp>
      <p:sp>
        <p:nvSpPr>
          <p:cNvPr id="60" name="TextBox 59"/>
          <p:cNvSpPr txBox="1"/>
          <p:nvPr/>
        </p:nvSpPr>
        <p:spPr>
          <a:xfrm>
            <a:off x="340191" y="3331439"/>
            <a:ext cx="540085" cy="307777"/>
          </a:xfrm>
          <a:prstGeom prst="rect">
            <a:avLst/>
          </a:prstGeom>
          <a:noFill/>
        </p:spPr>
        <p:txBody>
          <a:bodyPr wrap="square" rtlCol="0">
            <a:spAutoFit/>
          </a:bodyPr>
          <a:lstStyle/>
          <a:p>
            <a:pPr algn="r"/>
            <a:r>
              <a:rPr lang="en-CA" sz="1400" dirty="0" smtClean="0">
                <a:solidFill>
                  <a:schemeClr val="accent6"/>
                </a:solidFill>
              </a:rPr>
              <a:t>100</a:t>
            </a:r>
            <a:endParaRPr lang="en-CA" sz="1400" dirty="0">
              <a:solidFill>
                <a:schemeClr val="accent6"/>
              </a:solidFill>
            </a:endParaRPr>
          </a:p>
        </p:txBody>
      </p:sp>
      <p:sp>
        <p:nvSpPr>
          <p:cNvPr id="61" name="TextBox 60"/>
          <p:cNvSpPr txBox="1"/>
          <p:nvPr/>
        </p:nvSpPr>
        <p:spPr>
          <a:xfrm>
            <a:off x="340191" y="3890476"/>
            <a:ext cx="540085" cy="307777"/>
          </a:xfrm>
          <a:prstGeom prst="rect">
            <a:avLst/>
          </a:prstGeom>
          <a:noFill/>
        </p:spPr>
        <p:txBody>
          <a:bodyPr wrap="square" rtlCol="0">
            <a:spAutoFit/>
          </a:bodyPr>
          <a:lstStyle/>
          <a:p>
            <a:pPr algn="r"/>
            <a:r>
              <a:rPr lang="en-CA" sz="1400" dirty="0" smtClean="0">
                <a:solidFill>
                  <a:schemeClr val="accent6"/>
                </a:solidFill>
              </a:rPr>
              <a:t>50</a:t>
            </a:r>
            <a:endParaRPr lang="en-CA" sz="1400" dirty="0">
              <a:solidFill>
                <a:schemeClr val="accent6"/>
              </a:solidFill>
            </a:endParaRPr>
          </a:p>
        </p:txBody>
      </p:sp>
      <p:sp>
        <p:nvSpPr>
          <p:cNvPr id="62" name="TextBox 61"/>
          <p:cNvSpPr txBox="1"/>
          <p:nvPr/>
        </p:nvSpPr>
        <p:spPr>
          <a:xfrm>
            <a:off x="301628" y="4451493"/>
            <a:ext cx="540085" cy="307777"/>
          </a:xfrm>
          <a:prstGeom prst="rect">
            <a:avLst/>
          </a:prstGeom>
          <a:noFill/>
        </p:spPr>
        <p:txBody>
          <a:bodyPr wrap="square" rtlCol="0">
            <a:spAutoFit/>
          </a:bodyPr>
          <a:lstStyle/>
          <a:p>
            <a:pPr algn="r"/>
            <a:r>
              <a:rPr lang="en-CA" sz="1400" dirty="0" smtClean="0">
                <a:solidFill>
                  <a:schemeClr val="accent6"/>
                </a:solidFill>
              </a:rPr>
              <a:t>0</a:t>
            </a:r>
            <a:endParaRPr lang="en-CA" sz="1400" dirty="0">
              <a:solidFill>
                <a:schemeClr val="accent6"/>
              </a:solidFill>
            </a:endParaRPr>
          </a:p>
        </p:txBody>
      </p:sp>
      <p:sp>
        <p:nvSpPr>
          <p:cNvPr id="63" name="TextBox 62"/>
          <p:cNvSpPr txBox="1"/>
          <p:nvPr/>
        </p:nvSpPr>
        <p:spPr>
          <a:xfrm>
            <a:off x="715679" y="4667219"/>
            <a:ext cx="414910" cy="307777"/>
          </a:xfrm>
          <a:prstGeom prst="rect">
            <a:avLst/>
          </a:prstGeom>
          <a:noFill/>
        </p:spPr>
        <p:txBody>
          <a:bodyPr wrap="square" rtlCol="0">
            <a:spAutoFit/>
          </a:bodyPr>
          <a:lstStyle/>
          <a:p>
            <a:pPr algn="ctr"/>
            <a:r>
              <a:rPr lang="en-CA" sz="1400" dirty="0" smtClean="0">
                <a:solidFill>
                  <a:schemeClr val="accent6"/>
                </a:solidFill>
              </a:rPr>
              <a:t>0,5</a:t>
            </a:r>
            <a:endParaRPr lang="en-CA" sz="1400" dirty="0">
              <a:solidFill>
                <a:schemeClr val="accent6"/>
              </a:solidFill>
            </a:endParaRPr>
          </a:p>
        </p:txBody>
      </p:sp>
      <p:sp>
        <p:nvSpPr>
          <p:cNvPr id="64" name="TextBox 63"/>
          <p:cNvSpPr txBox="1"/>
          <p:nvPr/>
        </p:nvSpPr>
        <p:spPr>
          <a:xfrm>
            <a:off x="1177338" y="4667219"/>
            <a:ext cx="414910" cy="307777"/>
          </a:xfrm>
          <a:prstGeom prst="rect">
            <a:avLst/>
          </a:prstGeom>
          <a:noFill/>
        </p:spPr>
        <p:txBody>
          <a:bodyPr wrap="square" rtlCol="0">
            <a:spAutoFit/>
          </a:bodyPr>
          <a:lstStyle/>
          <a:p>
            <a:pPr algn="ctr"/>
            <a:r>
              <a:rPr lang="en-CA" sz="1400" dirty="0" smtClean="0">
                <a:solidFill>
                  <a:schemeClr val="accent6"/>
                </a:solidFill>
              </a:rPr>
              <a:t>1,0</a:t>
            </a:r>
            <a:endParaRPr lang="en-CA" sz="1400" dirty="0">
              <a:solidFill>
                <a:schemeClr val="accent6"/>
              </a:solidFill>
            </a:endParaRPr>
          </a:p>
        </p:txBody>
      </p:sp>
      <p:sp>
        <p:nvSpPr>
          <p:cNvPr id="65" name="TextBox 64"/>
          <p:cNvSpPr txBox="1"/>
          <p:nvPr/>
        </p:nvSpPr>
        <p:spPr>
          <a:xfrm>
            <a:off x="1610893" y="4667219"/>
            <a:ext cx="414910" cy="307777"/>
          </a:xfrm>
          <a:prstGeom prst="rect">
            <a:avLst/>
          </a:prstGeom>
          <a:noFill/>
        </p:spPr>
        <p:txBody>
          <a:bodyPr wrap="square" rtlCol="0">
            <a:spAutoFit/>
          </a:bodyPr>
          <a:lstStyle/>
          <a:p>
            <a:pPr algn="ctr"/>
            <a:r>
              <a:rPr lang="en-CA" sz="1400" dirty="0" smtClean="0">
                <a:solidFill>
                  <a:schemeClr val="accent6"/>
                </a:solidFill>
              </a:rPr>
              <a:t>1,5</a:t>
            </a:r>
            <a:endParaRPr lang="en-CA" sz="1400" dirty="0">
              <a:solidFill>
                <a:schemeClr val="accent6"/>
              </a:solidFill>
            </a:endParaRPr>
          </a:p>
        </p:txBody>
      </p:sp>
      <p:sp>
        <p:nvSpPr>
          <p:cNvPr id="66" name="TextBox 65"/>
          <p:cNvSpPr txBox="1"/>
          <p:nvPr/>
        </p:nvSpPr>
        <p:spPr>
          <a:xfrm>
            <a:off x="2078586" y="4667219"/>
            <a:ext cx="414910" cy="307777"/>
          </a:xfrm>
          <a:prstGeom prst="rect">
            <a:avLst/>
          </a:prstGeom>
          <a:noFill/>
        </p:spPr>
        <p:txBody>
          <a:bodyPr wrap="square" rtlCol="0">
            <a:spAutoFit/>
          </a:bodyPr>
          <a:lstStyle/>
          <a:p>
            <a:pPr algn="ctr"/>
            <a:r>
              <a:rPr lang="en-CA" sz="1400" dirty="0" smtClean="0">
                <a:solidFill>
                  <a:schemeClr val="accent6"/>
                </a:solidFill>
              </a:rPr>
              <a:t>2,0</a:t>
            </a:r>
            <a:endParaRPr lang="en-CA" sz="1400" dirty="0">
              <a:solidFill>
                <a:schemeClr val="accent6"/>
              </a:solidFill>
            </a:endParaRPr>
          </a:p>
        </p:txBody>
      </p:sp>
      <p:sp>
        <p:nvSpPr>
          <p:cNvPr id="67" name="TextBox 66"/>
          <p:cNvSpPr txBox="1"/>
          <p:nvPr/>
        </p:nvSpPr>
        <p:spPr>
          <a:xfrm>
            <a:off x="2537766" y="4667219"/>
            <a:ext cx="414910" cy="307777"/>
          </a:xfrm>
          <a:prstGeom prst="rect">
            <a:avLst/>
          </a:prstGeom>
          <a:noFill/>
        </p:spPr>
        <p:txBody>
          <a:bodyPr wrap="square" rtlCol="0">
            <a:spAutoFit/>
          </a:bodyPr>
          <a:lstStyle/>
          <a:p>
            <a:pPr algn="ctr"/>
            <a:r>
              <a:rPr lang="en-CA" sz="1400" dirty="0" smtClean="0">
                <a:solidFill>
                  <a:schemeClr val="accent6"/>
                </a:solidFill>
              </a:rPr>
              <a:t>2,5</a:t>
            </a:r>
            <a:endParaRPr lang="en-CA" sz="1400" dirty="0">
              <a:solidFill>
                <a:schemeClr val="accent6"/>
              </a:solidFill>
            </a:endParaRPr>
          </a:p>
        </p:txBody>
      </p:sp>
      <p:sp>
        <p:nvSpPr>
          <p:cNvPr id="68" name="TextBox 67"/>
          <p:cNvSpPr txBox="1"/>
          <p:nvPr/>
        </p:nvSpPr>
        <p:spPr>
          <a:xfrm>
            <a:off x="2961404" y="4667219"/>
            <a:ext cx="414910" cy="307777"/>
          </a:xfrm>
          <a:prstGeom prst="rect">
            <a:avLst/>
          </a:prstGeom>
          <a:noFill/>
        </p:spPr>
        <p:txBody>
          <a:bodyPr wrap="square" rtlCol="0">
            <a:spAutoFit/>
          </a:bodyPr>
          <a:lstStyle/>
          <a:p>
            <a:pPr algn="ctr"/>
            <a:r>
              <a:rPr lang="en-CA" sz="1400" dirty="0" smtClean="0">
                <a:solidFill>
                  <a:schemeClr val="accent6"/>
                </a:solidFill>
              </a:rPr>
              <a:t>3,0</a:t>
            </a:r>
            <a:endParaRPr lang="en-CA" sz="1400" dirty="0">
              <a:solidFill>
                <a:schemeClr val="accent6"/>
              </a:solidFill>
            </a:endParaRPr>
          </a:p>
        </p:txBody>
      </p:sp>
      <p:sp>
        <p:nvSpPr>
          <p:cNvPr id="69" name="TextBox 68"/>
          <p:cNvSpPr txBox="1"/>
          <p:nvPr/>
        </p:nvSpPr>
        <p:spPr>
          <a:xfrm>
            <a:off x="3431911" y="4667219"/>
            <a:ext cx="414910" cy="307777"/>
          </a:xfrm>
          <a:prstGeom prst="rect">
            <a:avLst/>
          </a:prstGeom>
          <a:noFill/>
        </p:spPr>
        <p:txBody>
          <a:bodyPr wrap="square" rtlCol="0">
            <a:spAutoFit/>
          </a:bodyPr>
          <a:lstStyle/>
          <a:p>
            <a:pPr algn="ctr"/>
            <a:r>
              <a:rPr lang="en-CA" sz="1400" dirty="0" smtClean="0">
                <a:solidFill>
                  <a:schemeClr val="accent6"/>
                </a:solidFill>
              </a:rPr>
              <a:t>3,5</a:t>
            </a:r>
            <a:endParaRPr lang="en-CA" sz="1400" dirty="0">
              <a:solidFill>
                <a:schemeClr val="accent6"/>
              </a:solidFill>
            </a:endParaRPr>
          </a:p>
        </p:txBody>
      </p:sp>
      <p:sp>
        <p:nvSpPr>
          <p:cNvPr id="70" name="TextBox 69"/>
          <p:cNvSpPr txBox="1"/>
          <p:nvPr/>
        </p:nvSpPr>
        <p:spPr>
          <a:xfrm>
            <a:off x="3868780" y="4667219"/>
            <a:ext cx="414910" cy="307777"/>
          </a:xfrm>
          <a:prstGeom prst="rect">
            <a:avLst/>
          </a:prstGeom>
          <a:noFill/>
        </p:spPr>
        <p:txBody>
          <a:bodyPr wrap="square" rtlCol="0">
            <a:spAutoFit/>
          </a:bodyPr>
          <a:lstStyle/>
          <a:p>
            <a:pPr algn="ctr"/>
            <a:r>
              <a:rPr lang="en-CA" sz="1400" dirty="0" smtClean="0">
                <a:solidFill>
                  <a:schemeClr val="accent6"/>
                </a:solidFill>
              </a:rPr>
              <a:t>4,0</a:t>
            </a:r>
            <a:endParaRPr lang="en-CA" sz="1400" dirty="0">
              <a:solidFill>
                <a:schemeClr val="accent6"/>
              </a:solidFill>
            </a:endParaRPr>
          </a:p>
        </p:txBody>
      </p:sp>
      <p:sp>
        <p:nvSpPr>
          <p:cNvPr id="71" name="Freeform 70"/>
          <p:cNvSpPr/>
          <p:nvPr/>
        </p:nvSpPr>
        <p:spPr>
          <a:xfrm>
            <a:off x="1647825" y="2096065"/>
            <a:ext cx="1719263" cy="2512219"/>
          </a:xfrm>
          <a:custGeom>
            <a:avLst/>
            <a:gdLst>
              <a:gd name="connsiteX0" fmla="*/ 0 w 1719263"/>
              <a:gd name="connsiteY0" fmla="*/ 2519362 h 2524125"/>
              <a:gd name="connsiteX1" fmla="*/ 47625 w 1719263"/>
              <a:gd name="connsiteY1" fmla="*/ 2490787 h 2524125"/>
              <a:gd name="connsiteX2" fmla="*/ 119063 w 1719263"/>
              <a:gd name="connsiteY2" fmla="*/ 2495550 h 2524125"/>
              <a:gd name="connsiteX3" fmla="*/ 185738 w 1719263"/>
              <a:gd name="connsiteY3" fmla="*/ 2400300 h 2524125"/>
              <a:gd name="connsiteX4" fmla="*/ 209550 w 1719263"/>
              <a:gd name="connsiteY4" fmla="*/ 2286000 h 2524125"/>
              <a:gd name="connsiteX5" fmla="*/ 266700 w 1719263"/>
              <a:gd name="connsiteY5" fmla="*/ 2076450 h 2524125"/>
              <a:gd name="connsiteX6" fmla="*/ 328613 w 1719263"/>
              <a:gd name="connsiteY6" fmla="*/ 1819275 h 2524125"/>
              <a:gd name="connsiteX7" fmla="*/ 381000 w 1719263"/>
              <a:gd name="connsiteY7" fmla="*/ 1490662 h 2524125"/>
              <a:gd name="connsiteX8" fmla="*/ 423863 w 1719263"/>
              <a:gd name="connsiteY8" fmla="*/ 1128712 h 2524125"/>
              <a:gd name="connsiteX9" fmla="*/ 461963 w 1719263"/>
              <a:gd name="connsiteY9" fmla="*/ 795337 h 2524125"/>
              <a:gd name="connsiteX10" fmla="*/ 495300 w 1719263"/>
              <a:gd name="connsiteY10" fmla="*/ 433387 h 2524125"/>
              <a:gd name="connsiteX11" fmla="*/ 533400 w 1719263"/>
              <a:gd name="connsiteY11" fmla="*/ 90487 h 2524125"/>
              <a:gd name="connsiteX12" fmla="*/ 566738 w 1719263"/>
              <a:gd name="connsiteY12" fmla="*/ 28575 h 2524125"/>
              <a:gd name="connsiteX13" fmla="*/ 595313 w 1719263"/>
              <a:gd name="connsiteY13" fmla="*/ 0 h 2524125"/>
              <a:gd name="connsiteX14" fmla="*/ 619125 w 1719263"/>
              <a:gd name="connsiteY14" fmla="*/ 95250 h 2524125"/>
              <a:gd name="connsiteX15" fmla="*/ 642938 w 1719263"/>
              <a:gd name="connsiteY15" fmla="*/ 228600 h 2524125"/>
              <a:gd name="connsiteX16" fmla="*/ 666750 w 1719263"/>
              <a:gd name="connsiteY16" fmla="*/ 314325 h 2524125"/>
              <a:gd name="connsiteX17" fmla="*/ 690563 w 1719263"/>
              <a:gd name="connsiteY17" fmla="*/ 366712 h 2524125"/>
              <a:gd name="connsiteX18" fmla="*/ 704850 w 1719263"/>
              <a:gd name="connsiteY18" fmla="*/ 376237 h 2524125"/>
              <a:gd name="connsiteX19" fmla="*/ 742950 w 1719263"/>
              <a:gd name="connsiteY19" fmla="*/ 352425 h 2524125"/>
              <a:gd name="connsiteX20" fmla="*/ 757238 w 1719263"/>
              <a:gd name="connsiteY20" fmla="*/ 347662 h 2524125"/>
              <a:gd name="connsiteX21" fmla="*/ 785813 w 1719263"/>
              <a:gd name="connsiteY21" fmla="*/ 342900 h 2524125"/>
              <a:gd name="connsiteX22" fmla="*/ 823913 w 1719263"/>
              <a:gd name="connsiteY22" fmla="*/ 400050 h 2524125"/>
              <a:gd name="connsiteX23" fmla="*/ 842963 w 1719263"/>
              <a:gd name="connsiteY23" fmla="*/ 471487 h 2524125"/>
              <a:gd name="connsiteX24" fmla="*/ 885825 w 1719263"/>
              <a:gd name="connsiteY24" fmla="*/ 628650 h 2524125"/>
              <a:gd name="connsiteX25" fmla="*/ 914400 w 1719263"/>
              <a:gd name="connsiteY25" fmla="*/ 1119187 h 2524125"/>
              <a:gd name="connsiteX26" fmla="*/ 933450 w 1719263"/>
              <a:gd name="connsiteY26" fmla="*/ 1276350 h 2524125"/>
              <a:gd name="connsiteX27" fmla="*/ 966788 w 1719263"/>
              <a:gd name="connsiteY27" fmla="*/ 1514475 h 2524125"/>
              <a:gd name="connsiteX28" fmla="*/ 985838 w 1719263"/>
              <a:gd name="connsiteY28" fmla="*/ 1624012 h 2524125"/>
              <a:gd name="connsiteX29" fmla="*/ 1014413 w 1719263"/>
              <a:gd name="connsiteY29" fmla="*/ 1700212 h 2524125"/>
              <a:gd name="connsiteX30" fmla="*/ 1052513 w 1719263"/>
              <a:gd name="connsiteY30" fmla="*/ 1743075 h 2524125"/>
              <a:gd name="connsiteX31" fmla="*/ 1081088 w 1719263"/>
              <a:gd name="connsiteY31" fmla="*/ 1843087 h 2524125"/>
              <a:gd name="connsiteX32" fmla="*/ 1114425 w 1719263"/>
              <a:gd name="connsiteY32" fmla="*/ 1966912 h 2524125"/>
              <a:gd name="connsiteX33" fmla="*/ 1133475 w 1719263"/>
              <a:gd name="connsiteY33" fmla="*/ 2076450 h 2524125"/>
              <a:gd name="connsiteX34" fmla="*/ 1176338 w 1719263"/>
              <a:gd name="connsiteY34" fmla="*/ 2181225 h 2524125"/>
              <a:gd name="connsiteX35" fmla="*/ 1209675 w 1719263"/>
              <a:gd name="connsiteY35" fmla="*/ 2257425 h 2524125"/>
              <a:gd name="connsiteX36" fmla="*/ 1271588 w 1719263"/>
              <a:gd name="connsiteY36" fmla="*/ 2328862 h 2524125"/>
              <a:gd name="connsiteX37" fmla="*/ 1309688 w 1719263"/>
              <a:gd name="connsiteY37" fmla="*/ 2376487 h 2524125"/>
              <a:gd name="connsiteX38" fmla="*/ 1357313 w 1719263"/>
              <a:gd name="connsiteY38" fmla="*/ 2409825 h 2524125"/>
              <a:gd name="connsiteX39" fmla="*/ 1385888 w 1719263"/>
              <a:gd name="connsiteY39" fmla="*/ 2409825 h 2524125"/>
              <a:gd name="connsiteX40" fmla="*/ 1433513 w 1719263"/>
              <a:gd name="connsiteY40" fmla="*/ 2438400 h 2524125"/>
              <a:gd name="connsiteX41" fmla="*/ 1471613 w 1719263"/>
              <a:gd name="connsiteY41" fmla="*/ 2471737 h 2524125"/>
              <a:gd name="connsiteX42" fmla="*/ 1538288 w 1719263"/>
              <a:gd name="connsiteY42" fmla="*/ 2500312 h 2524125"/>
              <a:gd name="connsiteX43" fmla="*/ 1600200 w 1719263"/>
              <a:gd name="connsiteY43" fmla="*/ 2524125 h 2524125"/>
              <a:gd name="connsiteX44" fmla="*/ 1643063 w 1719263"/>
              <a:gd name="connsiteY44" fmla="*/ 2505075 h 2524125"/>
              <a:gd name="connsiteX45" fmla="*/ 1671638 w 1719263"/>
              <a:gd name="connsiteY45" fmla="*/ 2476500 h 2524125"/>
              <a:gd name="connsiteX46" fmla="*/ 1719263 w 1719263"/>
              <a:gd name="connsiteY46" fmla="*/ 2514600 h 2524125"/>
              <a:gd name="connsiteX0" fmla="*/ 0 w 1719263"/>
              <a:gd name="connsiteY0" fmla="*/ 2519362 h 2524125"/>
              <a:gd name="connsiteX1" fmla="*/ 47625 w 1719263"/>
              <a:gd name="connsiteY1" fmla="*/ 2490787 h 2524125"/>
              <a:gd name="connsiteX2" fmla="*/ 119063 w 1719263"/>
              <a:gd name="connsiteY2" fmla="*/ 2495550 h 2524125"/>
              <a:gd name="connsiteX3" fmla="*/ 185738 w 1719263"/>
              <a:gd name="connsiteY3" fmla="*/ 2400300 h 2524125"/>
              <a:gd name="connsiteX4" fmla="*/ 209550 w 1719263"/>
              <a:gd name="connsiteY4" fmla="*/ 2286000 h 2524125"/>
              <a:gd name="connsiteX5" fmla="*/ 266700 w 1719263"/>
              <a:gd name="connsiteY5" fmla="*/ 2076450 h 2524125"/>
              <a:gd name="connsiteX6" fmla="*/ 328613 w 1719263"/>
              <a:gd name="connsiteY6" fmla="*/ 1819275 h 2524125"/>
              <a:gd name="connsiteX7" fmla="*/ 381000 w 1719263"/>
              <a:gd name="connsiteY7" fmla="*/ 1490662 h 2524125"/>
              <a:gd name="connsiteX8" fmla="*/ 423863 w 1719263"/>
              <a:gd name="connsiteY8" fmla="*/ 1128712 h 2524125"/>
              <a:gd name="connsiteX9" fmla="*/ 461963 w 1719263"/>
              <a:gd name="connsiteY9" fmla="*/ 795337 h 2524125"/>
              <a:gd name="connsiteX10" fmla="*/ 495300 w 1719263"/>
              <a:gd name="connsiteY10" fmla="*/ 433387 h 2524125"/>
              <a:gd name="connsiteX11" fmla="*/ 533400 w 1719263"/>
              <a:gd name="connsiteY11" fmla="*/ 90487 h 2524125"/>
              <a:gd name="connsiteX12" fmla="*/ 566738 w 1719263"/>
              <a:gd name="connsiteY12" fmla="*/ 28575 h 2524125"/>
              <a:gd name="connsiteX13" fmla="*/ 595313 w 1719263"/>
              <a:gd name="connsiteY13" fmla="*/ 0 h 2524125"/>
              <a:gd name="connsiteX14" fmla="*/ 619125 w 1719263"/>
              <a:gd name="connsiteY14" fmla="*/ 95250 h 2524125"/>
              <a:gd name="connsiteX15" fmla="*/ 642938 w 1719263"/>
              <a:gd name="connsiteY15" fmla="*/ 228600 h 2524125"/>
              <a:gd name="connsiteX16" fmla="*/ 666750 w 1719263"/>
              <a:gd name="connsiteY16" fmla="*/ 314325 h 2524125"/>
              <a:gd name="connsiteX17" fmla="*/ 690563 w 1719263"/>
              <a:gd name="connsiteY17" fmla="*/ 366712 h 2524125"/>
              <a:gd name="connsiteX18" fmla="*/ 704850 w 1719263"/>
              <a:gd name="connsiteY18" fmla="*/ 376237 h 2524125"/>
              <a:gd name="connsiteX19" fmla="*/ 742950 w 1719263"/>
              <a:gd name="connsiteY19" fmla="*/ 352425 h 2524125"/>
              <a:gd name="connsiteX20" fmla="*/ 757238 w 1719263"/>
              <a:gd name="connsiteY20" fmla="*/ 347662 h 2524125"/>
              <a:gd name="connsiteX21" fmla="*/ 785813 w 1719263"/>
              <a:gd name="connsiteY21" fmla="*/ 342900 h 2524125"/>
              <a:gd name="connsiteX22" fmla="*/ 823913 w 1719263"/>
              <a:gd name="connsiteY22" fmla="*/ 400050 h 2524125"/>
              <a:gd name="connsiteX23" fmla="*/ 842963 w 1719263"/>
              <a:gd name="connsiteY23" fmla="*/ 471487 h 2524125"/>
              <a:gd name="connsiteX24" fmla="*/ 862013 w 1719263"/>
              <a:gd name="connsiteY24" fmla="*/ 645319 h 2524125"/>
              <a:gd name="connsiteX25" fmla="*/ 914400 w 1719263"/>
              <a:gd name="connsiteY25" fmla="*/ 1119187 h 2524125"/>
              <a:gd name="connsiteX26" fmla="*/ 933450 w 1719263"/>
              <a:gd name="connsiteY26" fmla="*/ 1276350 h 2524125"/>
              <a:gd name="connsiteX27" fmla="*/ 966788 w 1719263"/>
              <a:gd name="connsiteY27" fmla="*/ 1514475 h 2524125"/>
              <a:gd name="connsiteX28" fmla="*/ 985838 w 1719263"/>
              <a:gd name="connsiteY28" fmla="*/ 1624012 h 2524125"/>
              <a:gd name="connsiteX29" fmla="*/ 1014413 w 1719263"/>
              <a:gd name="connsiteY29" fmla="*/ 1700212 h 2524125"/>
              <a:gd name="connsiteX30" fmla="*/ 1052513 w 1719263"/>
              <a:gd name="connsiteY30" fmla="*/ 1743075 h 2524125"/>
              <a:gd name="connsiteX31" fmla="*/ 1081088 w 1719263"/>
              <a:gd name="connsiteY31" fmla="*/ 1843087 h 2524125"/>
              <a:gd name="connsiteX32" fmla="*/ 1114425 w 1719263"/>
              <a:gd name="connsiteY32" fmla="*/ 1966912 h 2524125"/>
              <a:gd name="connsiteX33" fmla="*/ 1133475 w 1719263"/>
              <a:gd name="connsiteY33" fmla="*/ 2076450 h 2524125"/>
              <a:gd name="connsiteX34" fmla="*/ 1176338 w 1719263"/>
              <a:gd name="connsiteY34" fmla="*/ 2181225 h 2524125"/>
              <a:gd name="connsiteX35" fmla="*/ 1209675 w 1719263"/>
              <a:gd name="connsiteY35" fmla="*/ 2257425 h 2524125"/>
              <a:gd name="connsiteX36" fmla="*/ 1271588 w 1719263"/>
              <a:gd name="connsiteY36" fmla="*/ 2328862 h 2524125"/>
              <a:gd name="connsiteX37" fmla="*/ 1309688 w 1719263"/>
              <a:gd name="connsiteY37" fmla="*/ 2376487 h 2524125"/>
              <a:gd name="connsiteX38" fmla="*/ 1357313 w 1719263"/>
              <a:gd name="connsiteY38" fmla="*/ 2409825 h 2524125"/>
              <a:gd name="connsiteX39" fmla="*/ 1385888 w 1719263"/>
              <a:gd name="connsiteY39" fmla="*/ 2409825 h 2524125"/>
              <a:gd name="connsiteX40" fmla="*/ 1433513 w 1719263"/>
              <a:gd name="connsiteY40" fmla="*/ 2438400 h 2524125"/>
              <a:gd name="connsiteX41" fmla="*/ 1471613 w 1719263"/>
              <a:gd name="connsiteY41" fmla="*/ 2471737 h 2524125"/>
              <a:gd name="connsiteX42" fmla="*/ 1538288 w 1719263"/>
              <a:gd name="connsiteY42" fmla="*/ 2500312 h 2524125"/>
              <a:gd name="connsiteX43" fmla="*/ 1600200 w 1719263"/>
              <a:gd name="connsiteY43" fmla="*/ 2524125 h 2524125"/>
              <a:gd name="connsiteX44" fmla="*/ 1643063 w 1719263"/>
              <a:gd name="connsiteY44" fmla="*/ 2505075 h 2524125"/>
              <a:gd name="connsiteX45" fmla="*/ 1671638 w 1719263"/>
              <a:gd name="connsiteY45" fmla="*/ 2476500 h 2524125"/>
              <a:gd name="connsiteX46" fmla="*/ 1719263 w 1719263"/>
              <a:gd name="connsiteY46" fmla="*/ 2514600 h 2524125"/>
              <a:gd name="connsiteX0" fmla="*/ 0 w 1719263"/>
              <a:gd name="connsiteY0" fmla="*/ 2519362 h 2524125"/>
              <a:gd name="connsiteX1" fmla="*/ 47625 w 1719263"/>
              <a:gd name="connsiteY1" fmla="*/ 2490787 h 2524125"/>
              <a:gd name="connsiteX2" fmla="*/ 119063 w 1719263"/>
              <a:gd name="connsiteY2" fmla="*/ 2495550 h 2524125"/>
              <a:gd name="connsiteX3" fmla="*/ 185738 w 1719263"/>
              <a:gd name="connsiteY3" fmla="*/ 2400300 h 2524125"/>
              <a:gd name="connsiteX4" fmla="*/ 225425 w 1719263"/>
              <a:gd name="connsiteY4" fmla="*/ 2286000 h 2524125"/>
              <a:gd name="connsiteX5" fmla="*/ 266700 w 1719263"/>
              <a:gd name="connsiteY5" fmla="*/ 2076450 h 2524125"/>
              <a:gd name="connsiteX6" fmla="*/ 328613 w 1719263"/>
              <a:gd name="connsiteY6" fmla="*/ 1819275 h 2524125"/>
              <a:gd name="connsiteX7" fmla="*/ 381000 w 1719263"/>
              <a:gd name="connsiteY7" fmla="*/ 1490662 h 2524125"/>
              <a:gd name="connsiteX8" fmla="*/ 423863 w 1719263"/>
              <a:gd name="connsiteY8" fmla="*/ 1128712 h 2524125"/>
              <a:gd name="connsiteX9" fmla="*/ 461963 w 1719263"/>
              <a:gd name="connsiteY9" fmla="*/ 795337 h 2524125"/>
              <a:gd name="connsiteX10" fmla="*/ 495300 w 1719263"/>
              <a:gd name="connsiteY10" fmla="*/ 433387 h 2524125"/>
              <a:gd name="connsiteX11" fmla="*/ 533400 w 1719263"/>
              <a:gd name="connsiteY11" fmla="*/ 90487 h 2524125"/>
              <a:gd name="connsiteX12" fmla="*/ 566738 w 1719263"/>
              <a:gd name="connsiteY12" fmla="*/ 28575 h 2524125"/>
              <a:gd name="connsiteX13" fmla="*/ 595313 w 1719263"/>
              <a:gd name="connsiteY13" fmla="*/ 0 h 2524125"/>
              <a:gd name="connsiteX14" fmla="*/ 619125 w 1719263"/>
              <a:gd name="connsiteY14" fmla="*/ 95250 h 2524125"/>
              <a:gd name="connsiteX15" fmla="*/ 642938 w 1719263"/>
              <a:gd name="connsiteY15" fmla="*/ 228600 h 2524125"/>
              <a:gd name="connsiteX16" fmla="*/ 666750 w 1719263"/>
              <a:gd name="connsiteY16" fmla="*/ 314325 h 2524125"/>
              <a:gd name="connsiteX17" fmla="*/ 690563 w 1719263"/>
              <a:gd name="connsiteY17" fmla="*/ 366712 h 2524125"/>
              <a:gd name="connsiteX18" fmla="*/ 704850 w 1719263"/>
              <a:gd name="connsiteY18" fmla="*/ 376237 h 2524125"/>
              <a:gd name="connsiteX19" fmla="*/ 742950 w 1719263"/>
              <a:gd name="connsiteY19" fmla="*/ 352425 h 2524125"/>
              <a:gd name="connsiteX20" fmla="*/ 757238 w 1719263"/>
              <a:gd name="connsiteY20" fmla="*/ 347662 h 2524125"/>
              <a:gd name="connsiteX21" fmla="*/ 785813 w 1719263"/>
              <a:gd name="connsiteY21" fmla="*/ 342900 h 2524125"/>
              <a:gd name="connsiteX22" fmla="*/ 823913 w 1719263"/>
              <a:gd name="connsiteY22" fmla="*/ 400050 h 2524125"/>
              <a:gd name="connsiteX23" fmla="*/ 842963 w 1719263"/>
              <a:gd name="connsiteY23" fmla="*/ 471487 h 2524125"/>
              <a:gd name="connsiteX24" fmla="*/ 862013 w 1719263"/>
              <a:gd name="connsiteY24" fmla="*/ 645319 h 2524125"/>
              <a:gd name="connsiteX25" fmla="*/ 914400 w 1719263"/>
              <a:gd name="connsiteY25" fmla="*/ 1119187 h 2524125"/>
              <a:gd name="connsiteX26" fmla="*/ 933450 w 1719263"/>
              <a:gd name="connsiteY26" fmla="*/ 1276350 h 2524125"/>
              <a:gd name="connsiteX27" fmla="*/ 966788 w 1719263"/>
              <a:gd name="connsiteY27" fmla="*/ 1514475 h 2524125"/>
              <a:gd name="connsiteX28" fmla="*/ 985838 w 1719263"/>
              <a:gd name="connsiteY28" fmla="*/ 1624012 h 2524125"/>
              <a:gd name="connsiteX29" fmla="*/ 1014413 w 1719263"/>
              <a:gd name="connsiteY29" fmla="*/ 1700212 h 2524125"/>
              <a:gd name="connsiteX30" fmla="*/ 1052513 w 1719263"/>
              <a:gd name="connsiteY30" fmla="*/ 1743075 h 2524125"/>
              <a:gd name="connsiteX31" fmla="*/ 1081088 w 1719263"/>
              <a:gd name="connsiteY31" fmla="*/ 1843087 h 2524125"/>
              <a:gd name="connsiteX32" fmla="*/ 1114425 w 1719263"/>
              <a:gd name="connsiteY32" fmla="*/ 1966912 h 2524125"/>
              <a:gd name="connsiteX33" fmla="*/ 1133475 w 1719263"/>
              <a:gd name="connsiteY33" fmla="*/ 2076450 h 2524125"/>
              <a:gd name="connsiteX34" fmla="*/ 1176338 w 1719263"/>
              <a:gd name="connsiteY34" fmla="*/ 2181225 h 2524125"/>
              <a:gd name="connsiteX35" fmla="*/ 1209675 w 1719263"/>
              <a:gd name="connsiteY35" fmla="*/ 2257425 h 2524125"/>
              <a:gd name="connsiteX36" fmla="*/ 1271588 w 1719263"/>
              <a:gd name="connsiteY36" fmla="*/ 2328862 h 2524125"/>
              <a:gd name="connsiteX37" fmla="*/ 1309688 w 1719263"/>
              <a:gd name="connsiteY37" fmla="*/ 2376487 h 2524125"/>
              <a:gd name="connsiteX38" fmla="*/ 1357313 w 1719263"/>
              <a:gd name="connsiteY38" fmla="*/ 2409825 h 2524125"/>
              <a:gd name="connsiteX39" fmla="*/ 1385888 w 1719263"/>
              <a:gd name="connsiteY39" fmla="*/ 2409825 h 2524125"/>
              <a:gd name="connsiteX40" fmla="*/ 1433513 w 1719263"/>
              <a:gd name="connsiteY40" fmla="*/ 2438400 h 2524125"/>
              <a:gd name="connsiteX41" fmla="*/ 1471613 w 1719263"/>
              <a:gd name="connsiteY41" fmla="*/ 2471737 h 2524125"/>
              <a:gd name="connsiteX42" fmla="*/ 1538288 w 1719263"/>
              <a:gd name="connsiteY42" fmla="*/ 2500312 h 2524125"/>
              <a:gd name="connsiteX43" fmla="*/ 1600200 w 1719263"/>
              <a:gd name="connsiteY43" fmla="*/ 2524125 h 2524125"/>
              <a:gd name="connsiteX44" fmla="*/ 1643063 w 1719263"/>
              <a:gd name="connsiteY44" fmla="*/ 2505075 h 2524125"/>
              <a:gd name="connsiteX45" fmla="*/ 1671638 w 1719263"/>
              <a:gd name="connsiteY45" fmla="*/ 2476500 h 2524125"/>
              <a:gd name="connsiteX46" fmla="*/ 1719263 w 1719263"/>
              <a:gd name="connsiteY46" fmla="*/ 2514600 h 2524125"/>
              <a:gd name="connsiteX0" fmla="*/ 0 w 1719263"/>
              <a:gd name="connsiteY0" fmla="*/ 2519362 h 2524125"/>
              <a:gd name="connsiteX1" fmla="*/ 47625 w 1719263"/>
              <a:gd name="connsiteY1" fmla="*/ 2490787 h 2524125"/>
              <a:gd name="connsiteX2" fmla="*/ 119063 w 1719263"/>
              <a:gd name="connsiteY2" fmla="*/ 2495550 h 2524125"/>
              <a:gd name="connsiteX3" fmla="*/ 185738 w 1719263"/>
              <a:gd name="connsiteY3" fmla="*/ 2400300 h 2524125"/>
              <a:gd name="connsiteX4" fmla="*/ 225425 w 1719263"/>
              <a:gd name="connsiteY4" fmla="*/ 2286000 h 2524125"/>
              <a:gd name="connsiteX5" fmla="*/ 276225 w 1719263"/>
              <a:gd name="connsiteY5" fmla="*/ 2079625 h 2524125"/>
              <a:gd name="connsiteX6" fmla="*/ 328613 w 1719263"/>
              <a:gd name="connsiteY6" fmla="*/ 1819275 h 2524125"/>
              <a:gd name="connsiteX7" fmla="*/ 381000 w 1719263"/>
              <a:gd name="connsiteY7" fmla="*/ 1490662 h 2524125"/>
              <a:gd name="connsiteX8" fmla="*/ 423863 w 1719263"/>
              <a:gd name="connsiteY8" fmla="*/ 1128712 h 2524125"/>
              <a:gd name="connsiteX9" fmla="*/ 461963 w 1719263"/>
              <a:gd name="connsiteY9" fmla="*/ 795337 h 2524125"/>
              <a:gd name="connsiteX10" fmla="*/ 495300 w 1719263"/>
              <a:gd name="connsiteY10" fmla="*/ 433387 h 2524125"/>
              <a:gd name="connsiteX11" fmla="*/ 533400 w 1719263"/>
              <a:gd name="connsiteY11" fmla="*/ 90487 h 2524125"/>
              <a:gd name="connsiteX12" fmla="*/ 566738 w 1719263"/>
              <a:gd name="connsiteY12" fmla="*/ 28575 h 2524125"/>
              <a:gd name="connsiteX13" fmla="*/ 595313 w 1719263"/>
              <a:gd name="connsiteY13" fmla="*/ 0 h 2524125"/>
              <a:gd name="connsiteX14" fmla="*/ 619125 w 1719263"/>
              <a:gd name="connsiteY14" fmla="*/ 95250 h 2524125"/>
              <a:gd name="connsiteX15" fmla="*/ 642938 w 1719263"/>
              <a:gd name="connsiteY15" fmla="*/ 228600 h 2524125"/>
              <a:gd name="connsiteX16" fmla="*/ 666750 w 1719263"/>
              <a:gd name="connsiteY16" fmla="*/ 314325 h 2524125"/>
              <a:gd name="connsiteX17" fmla="*/ 690563 w 1719263"/>
              <a:gd name="connsiteY17" fmla="*/ 366712 h 2524125"/>
              <a:gd name="connsiteX18" fmla="*/ 704850 w 1719263"/>
              <a:gd name="connsiteY18" fmla="*/ 376237 h 2524125"/>
              <a:gd name="connsiteX19" fmla="*/ 742950 w 1719263"/>
              <a:gd name="connsiteY19" fmla="*/ 352425 h 2524125"/>
              <a:gd name="connsiteX20" fmla="*/ 757238 w 1719263"/>
              <a:gd name="connsiteY20" fmla="*/ 347662 h 2524125"/>
              <a:gd name="connsiteX21" fmla="*/ 785813 w 1719263"/>
              <a:gd name="connsiteY21" fmla="*/ 342900 h 2524125"/>
              <a:gd name="connsiteX22" fmla="*/ 823913 w 1719263"/>
              <a:gd name="connsiteY22" fmla="*/ 400050 h 2524125"/>
              <a:gd name="connsiteX23" fmla="*/ 842963 w 1719263"/>
              <a:gd name="connsiteY23" fmla="*/ 471487 h 2524125"/>
              <a:gd name="connsiteX24" fmla="*/ 862013 w 1719263"/>
              <a:gd name="connsiteY24" fmla="*/ 645319 h 2524125"/>
              <a:gd name="connsiteX25" fmla="*/ 914400 w 1719263"/>
              <a:gd name="connsiteY25" fmla="*/ 1119187 h 2524125"/>
              <a:gd name="connsiteX26" fmla="*/ 933450 w 1719263"/>
              <a:gd name="connsiteY26" fmla="*/ 1276350 h 2524125"/>
              <a:gd name="connsiteX27" fmla="*/ 966788 w 1719263"/>
              <a:gd name="connsiteY27" fmla="*/ 1514475 h 2524125"/>
              <a:gd name="connsiteX28" fmla="*/ 985838 w 1719263"/>
              <a:gd name="connsiteY28" fmla="*/ 1624012 h 2524125"/>
              <a:gd name="connsiteX29" fmla="*/ 1014413 w 1719263"/>
              <a:gd name="connsiteY29" fmla="*/ 1700212 h 2524125"/>
              <a:gd name="connsiteX30" fmla="*/ 1052513 w 1719263"/>
              <a:gd name="connsiteY30" fmla="*/ 1743075 h 2524125"/>
              <a:gd name="connsiteX31" fmla="*/ 1081088 w 1719263"/>
              <a:gd name="connsiteY31" fmla="*/ 1843087 h 2524125"/>
              <a:gd name="connsiteX32" fmla="*/ 1114425 w 1719263"/>
              <a:gd name="connsiteY32" fmla="*/ 1966912 h 2524125"/>
              <a:gd name="connsiteX33" fmla="*/ 1133475 w 1719263"/>
              <a:gd name="connsiteY33" fmla="*/ 2076450 h 2524125"/>
              <a:gd name="connsiteX34" fmla="*/ 1176338 w 1719263"/>
              <a:gd name="connsiteY34" fmla="*/ 2181225 h 2524125"/>
              <a:gd name="connsiteX35" fmla="*/ 1209675 w 1719263"/>
              <a:gd name="connsiteY35" fmla="*/ 2257425 h 2524125"/>
              <a:gd name="connsiteX36" fmla="*/ 1271588 w 1719263"/>
              <a:gd name="connsiteY36" fmla="*/ 2328862 h 2524125"/>
              <a:gd name="connsiteX37" fmla="*/ 1309688 w 1719263"/>
              <a:gd name="connsiteY37" fmla="*/ 2376487 h 2524125"/>
              <a:gd name="connsiteX38" fmla="*/ 1357313 w 1719263"/>
              <a:gd name="connsiteY38" fmla="*/ 2409825 h 2524125"/>
              <a:gd name="connsiteX39" fmla="*/ 1385888 w 1719263"/>
              <a:gd name="connsiteY39" fmla="*/ 2409825 h 2524125"/>
              <a:gd name="connsiteX40" fmla="*/ 1433513 w 1719263"/>
              <a:gd name="connsiteY40" fmla="*/ 2438400 h 2524125"/>
              <a:gd name="connsiteX41" fmla="*/ 1471613 w 1719263"/>
              <a:gd name="connsiteY41" fmla="*/ 2471737 h 2524125"/>
              <a:gd name="connsiteX42" fmla="*/ 1538288 w 1719263"/>
              <a:gd name="connsiteY42" fmla="*/ 2500312 h 2524125"/>
              <a:gd name="connsiteX43" fmla="*/ 1600200 w 1719263"/>
              <a:gd name="connsiteY43" fmla="*/ 2524125 h 2524125"/>
              <a:gd name="connsiteX44" fmla="*/ 1643063 w 1719263"/>
              <a:gd name="connsiteY44" fmla="*/ 2505075 h 2524125"/>
              <a:gd name="connsiteX45" fmla="*/ 1671638 w 1719263"/>
              <a:gd name="connsiteY45" fmla="*/ 2476500 h 2524125"/>
              <a:gd name="connsiteX46" fmla="*/ 1719263 w 1719263"/>
              <a:gd name="connsiteY46" fmla="*/ 2514600 h 2524125"/>
              <a:gd name="connsiteX0" fmla="*/ 0 w 1719263"/>
              <a:gd name="connsiteY0" fmla="*/ 2519362 h 2524125"/>
              <a:gd name="connsiteX1" fmla="*/ 47625 w 1719263"/>
              <a:gd name="connsiteY1" fmla="*/ 2490787 h 2524125"/>
              <a:gd name="connsiteX2" fmla="*/ 119063 w 1719263"/>
              <a:gd name="connsiteY2" fmla="*/ 2495550 h 2524125"/>
              <a:gd name="connsiteX3" fmla="*/ 185738 w 1719263"/>
              <a:gd name="connsiteY3" fmla="*/ 2400300 h 2524125"/>
              <a:gd name="connsiteX4" fmla="*/ 225425 w 1719263"/>
              <a:gd name="connsiteY4" fmla="*/ 2286000 h 2524125"/>
              <a:gd name="connsiteX5" fmla="*/ 276225 w 1719263"/>
              <a:gd name="connsiteY5" fmla="*/ 2079625 h 2524125"/>
              <a:gd name="connsiteX6" fmla="*/ 328613 w 1719263"/>
              <a:gd name="connsiteY6" fmla="*/ 1819275 h 2524125"/>
              <a:gd name="connsiteX7" fmla="*/ 381000 w 1719263"/>
              <a:gd name="connsiteY7" fmla="*/ 1490662 h 2524125"/>
              <a:gd name="connsiteX8" fmla="*/ 423863 w 1719263"/>
              <a:gd name="connsiteY8" fmla="*/ 1128712 h 2524125"/>
              <a:gd name="connsiteX9" fmla="*/ 461963 w 1719263"/>
              <a:gd name="connsiteY9" fmla="*/ 795337 h 2524125"/>
              <a:gd name="connsiteX10" fmla="*/ 495300 w 1719263"/>
              <a:gd name="connsiteY10" fmla="*/ 433387 h 2524125"/>
              <a:gd name="connsiteX11" fmla="*/ 533400 w 1719263"/>
              <a:gd name="connsiteY11" fmla="*/ 90487 h 2524125"/>
              <a:gd name="connsiteX12" fmla="*/ 566738 w 1719263"/>
              <a:gd name="connsiteY12" fmla="*/ 28575 h 2524125"/>
              <a:gd name="connsiteX13" fmla="*/ 595313 w 1719263"/>
              <a:gd name="connsiteY13" fmla="*/ 0 h 2524125"/>
              <a:gd name="connsiteX14" fmla="*/ 619125 w 1719263"/>
              <a:gd name="connsiteY14" fmla="*/ 95250 h 2524125"/>
              <a:gd name="connsiteX15" fmla="*/ 642938 w 1719263"/>
              <a:gd name="connsiteY15" fmla="*/ 228600 h 2524125"/>
              <a:gd name="connsiteX16" fmla="*/ 666750 w 1719263"/>
              <a:gd name="connsiteY16" fmla="*/ 314325 h 2524125"/>
              <a:gd name="connsiteX17" fmla="*/ 690563 w 1719263"/>
              <a:gd name="connsiteY17" fmla="*/ 366712 h 2524125"/>
              <a:gd name="connsiteX18" fmla="*/ 704850 w 1719263"/>
              <a:gd name="connsiteY18" fmla="*/ 376237 h 2524125"/>
              <a:gd name="connsiteX19" fmla="*/ 742950 w 1719263"/>
              <a:gd name="connsiteY19" fmla="*/ 352425 h 2524125"/>
              <a:gd name="connsiteX20" fmla="*/ 757238 w 1719263"/>
              <a:gd name="connsiteY20" fmla="*/ 347662 h 2524125"/>
              <a:gd name="connsiteX21" fmla="*/ 785813 w 1719263"/>
              <a:gd name="connsiteY21" fmla="*/ 342900 h 2524125"/>
              <a:gd name="connsiteX22" fmla="*/ 823913 w 1719263"/>
              <a:gd name="connsiteY22" fmla="*/ 400050 h 2524125"/>
              <a:gd name="connsiteX23" fmla="*/ 842963 w 1719263"/>
              <a:gd name="connsiteY23" fmla="*/ 471487 h 2524125"/>
              <a:gd name="connsiteX24" fmla="*/ 862013 w 1719263"/>
              <a:gd name="connsiteY24" fmla="*/ 645319 h 2524125"/>
              <a:gd name="connsiteX25" fmla="*/ 914400 w 1719263"/>
              <a:gd name="connsiteY25" fmla="*/ 1119187 h 2524125"/>
              <a:gd name="connsiteX26" fmla="*/ 933450 w 1719263"/>
              <a:gd name="connsiteY26" fmla="*/ 1276350 h 2524125"/>
              <a:gd name="connsiteX27" fmla="*/ 966788 w 1719263"/>
              <a:gd name="connsiteY27" fmla="*/ 1514475 h 2524125"/>
              <a:gd name="connsiteX28" fmla="*/ 985838 w 1719263"/>
              <a:gd name="connsiteY28" fmla="*/ 1624012 h 2524125"/>
              <a:gd name="connsiteX29" fmla="*/ 1017588 w 1719263"/>
              <a:gd name="connsiteY29" fmla="*/ 1697037 h 2524125"/>
              <a:gd name="connsiteX30" fmla="*/ 1052513 w 1719263"/>
              <a:gd name="connsiteY30" fmla="*/ 1743075 h 2524125"/>
              <a:gd name="connsiteX31" fmla="*/ 1081088 w 1719263"/>
              <a:gd name="connsiteY31" fmla="*/ 1843087 h 2524125"/>
              <a:gd name="connsiteX32" fmla="*/ 1114425 w 1719263"/>
              <a:gd name="connsiteY32" fmla="*/ 1966912 h 2524125"/>
              <a:gd name="connsiteX33" fmla="*/ 1133475 w 1719263"/>
              <a:gd name="connsiteY33" fmla="*/ 2076450 h 2524125"/>
              <a:gd name="connsiteX34" fmla="*/ 1176338 w 1719263"/>
              <a:gd name="connsiteY34" fmla="*/ 2181225 h 2524125"/>
              <a:gd name="connsiteX35" fmla="*/ 1209675 w 1719263"/>
              <a:gd name="connsiteY35" fmla="*/ 2257425 h 2524125"/>
              <a:gd name="connsiteX36" fmla="*/ 1271588 w 1719263"/>
              <a:gd name="connsiteY36" fmla="*/ 2328862 h 2524125"/>
              <a:gd name="connsiteX37" fmla="*/ 1309688 w 1719263"/>
              <a:gd name="connsiteY37" fmla="*/ 2376487 h 2524125"/>
              <a:gd name="connsiteX38" fmla="*/ 1357313 w 1719263"/>
              <a:gd name="connsiteY38" fmla="*/ 2409825 h 2524125"/>
              <a:gd name="connsiteX39" fmla="*/ 1385888 w 1719263"/>
              <a:gd name="connsiteY39" fmla="*/ 2409825 h 2524125"/>
              <a:gd name="connsiteX40" fmla="*/ 1433513 w 1719263"/>
              <a:gd name="connsiteY40" fmla="*/ 2438400 h 2524125"/>
              <a:gd name="connsiteX41" fmla="*/ 1471613 w 1719263"/>
              <a:gd name="connsiteY41" fmla="*/ 2471737 h 2524125"/>
              <a:gd name="connsiteX42" fmla="*/ 1538288 w 1719263"/>
              <a:gd name="connsiteY42" fmla="*/ 2500312 h 2524125"/>
              <a:gd name="connsiteX43" fmla="*/ 1600200 w 1719263"/>
              <a:gd name="connsiteY43" fmla="*/ 2524125 h 2524125"/>
              <a:gd name="connsiteX44" fmla="*/ 1643063 w 1719263"/>
              <a:gd name="connsiteY44" fmla="*/ 2505075 h 2524125"/>
              <a:gd name="connsiteX45" fmla="*/ 1671638 w 1719263"/>
              <a:gd name="connsiteY45" fmla="*/ 2476500 h 2524125"/>
              <a:gd name="connsiteX46" fmla="*/ 1719263 w 1719263"/>
              <a:gd name="connsiteY46" fmla="*/ 2514600 h 2524125"/>
              <a:gd name="connsiteX0" fmla="*/ 0 w 1719263"/>
              <a:gd name="connsiteY0" fmla="*/ 2519362 h 2524125"/>
              <a:gd name="connsiteX1" fmla="*/ 47625 w 1719263"/>
              <a:gd name="connsiteY1" fmla="*/ 2490787 h 2524125"/>
              <a:gd name="connsiteX2" fmla="*/ 119063 w 1719263"/>
              <a:gd name="connsiteY2" fmla="*/ 2495550 h 2524125"/>
              <a:gd name="connsiteX3" fmla="*/ 185738 w 1719263"/>
              <a:gd name="connsiteY3" fmla="*/ 2400300 h 2524125"/>
              <a:gd name="connsiteX4" fmla="*/ 225425 w 1719263"/>
              <a:gd name="connsiteY4" fmla="*/ 2286000 h 2524125"/>
              <a:gd name="connsiteX5" fmla="*/ 276225 w 1719263"/>
              <a:gd name="connsiteY5" fmla="*/ 2079625 h 2524125"/>
              <a:gd name="connsiteX6" fmla="*/ 328613 w 1719263"/>
              <a:gd name="connsiteY6" fmla="*/ 1819275 h 2524125"/>
              <a:gd name="connsiteX7" fmla="*/ 381000 w 1719263"/>
              <a:gd name="connsiteY7" fmla="*/ 1490662 h 2524125"/>
              <a:gd name="connsiteX8" fmla="*/ 423863 w 1719263"/>
              <a:gd name="connsiteY8" fmla="*/ 1128712 h 2524125"/>
              <a:gd name="connsiteX9" fmla="*/ 461963 w 1719263"/>
              <a:gd name="connsiteY9" fmla="*/ 795337 h 2524125"/>
              <a:gd name="connsiteX10" fmla="*/ 495300 w 1719263"/>
              <a:gd name="connsiteY10" fmla="*/ 433387 h 2524125"/>
              <a:gd name="connsiteX11" fmla="*/ 533400 w 1719263"/>
              <a:gd name="connsiteY11" fmla="*/ 90487 h 2524125"/>
              <a:gd name="connsiteX12" fmla="*/ 566738 w 1719263"/>
              <a:gd name="connsiteY12" fmla="*/ 28575 h 2524125"/>
              <a:gd name="connsiteX13" fmla="*/ 595313 w 1719263"/>
              <a:gd name="connsiteY13" fmla="*/ 0 h 2524125"/>
              <a:gd name="connsiteX14" fmla="*/ 619125 w 1719263"/>
              <a:gd name="connsiteY14" fmla="*/ 95250 h 2524125"/>
              <a:gd name="connsiteX15" fmla="*/ 642938 w 1719263"/>
              <a:gd name="connsiteY15" fmla="*/ 228600 h 2524125"/>
              <a:gd name="connsiteX16" fmla="*/ 666750 w 1719263"/>
              <a:gd name="connsiteY16" fmla="*/ 314325 h 2524125"/>
              <a:gd name="connsiteX17" fmla="*/ 690563 w 1719263"/>
              <a:gd name="connsiteY17" fmla="*/ 366712 h 2524125"/>
              <a:gd name="connsiteX18" fmla="*/ 704850 w 1719263"/>
              <a:gd name="connsiteY18" fmla="*/ 376237 h 2524125"/>
              <a:gd name="connsiteX19" fmla="*/ 742950 w 1719263"/>
              <a:gd name="connsiteY19" fmla="*/ 352425 h 2524125"/>
              <a:gd name="connsiteX20" fmla="*/ 757238 w 1719263"/>
              <a:gd name="connsiteY20" fmla="*/ 347662 h 2524125"/>
              <a:gd name="connsiteX21" fmla="*/ 785813 w 1719263"/>
              <a:gd name="connsiteY21" fmla="*/ 342900 h 2524125"/>
              <a:gd name="connsiteX22" fmla="*/ 823913 w 1719263"/>
              <a:gd name="connsiteY22" fmla="*/ 400050 h 2524125"/>
              <a:gd name="connsiteX23" fmla="*/ 842963 w 1719263"/>
              <a:gd name="connsiteY23" fmla="*/ 471487 h 2524125"/>
              <a:gd name="connsiteX24" fmla="*/ 862013 w 1719263"/>
              <a:gd name="connsiteY24" fmla="*/ 645319 h 2524125"/>
              <a:gd name="connsiteX25" fmla="*/ 914400 w 1719263"/>
              <a:gd name="connsiteY25" fmla="*/ 1119187 h 2524125"/>
              <a:gd name="connsiteX26" fmla="*/ 933450 w 1719263"/>
              <a:gd name="connsiteY26" fmla="*/ 1276350 h 2524125"/>
              <a:gd name="connsiteX27" fmla="*/ 966788 w 1719263"/>
              <a:gd name="connsiteY27" fmla="*/ 1514475 h 2524125"/>
              <a:gd name="connsiteX28" fmla="*/ 985838 w 1719263"/>
              <a:gd name="connsiteY28" fmla="*/ 1624012 h 2524125"/>
              <a:gd name="connsiteX29" fmla="*/ 1023938 w 1719263"/>
              <a:gd name="connsiteY29" fmla="*/ 1687512 h 2524125"/>
              <a:gd name="connsiteX30" fmla="*/ 1052513 w 1719263"/>
              <a:gd name="connsiteY30" fmla="*/ 1743075 h 2524125"/>
              <a:gd name="connsiteX31" fmla="*/ 1081088 w 1719263"/>
              <a:gd name="connsiteY31" fmla="*/ 1843087 h 2524125"/>
              <a:gd name="connsiteX32" fmla="*/ 1114425 w 1719263"/>
              <a:gd name="connsiteY32" fmla="*/ 1966912 h 2524125"/>
              <a:gd name="connsiteX33" fmla="*/ 1133475 w 1719263"/>
              <a:gd name="connsiteY33" fmla="*/ 2076450 h 2524125"/>
              <a:gd name="connsiteX34" fmla="*/ 1176338 w 1719263"/>
              <a:gd name="connsiteY34" fmla="*/ 2181225 h 2524125"/>
              <a:gd name="connsiteX35" fmla="*/ 1209675 w 1719263"/>
              <a:gd name="connsiteY35" fmla="*/ 2257425 h 2524125"/>
              <a:gd name="connsiteX36" fmla="*/ 1271588 w 1719263"/>
              <a:gd name="connsiteY36" fmla="*/ 2328862 h 2524125"/>
              <a:gd name="connsiteX37" fmla="*/ 1309688 w 1719263"/>
              <a:gd name="connsiteY37" fmla="*/ 2376487 h 2524125"/>
              <a:gd name="connsiteX38" fmla="*/ 1357313 w 1719263"/>
              <a:gd name="connsiteY38" fmla="*/ 2409825 h 2524125"/>
              <a:gd name="connsiteX39" fmla="*/ 1385888 w 1719263"/>
              <a:gd name="connsiteY39" fmla="*/ 2409825 h 2524125"/>
              <a:gd name="connsiteX40" fmla="*/ 1433513 w 1719263"/>
              <a:gd name="connsiteY40" fmla="*/ 2438400 h 2524125"/>
              <a:gd name="connsiteX41" fmla="*/ 1471613 w 1719263"/>
              <a:gd name="connsiteY41" fmla="*/ 2471737 h 2524125"/>
              <a:gd name="connsiteX42" fmla="*/ 1538288 w 1719263"/>
              <a:gd name="connsiteY42" fmla="*/ 2500312 h 2524125"/>
              <a:gd name="connsiteX43" fmla="*/ 1600200 w 1719263"/>
              <a:gd name="connsiteY43" fmla="*/ 2524125 h 2524125"/>
              <a:gd name="connsiteX44" fmla="*/ 1643063 w 1719263"/>
              <a:gd name="connsiteY44" fmla="*/ 2505075 h 2524125"/>
              <a:gd name="connsiteX45" fmla="*/ 1671638 w 1719263"/>
              <a:gd name="connsiteY45" fmla="*/ 2476500 h 2524125"/>
              <a:gd name="connsiteX46" fmla="*/ 1719263 w 1719263"/>
              <a:gd name="connsiteY46" fmla="*/ 2514600 h 2524125"/>
              <a:gd name="connsiteX0" fmla="*/ 0 w 1719263"/>
              <a:gd name="connsiteY0" fmla="*/ 2493168 h 2497931"/>
              <a:gd name="connsiteX1" fmla="*/ 47625 w 1719263"/>
              <a:gd name="connsiteY1" fmla="*/ 2464593 h 2497931"/>
              <a:gd name="connsiteX2" fmla="*/ 119063 w 1719263"/>
              <a:gd name="connsiteY2" fmla="*/ 2469356 h 2497931"/>
              <a:gd name="connsiteX3" fmla="*/ 185738 w 1719263"/>
              <a:gd name="connsiteY3" fmla="*/ 2374106 h 2497931"/>
              <a:gd name="connsiteX4" fmla="*/ 225425 w 1719263"/>
              <a:gd name="connsiteY4" fmla="*/ 2259806 h 2497931"/>
              <a:gd name="connsiteX5" fmla="*/ 276225 w 1719263"/>
              <a:gd name="connsiteY5" fmla="*/ 2053431 h 2497931"/>
              <a:gd name="connsiteX6" fmla="*/ 328613 w 1719263"/>
              <a:gd name="connsiteY6" fmla="*/ 1793081 h 2497931"/>
              <a:gd name="connsiteX7" fmla="*/ 381000 w 1719263"/>
              <a:gd name="connsiteY7" fmla="*/ 1464468 h 2497931"/>
              <a:gd name="connsiteX8" fmla="*/ 423863 w 1719263"/>
              <a:gd name="connsiteY8" fmla="*/ 1102518 h 2497931"/>
              <a:gd name="connsiteX9" fmla="*/ 461963 w 1719263"/>
              <a:gd name="connsiteY9" fmla="*/ 769143 h 2497931"/>
              <a:gd name="connsiteX10" fmla="*/ 495300 w 1719263"/>
              <a:gd name="connsiteY10" fmla="*/ 407193 h 2497931"/>
              <a:gd name="connsiteX11" fmla="*/ 533400 w 1719263"/>
              <a:gd name="connsiteY11" fmla="*/ 64293 h 2497931"/>
              <a:gd name="connsiteX12" fmla="*/ 566738 w 1719263"/>
              <a:gd name="connsiteY12" fmla="*/ 2381 h 2497931"/>
              <a:gd name="connsiteX13" fmla="*/ 600075 w 1719263"/>
              <a:gd name="connsiteY13" fmla="*/ 0 h 2497931"/>
              <a:gd name="connsiteX14" fmla="*/ 619125 w 1719263"/>
              <a:gd name="connsiteY14" fmla="*/ 69056 h 2497931"/>
              <a:gd name="connsiteX15" fmla="*/ 642938 w 1719263"/>
              <a:gd name="connsiteY15" fmla="*/ 202406 h 2497931"/>
              <a:gd name="connsiteX16" fmla="*/ 666750 w 1719263"/>
              <a:gd name="connsiteY16" fmla="*/ 288131 h 2497931"/>
              <a:gd name="connsiteX17" fmla="*/ 690563 w 1719263"/>
              <a:gd name="connsiteY17" fmla="*/ 340518 h 2497931"/>
              <a:gd name="connsiteX18" fmla="*/ 704850 w 1719263"/>
              <a:gd name="connsiteY18" fmla="*/ 350043 h 2497931"/>
              <a:gd name="connsiteX19" fmla="*/ 742950 w 1719263"/>
              <a:gd name="connsiteY19" fmla="*/ 326231 h 2497931"/>
              <a:gd name="connsiteX20" fmla="*/ 757238 w 1719263"/>
              <a:gd name="connsiteY20" fmla="*/ 321468 h 2497931"/>
              <a:gd name="connsiteX21" fmla="*/ 785813 w 1719263"/>
              <a:gd name="connsiteY21" fmla="*/ 316706 h 2497931"/>
              <a:gd name="connsiteX22" fmla="*/ 823913 w 1719263"/>
              <a:gd name="connsiteY22" fmla="*/ 373856 h 2497931"/>
              <a:gd name="connsiteX23" fmla="*/ 842963 w 1719263"/>
              <a:gd name="connsiteY23" fmla="*/ 445293 h 2497931"/>
              <a:gd name="connsiteX24" fmla="*/ 862013 w 1719263"/>
              <a:gd name="connsiteY24" fmla="*/ 619125 h 2497931"/>
              <a:gd name="connsiteX25" fmla="*/ 914400 w 1719263"/>
              <a:gd name="connsiteY25" fmla="*/ 1092993 h 2497931"/>
              <a:gd name="connsiteX26" fmla="*/ 933450 w 1719263"/>
              <a:gd name="connsiteY26" fmla="*/ 1250156 h 2497931"/>
              <a:gd name="connsiteX27" fmla="*/ 966788 w 1719263"/>
              <a:gd name="connsiteY27" fmla="*/ 1488281 h 2497931"/>
              <a:gd name="connsiteX28" fmla="*/ 985838 w 1719263"/>
              <a:gd name="connsiteY28" fmla="*/ 1597818 h 2497931"/>
              <a:gd name="connsiteX29" fmla="*/ 1023938 w 1719263"/>
              <a:gd name="connsiteY29" fmla="*/ 1661318 h 2497931"/>
              <a:gd name="connsiteX30" fmla="*/ 1052513 w 1719263"/>
              <a:gd name="connsiteY30" fmla="*/ 1716881 h 2497931"/>
              <a:gd name="connsiteX31" fmla="*/ 1081088 w 1719263"/>
              <a:gd name="connsiteY31" fmla="*/ 1816893 h 2497931"/>
              <a:gd name="connsiteX32" fmla="*/ 1114425 w 1719263"/>
              <a:gd name="connsiteY32" fmla="*/ 1940718 h 2497931"/>
              <a:gd name="connsiteX33" fmla="*/ 1133475 w 1719263"/>
              <a:gd name="connsiteY33" fmla="*/ 2050256 h 2497931"/>
              <a:gd name="connsiteX34" fmla="*/ 1176338 w 1719263"/>
              <a:gd name="connsiteY34" fmla="*/ 2155031 h 2497931"/>
              <a:gd name="connsiteX35" fmla="*/ 1209675 w 1719263"/>
              <a:gd name="connsiteY35" fmla="*/ 2231231 h 2497931"/>
              <a:gd name="connsiteX36" fmla="*/ 1271588 w 1719263"/>
              <a:gd name="connsiteY36" fmla="*/ 2302668 h 2497931"/>
              <a:gd name="connsiteX37" fmla="*/ 1309688 w 1719263"/>
              <a:gd name="connsiteY37" fmla="*/ 2350293 h 2497931"/>
              <a:gd name="connsiteX38" fmla="*/ 1357313 w 1719263"/>
              <a:gd name="connsiteY38" fmla="*/ 2383631 h 2497931"/>
              <a:gd name="connsiteX39" fmla="*/ 1385888 w 1719263"/>
              <a:gd name="connsiteY39" fmla="*/ 2383631 h 2497931"/>
              <a:gd name="connsiteX40" fmla="*/ 1433513 w 1719263"/>
              <a:gd name="connsiteY40" fmla="*/ 2412206 h 2497931"/>
              <a:gd name="connsiteX41" fmla="*/ 1471613 w 1719263"/>
              <a:gd name="connsiteY41" fmla="*/ 2445543 h 2497931"/>
              <a:gd name="connsiteX42" fmla="*/ 1538288 w 1719263"/>
              <a:gd name="connsiteY42" fmla="*/ 2474118 h 2497931"/>
              <a:gd name="connsiteX43" fmla="*/ 1600200 w 1719263"/>
              <a:gd name="connsiteY43" fmla="*/ 2497931 h 2497931"/>
              <a:gd name="connsiteX44" fmla="*/ 1643063 w 1719263"/>
              <a:gd name="connsiteY44" fmla="*/ 2478881 h 2497931"/>
              <a:gd name="connsiteX45" fmla="*/ 1671638 w 1719263"/>
              <a:gd name="connsiteY45" fmla="*/ 2450306 h 2497931"/>
              <a:gd name="connsiteX46" fmla="*/ 1719263 w 1719263"/>
              <a:gd name="connsiteY46" fmla="*/ 2488406 h 2497931"/>
              <a:gd name="connsiteX0" fmla="*/ 0 w 1719263"/>
              <a:gd name="connsiteY0" fmla="*/ 2507456 h 2512219"/>
              <a:gd name="connsiteX1" fmla="*/ 47625 w 1719263"/>
              <a:gd name="connsiteY1" fmla="*/ 2478881 h 2512219"/>
              <a:gd name="connsiteX2" fmla="*/ 119063 w 1719263"/>
              <a:gd name="connsiteY2" fmla="*/ 2483644 h 2512219"/>
              <a:gd name="connsiteX3" fmla="*/ 185738 w 1719263"/>
              <a:gd name="connsiteY3" fmla="*/ 2388394 h 2512219"/>
              <a:gd name="connsiteX4" fmla="*/ 225425 w 1719263"/>
              <a:gd name="connsiteY4" fmla="*/ 2274094 h 2512219"/>
              <a:gd name="connsiteX5" fmla="*/ 276225 w 1719263"/>
              <a:gd name="connsiteY5" fmla="*/ 2067719 h 2512219"/>
              <a:gd name="connsiteX6" fmla="*/ 328613 w 1719263"/>
              <a:gd name="connsiteY6" fmla="*/ 1807369 h 2512219"/>
              <a:gd name="connsiteX7" fmla="*/ 381000 w 1719263"/>
              <a:gd name="connsiteY7" fmla="*/ 1478756 h 2512219"/>
              <a:gd name="connsiteX8" fmla="*/ 423863 w 1719263"/>
              <a:gd name="connsiteY8" fmla="*/ 1116806 h 2512219"/>
              <a:gd name="connsiteX9" fmla="*/ 461963 w 1719263"/>
              <a:gd name="connsiteY9" fmla="*/ 783431 h 2512219"/>
              <a:gd name="connsiteX10" fmla="*/ 495300 w 1719263"/>
              <a:gd name="connsiteY10" fmla="*/ 421481 h 2512219"/>
              <a:gd name="connsiteX11" fmla="*/ 533400 w 1719263"/>
              <a:gd name="connsiteY11" fmla="*/ 78581 h 2512219"/>
              <a:gd name="connsiteX12" fmla="*/ 571500 w 1719263"/>
              <a:gd name="connsiteY12" fmla="*/ 0 h 2512219"/>
              <a:gd name="connsiteX13" fmla="*/ 600075 w 1719263"/>
              <a:gd name="connsiteY13" fmla="*/ 14288 h 2512219"/>
              <a:gd name="connsiteX14" fmla="*/ 619125 w 1719263"/>
              <a:gd name="connsiteY14" fmla="*/ 83344 h 2512219"/>
              <a:gd name="connsiteX15" fmla="*/ 642938 w 1719263"/>
              <a:gd name="connsiteY15" fmla="*/ 216694 h 2512219"/>
              <a:gd name="connsiteX16" fmla="*/ 666750 w 1719263"/>
              <a:gd name="connsiteY16" fmla="*/ 302419 h 2512219"/>
              <a:gd name="connsiteX17" fmla="*/ 690563 w 1719263"/>
              <a:gd name="connsiteY17" fmla="*/ 354806 h 2512219"/>
              <a:gd name="connsiteX18" fmla="*/ 704850 w 1719263"/>
              <a:gd name="connsiteY18" fmla="*/ 364331 h 2512219"/>
              <a:gd name="connsiteX19" fmla="*/ 742950 w 1719263"/>
              <a:gd name="connsiteY19" fmla="*/ 340519 h 2512219"/>
              <a:gd name="connsiteX20" fmla="*/ 757238 w 1719263"/>
              <a:gd name="connsiteY20" fmla="*/ 335756 h 2512219"/>
              <a:gd name="connsiteX21" fmla="*/ 785813 w 1719263"/>
              <a:gd name="connsiteY21" fmla="*/ 330994 h 2512219"/>
              <a:gd name="connsiteX22" fmla="*/ 823913 w 1719263"/>
              <a:gd name="connsiteY22" fmla="*/ 388144 h 2512219"/>
              <a:gd name="connsiteX23" fmla="*/ 842963 w 1719263"/>
              <a:gd name="connsiteY23" fmla="*/ 459581 h 2512219"/>
              <a:gd name="connsiteX24" fmla="*/ 862013 w 1719263"/>
              <a:gd name="connsiteY24" fmla="*/ 633413 h 2512219"/>
              <a:gd name="connsiteX25" fmla="*/ 914400 w 1719263"/>
              <a:gd name="connsiteY25" fmla="*/ 1107281 h 2512219"/>
              <a:gd name="connsiteX26" fmla="*/ 933450 w 1719263"/>
              <a:gd name="connsiteY26" fmla="*/ 1264444 h 2512219"/>
              <a:gd name="connsiteX27" fmla="*/ 966788 w 1719263"/>
              <a:gd name="connsiteY27" fmla="*/ 1502569 h 2512219"/>
              <a:gd name="connsiteX28" fmla="*/ 985838 w 1719263"/>
              <a:gd name="connsiteY28" fmla="*/ 1612106 h 2512219"/>
              <a:gd name="connsiteX29" fmla="*/ 1023938 w 1719263"/>
              <a:gd name="connsiteY29" fmla="*/ 1675606 h 2512219"/>
              <a:gd name="connsiteX30" fmla="*/ 1052513 w 1719263"/>
              <a:gd name="connsiteY30" fmla="*/ 1731169 h 2512219"/>
              <a:gd name="connsiteX31" fmla="*/ 1081088 w 1719263"/>
              <a:gd name="connsiteY31" fmla="*/ 1831181 h 2512219"/>
              <a:gd name="connsiteX32" fmla="*/ 1114425 w 1719263"/>
              <a:gd name="connsiteY32" fmla="*/ 1955006 h 2512219"/>
              <a:gd name="connsiteX33" fmla="*/ 1133475 w 1719263"/>
              <a:gd name="connsiteY33" fmla="*/ 2064544 h 2512219"/>
              <a:gd name="connsiteX34" fmla="*/ 1176338 w 1719263"/>
              <a:gd name="connsiteY34" fmla="*/ 2169319 h 2512219"/>
              <a:gd name="connsiteX35" fmla="*/ 1209675 w 1719263"/>
              <a:gd name="connsiteY35" fmla="*/ 2245519 h 2512219"/>
              <a:gd name="connsiteX36" fmla="*/ 1271588 w 1719263"/>
              <a:gd name="connsiteY36" fmla="*/ 2316956 h 2512219"/>
              <a:gd name="connsiteX37" fmla="*/ 1309688 w 1719263"/>
              <a:gd name="connsiteY37" fmla="*/ 2364581 h 2512219"/>
              <a:gd name="connsiteX38" fmla="*/ 1357313 w 1719263"/>
              <a:gd name="connsiteY38" fmla="*/ 2397919 h 2512219"/>
              <a:gd name="connsiteX39" fmla="*/ 1385888 w 1719263"/>
              <a:gd name="connsiteY39" fmla="*/ 2397919 h 2512219"/>
              <a:gd name="connsiteX40" fmla="*/ 1433513 w 1719263"/>
              <a:gd name="connsiteY40" fmla="*/ 2426494 h 2512219"/>
              <a:gd name="connsiteX41" fmla="*/ 1471613 w 1719263"/>
              <a:gd name="connsiteY41" fmla="*/ 2459831 h 2512219"/>
              <a:gd name="connsiteX42" fmla="*/ 1538288 w 1719263"/>
              <a:gd name="connsiteY42" fmla="*/ 2488406 h 2512219"/>
              <a:gd name="connsiteX43" fmla="*/ 1600200 w 1719263"/>
              <a:gd name="connsiteY43" fmla="*/ 2512219 h 2512219"/>
              <a:gd name="connsiteX44" fmla="*/ 1643063 w 1719263"/>
              <a:gd name="connsiteY44" fmla="*/ 2493169 h 2512219"/>
              <a:gd name="connsiteX45" fmla="*/ 1671638 w 1719263"/>
              <a:gd name="connsiteY45" fmla="*/ 2464594 h 2512219"/>
              <a:gd name="connsiteX46" fmla="*/ 1719263 w 1719263"/>
              <a:gd name="connsiteY46" fmla="*/ 2502694 h 2512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719263" h="2512219">
                <a:moveTo>
                  <a:pt x="0" y="2507456"/>
                </a:moveTo>
                <a:lnTo>
                  <a:pt x="47625" y="2478881"/>
                </a:lnTo>
                <a:lnTo>
                  <a:pt x="119063" y="2483644"/>
                </a:lnTo>
                <a:lnTo>
                  <a:pt x="185738" y="2388394"/>
                </a:lnTo>
                <a:lnTo>
                  <a:pt x="225425" y="2274094"/>
                </a:lnTo>
                <a:lnTo>
                  <a:pt x="276225" y="2067719"/>
                </a:lnTo>
                <a:lnTo>
                  <a:pt x="328613" y="1807369"/>
                </a:lnTo>
                <a:lnTo>
                  <a:pt x="381000" y="1478756"/>
                </a:lnTo>
                <a:lnTo>
                  <a:pt x="423863" y="1116806"/>
                </a:lnTo>
                <a:lnTo>
                  <a:pt x="461963" y="783431"/>
                </a:lnTo>
                <a:lnTo>
                  <a:pt x="495300" y="421481"/>
                </a:lnTo>
                <a:lnTo>
                  <a:pt x="533400" y="78581"/>
                </a:lnTo>
                <a:lnTo>
                  <a:pt x="571500" y="0"/>
                </a:lnTo>
                <a:lnTo>
                  <a:pt x="600075" y="14288"/>
                </a:lnTo>
                <a:lnTo>
                  <a:pt x="619125" y="83344"/>
                </a:lnTo>
                <a:lnTo>
                  <a:pt x="642938" y="216694"/>
                </a:lnTo>
                <a:lnTo>
                  <a:pt x="666750" y="302419"/>
                </a:lnTo>
                <a:lnTo>
                  <a:pt x="690563" y="354806"/>
                </a:lnTo>
                <a:lnTo>
                  <a:pt x="704850" y="364331"/>
                </a:lnTo>
                <a:lnTo>
                  <a:pt x="742950" y="340519"/>
                </a:lnTo>
                <a:lnTo>
                  <a:pt x="757238" y="335756"/>
                </a:lnTo>
                <a:lnTo>
                  <a:pt x="785813" y="330994"/>
                </a:lnTo>
                <a:lnTo>
                  <a:pt x="823913" y="388144"/>
                </a:lnTo>
                <a:lnTo>
                  <a:pt x="842963" y="459581"/>
                </a:lnTo>
                <a:lnTo>
                  <a:pt x="862013" y="633413"/>
                </a:lnTo>
                <a:lnTo>
                  <a:pt x="914400" y="1107281"/>
                </a:lnTo>
                <a:lnTo>
                  <a:pt x="933450" y="1264444"/>
                </a:lnTo>
                <a:lnTo>
                  <a:pt x="966788" y="1502569"/>
                </a:lnTo>
                <a:lnTo>
                  <a:pt x="985838" y="1612106"/>
                </a:lnTo>
                <a:lnTo>
                  <a:pt x="1023938" y="1675606"/>
                </a:lnTo>
                <a:lnTo>
                  <a:pt x="1052513" y="1731169"/>
                </a:lnTo>
                <a:lnTo>
                  <a:pt x="1081088" y="1831181"/>
                </a:lnTo>
                <a:lnTo>
                  <a:pt x="1114425" y="1955006"/>
                </a:lnTo>
                <a:lnTo>
                  <a:pt x="1133475" y="2064544"/>
                </a:lnTo>
                <a:lnTo>
                  <a:pt x="1176338" y="2169319"/>
                </a:lnTo>
                <a:lnTo>
                  <a:pt x="1209675" y="2245519"/>
                </a:lnTo>
                <a:lnTo>
                  <a:pt x="1271588" y="2316956"/>
                </a:lnTo>
                <a:lnTo>
                  <a:pt x="1309688" y="2364581"/>
                </a:lnTo>
                <a:lnTo>
                  <a:pt x="1357313" y="2397919"/>
                </a:lnTo>
                <a:lnTo>
                  <a:pt x="1385888" y="2397919"/>
                </a:lnTo>
                <a:lnTo>
                  <a:pt x="1433513" y="2426494"/>
                </a:lnTo>
                <a:lnTo>
                  <a:pt x="1471613" y="2459831"/>
                </a:lnTo>
                <a:lnTo>
                  <a:pt x="1538288" y="2488406"/>
                </a:lnTo>
                <a:lnTo>
                  <a:pt x="1600200" y="2512219"/>
                </a:lnTo>
                <a:lnTo>
                  <a:pt x="1643063" y="2493169"/>
                </a:lnTo>
                <a:lnTo>
                  <a:pt x="1671638" y="2464594"/>
                </a:lnTo>
                <a:lnTo>
                  <a:pt x="1719263" y="2502694"/>
                </a:lnTo>
              </a:path>
            </a:pathLst>
          </a:custGeom>
          <a:no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cxnSp>
        <p:nvCxnSpPr>
          <p:cNvPr id="72" name="Straight Connector 71"/>
          <p:cNvCxnSpPr/>
          <p:nvPr/>
        </p:nvCxnSpPr>
        <p:spPr>
          <a:xfrm>
            <a:off x="4893264" y="4138097"/>
            <a:ext cx="88106"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4424543" y="2107501"/>
            <a:ext cx="540085" cy="307777"/>
          </a:xfrm>
          <a:prstGeom prst="rect">
            <a:avLst/>
          </a:prstGeom>
          <a:noFill/>
        </p:spPr>
        <p:txBody>
          <a:bodyPr wrap="square" rtlCol="0">
            <a:spAutoFit/>
          </a:bodyPr>
          <a:lstStyle/>
          <a:p>
            <a:pPr algn="r"/>
            <a:r>
              <a:rPr lang="en-CA" sz="1400" dirty="0" smtClean="0">
                <a:solidFill>
                  <a:schemeClr val="accent6"/>
                </a:solidFill>
              </a:rPr>
              <a:t>100</a:t>
            </a:r>
            <a:endParaRPr lang="en-CA" sz="1400" dirty="0">
              <a:solidFill>
                <a:schemeClr val="accent6"/>
              </a:solidFill>
            </a:endParaRPr>
          </a:p>
        </p:txBody>
      </p:sp>
      <p:sp>
        <p:nvSpPr>
          <p:cNvPr id="74" name="TextBox 73"/>
          <p:cNvSpPr txBox="1"/>
          <p:nvPr/>
        </p:nvSpPr>
        <p:spPr>
          <a:xfrm>
            <a:off x="4424543" y="2579145"/>
            <a:ext cx="540085" cy="307777"/>
          </a:xfrm>
          <a:prstGeom prst="rect">
            <a:avLst/>
          </a:prstGeom>
          <a:noFill/>
        </p:spPr>
        <p:txBody>
          <a:bodyPr wrap="square" rtlCol="0">
            <a:spAutoFit/>
          </a:bodyPr>
          <a:lstStyle/>
          <a:p>
            <a:pPr algn="r"/>
            <a:r>
              <a:rPr lang="en-CA" sz="1400" dirty="0">
                <a:solidFill>
                  <a:schemeClr val="accent6"/>
                </a:solidFill>
              </a:rPr>
              <a:t>8</a:t>
            </a:r>
            <a:r>
              <a:rPr lang="en-CA" sz="1400" dirty="0" smtClean="0">
                <a:solidFill>
                  <a:schemeClr val="accent6"/>
                </a:solidFill>
              </a:rPr>
              <a:t>0</a:t>
            </a:r>
            <a:endParaRPr lang="en-CA" sz="1400" dirty="0">
              <a:solidFill>
                <a:schemeClr val="accent6"/>
              </a:solidFill>
            </a:endParaRPr>
          </a:p>
        </p:txBody>
      </p:sp>
      <p:sp>
        <p:nvSpPr>
          <p:cNvPr id="75" name="TextBox 74"/>
          <p:cNvSpPr txBox="1"/>
          <p:nvPr/>
        </p:nvSpPr>
        <p:spPr>
          <a:xfrm>
            <a:off x="4424543" y="3045887"/>
            <a:ext cx="540085" cy="307777"/>
          </a:xfrm>
          <a:prstGeom prst="rect">
            <a:avLst/>
          </a:prstGeom>
          <a:noFill/>
        </p:spPr>
        <p:txBody>
          <a:bodyPr wrap="square" rtlCol="0">
            <a:spAutoFit/>
          </a:bodyPr>
          <a:lstStyle/>
          <a:p>
            <a:pPr algn="r"/>
            <a:r>
              <a:rPr lang="en-CA" sz="1400" dirty="0" smtClean="0">
                <a:solidFill>
                  <a:schemeClr val="accent6"/>
                </a:solidFill>
              </a:rPr>
              <a:t>60</a:t>
            </a:r>
            <a:endParaRPr lang="en-CA" sz="1400" dirty="0">
              <a:solidFill>
                <a:schemeClr val="accent6"/>
              </a:solidFill>
            </a:endParaRPr>
          </a:p>
        </p:txBody>
      </p:sp>
      <p:sp>
        <p:nvSpPr>
          <p:cNvPr id="76" name="TextBox 75"/>
          <p:cNvSpPr txBox="1"/>
          <p:nvPr/>
        </p:nvSpPr>
        <p:spPr>
          <a:xfrm>
            <a:off x="4424543" y="3515167"/>
            <a:ext cx="540085" cy="307777"/>
          </a:xfrm>
          <a:prstGeom prst="rect">
            <a:avLst/>
          </a:prstGeom>
          <a:noFill/>
        </p:spPr>
        <p:txBody>
          <a:bodyPr wrap="square" rtlCol="0">
            <a:spAutoFit/>
          </a:bodyPr>
          <a:lstStyle/>
          <a:p>
            <a:pPr algn="r"/>
            <a:r>
              <a:rPr lang="en-CA" sz="1400" dirty="0">
                <a:solidFill>
                  <a:schemeClr val="accent6"/>
                </a:solidFill>
              </a:rPr>
              <a:t>4</a:t>
            </a:r>
            <a:r>
              <a:rPr lang="en-CA" sz="1400" dirty="0" smtClean="0">
                <a:solidFill>
                  <a:schemeClr val="accent6"/>
                </a:solidFill>
              </a:rPr>
              <a:t>0</a:t>
            </a:r>
            <a:endParaRPr lang="en-CA" sz="1400" dirty="0">
              <a:solidFill>
                <a:schemeClr val="accent6"/>
              </a:solidFill>
            </a:endParaRPr>
          </a:p>
        </p:txBody>
      </p:sp>
      <p:sp>
        <p:nvSpPr>
          <p:cNvPr id="78" name="TextBox 77"/>
          <p:cNvSpPr txBox="1"/>
          <p:nvPr/>
        </p:nvSpPr>
        <p:spPr>
          <a:xfrm>
            <a:off x="4424543" y="3982237"/>
            <a:ext cx="540085" cy="307777"/>
          </a:xfrm>
          <a:prstGeom prst="rect">
            <a:avLst/>
          </a:prstGeom>
          <a:noFill/>
        </p:spPr>
        <p:txBody>
          <a:bodyPr wrap="square" rtlCol="0">
            <a:spAutoFit/>
          </a:bodyPr>
          <a:lstStyle/>
          <a:p>
            <a:pPr algn="r"/>
            <a:r>
              <a:rPr lang="en-CA" sz="1400" dirty="0" smtClean="0">
                <a:solidFill>
                  <a:schemeClr val="accent6"/>
                </a:solidFill>
              </a:rPr>
              <a:t>20</a:t>
            </a:r>
            <a:endParaRPr lang="en-CA" sz="1400" dirty="0">
              <a:solidFill>
                <a:schemeClr val="accent6"/>
              </a:solidFill>
            </a:endParaRPr>
          </a:p>
        </p:txBody>
      </p:sp>
      <p:sp>
        <p:nvSpPr>
          <p:cNvPr id="79" name="TextBox 78"/>
          <p:cNvSpPr txBox="1"/>
          <p:nvPr/>
        </p:nvSpPr>
        <p:spPr>
          <a:xfrm>
            <a:off x="4424543" y="4437132"/>
            <a:ext cx="540085" cy="307777"/>
          </a:xfrm>
          <a:prstGeom prst="rect">
            <a:avLst/>
          </a:prstGeom>
          <a:noFill/>
        </p:spPr>
        <p:txBody>
          <a:bodyPr wrap="square" rtlCol="0">
            <a:spAutoFit/>
          </a:bodyPr>
          <a:lstStyle/>
          <a:p>
            <a:pPr algn="r"/>
            <a:r>
              <a:rPr lang="en-CA" sz="1400" dirty="0" smtClean="0">
                <a:solidFill>
                  <a:schemeClr val="accent6"/>
                </a:solidFill>
              </a:rPr>
              <a:t>0</a:t>
            </a:r>
            <a:endParaRPr lang="en-CA" sz="1400" dirty="0">
              <a:solidFill>
                <a:schemeClr val="accent6"/>
              </a:solidFill>
            </a:endParaRPr>
          </a:p>
        </p:txBody>
      </p:sp>
      <p:sp>
        <p:nvSpPr>
          <p:cNvPr id="80" name="TextBox 79"/>
          <p:cNvSpPr txBox="1"/>
          <p:nvPr/>
        </p:nvSpPr>
        <p:spPr>
          <a:xfrm>
            <a:off x="5244341" y="4667219"/>
            <a:ext cx="464658" cy="307777"/>
          </a:xfrm>
          <a:prstGeom prst="rect">
            <a:avLst/>
          </a:prstGeom>
          <a:noFill/>
        </p:spPr>
        <p:txBody>
          <a:bodyPr wrap="square" rtlCol="0">
            <a:spAutoFit/>
          </a:bodyPr>
          <a:lstStyle/>
          <a:p>
            <a:pPr algn="ctr"/>
            <a:r>
              <a:rPr lang="en-CA" sz="1400" dirty="0" smtClean="0">
                <a:solidFill>
                  <a:schemeClr val="accent6"/>
                </a:solidFill>
              </a:rPr>
              <a:t>1,0</a:t>
            </a:r>
            <a:endParaRPr lang="en-CA" sz="1400" dirty="0">
              <a:solidFill>
                <a:schemeClr val="accent6"/>
              </a:solidFill>
            </a:endParaRPr>
          </a:p>
        </p:txBody>
      </p:sp>
      <p:sp>
        <p:nvSpPr>
          <p:cNvPr id="82" name="TextBox 81"/>
          <p:cNvSpPr txBox="1"/>
          <p:nvPr/>
        </p:nvSpPr>
        <p:spPr>
          <a:xfrm>
            <a:off x="5764980" y="4667219"/>
            <a:ext cx="464658" cy="307777"/>
          </a:xfrm>
          <a:prstGeom prst="rect">
            <a:avLst/>
          </a:prstGeom>
          <a:noFill/>
        </p:spPr>
        <p:txBody>
          <a:bodyPr wrap="square" rtlCol="0">
            <a:spAutoFit/>
          </a:bodyPr>
          <a:lstStyle/>
          <a:p>
            <a:pPr algn="ctr"/>
            <a:r>
              <a:rPr lang="en-CA" sz="1400" dirty="0" smtClean="0">
                <a:solidFill>
                  <a:schemeClr val="accent6"/>
                </a:solidFill>
              </a:rPr>
              <a:t>1,5</a:t>
            </a:r>
            <a:endParaRPr lang="en-CA" sz="1400" dirty="0">
              <a:solidFill>
                <a:schemeClr val="accent6"/>
              </a:solidFill>
            </a:endParaRPr>
          </a:p>
        </p:txBody>
      </p:sp>
      <p:sp>
        <p:nvSpPr>
          <p:cNvPr id="83" name="TextBox 82"/>
          <p:cNvSpPr txBox="1"/>
          <p:nvPr/>
        </p:nvSpPr>
        <p:spPr>
          <a:xfrm>
            <a:off x="6288612" y="4667219"/>
            <a:ext cx="464658" cy="307777"/>
          </a:xfrm>
          <a:prstGeom prst="rect">
            <a:avLst/>
          </a:prstGeom>
          <a:noFill/>
        </p:spPr>
        <p:txBody>
          <a:bodyPr wrap="square" rtlCol="0">
            <a:spAutoFit/>
          </a:bodyPr>
          <a:lstStyle/>
          <a:p>
            <a:pPr algn="ctr"/>
            <a:r>
              <a:rPr lang="en-CA" sz="1400" dirty="0" smtClean="0">
                <a:solidFill>
                  <a:schemeClr val="accent6"/>
                </a:solidFill>
              </a:rPr>
              <a:t>2,0</a:t>
            </a:r>
            <a:endParaRPr lang="en-CA" sz="1400" dirty="0">
              <a:solidFill>
                <a:schemeClr val="accent6"/>
              </a:solidFill>
            </a:endParaRPr>
          </a:p>
        </p:txBody>
      </p:sp>
      <p:sp>
        <p:nvSpPr>
          <p:cNvPr id="84" name="TextBox 83"/>
          <p:cNvSpPr txBox="1"/>
          <p:nvPr/>
        </p:nvSpPr>
        <p:spPr>
          <a:xfrm>
            <a:off x="6805343" y="4667219"/>
            <a:ext cx="464658" cy="307777"/>
          </a:xfrm>
          <a:prstGeom prst="rect">
            <a:avLst/>
          </a:prstGeom>
          <a:noFill/>
        </p:spPr>
        <p:txBody>
          <a:bodyPr wrap="square" rtlCol="0">
            <a:spAutoFit/>
          </a:bodyPr>
          <a:lstStyle/>
          <a:p>
            <a:pPr algn="ctr"/>
            <a:r>
              <a:rPr lang="en-CA" sz="1400" dirty="0" smtClean="0">
                <a:solidFill>
                  <a:schemeClr val="accent6"/>
                </a:solidFill>
              </a:rPr>
              <a:t>2,5</a:t>
            </a:r>
            <a:endParaRPr lang="en-CA" sz="1400" dirty="0">
              <a:solidFill>
                <a:schemeClr val="accent6"/>
              </a:solidFill>
            </a:endParaRPr>
          </a:p>
        </p:txBody>
      </p:sp>
      <p:sp>
        <p:nvSpPr>
          <p:cNvPr id="85" name="TextBox 84"/>
          <p:cNvSpPr txBox="1"/>
          <p:nvPr/>
        </p:nvSpPr>
        <p:spPr>
          <a:xfrm>
            <a:off x="7338708" y="4687184"/>
            <a:ext cx="464658" cy="307777"/>
          </a:xfrm>
          <a:prstGeom prst="rect">
            <a:avLst/>
          </a:prstGeom>
          <a:noFill/>
        </p:spPr>
        <p:txBody>
          <a:bodyPr wrap="square" rtlCol="0">
            <a:spAutoFit/>
          </a:bodyPr>
          <a:lstStyle/>
          <a:p>
            <a:pPr algn="ctr"/>
            <a:r>
              <a:rPr lang="en-CA" sz="1400" dirty="0" smtClean="0">
                <a:solidFill>
                  <a:schemeClr val="accent6"/>
                </a:solidFill>
              </a:rPr>
              <a:t>3,0</a:t>
            </a:r>
            <a:endParaRPr lang="en-CA" sz="1400" dirty="0">
              <a:solidFill>
                <a:schemeClr val="accent6"/>
              </a:solidFill>
            </a:endParaRPr>
          </a:p>
        </p:txBody>
      </p:sp>
      <p:sp>
        <p:nvSpPr>
          <p:cNvPr id="86" name="TextBox 85"/>
          <p:cNvSpPr txBox="1"/>
          <p:nvPr/>
        </p:nvSpPr>
        <p:spPr>
          <a:xfrm>
            <a:off x="8369414" y="4687184"/>
            <a:ext cx="464658" cy="307777"/>
          </a:xfrm>
          <a:prstGeom prst="rect">
            <a:avLst/>
          </a:prstGeom>
          <a:noFill/>
        </p:spPr>
        <p:txBody>
          <a:bodyPr wrap="square" rtlCol="0">
            <a:spAutoFit/>
          </a:bodyPr>
          <a:lstStyle/>
          <a:p>
            <a:pPr algn="ctr"/>
            <a:r>
              <a:rPr lang="en-CA" sz="1400" dirty="0" smtClean="0">
                <a:solidFill>
                  <a:schemeClr val="accent6"/>
                </a:solidFill>
              </a:rPr>
              <a:t>4,0</a:t>
            </a:r>
            <a:endParaRPr lang="en-CA" sz="1400" dirty="0">
              <a:solidFill>
                <a:schemeClr val="accent6"/>
              </a:solidFill>
            </a:endParaRPr>
          </a:p>
        </p:txBody>
      </p:sp>
      <p:sp>
        <p:nvSpPr>
          <p:cNvPr id="89" name="Freeform 88"/>
          <p:cNvSpPr/>
          <p:nvPr/>
        </p:nvSpPr>
        <p:spPr>
          <a:xfrm>
            <a:off x="5845968" y="2079396"/>
            <a:ext cx="1526381" cy="2500313"/>
          </a:xfrm>
          <a:custGeom>
            <a:avLst/>
            <a:gdLst>
              <a:gd name="connsiteX0" fmla="*/ 0 w 1524000"/>
              <a:gd name="connsiteY0" fmla="*/ 2428875 h 2500313"/>
              <a:gd name="connsiteX1" fmla="*/ 47625 w 1524000"/>
              <a:gd name="connsiteY1" fmla="*/ 2428875 h 2500313"/>
              <a:gd name="connsiteX2" fmla="*/ 95250 w 1524000"/>
              <a:gd name="connsiteY2" fmla="*/ 2390775 h 2500313"/>
              <a:gd name="connsiteX3" fmla="*/ 128588 w 1524000"/>
              <a:gd name="connsiteY3" fmla="*/ 2343150 h 2500313"/>
              <a:gd name="connsiteX4" fmla="*/ 171450 w 1524000"/>
              <a:gd name="connsiteY4" fmla="*/ 2209800 h 2500313"/>
              <a:gd name="connsiteX5" fmla="*/ 219075 w 1524000"/>
              <a:gd name="connsiteY5" fmla="*/ 2071688 h 2500313"/>
              <a:gd name="connsiteX6" fmla="*/ 252413 w 1524000"/>
              <a:gd name="connsiteY6" fmla="*/ 1947863 h 2500313"/>
              <a:gd name="connsiteX7" fmla="*/ 290513 w 1524000"/>
              <a:gd name="connsiteY7" fmla="*/ 1828800 h 2500313"/>
              <a:gd name="connsiteX8" fmla="*/ 309563 w 1524000"/>
              <a:gd name="connsiteY8" fmla="*/ 1704975 h 2500313"/>
              <a:gd name="connsiteX9" fmla="*/ 347663 w 1524000"/>
              <a:gd name="connsiteY9" fmla="*/ 1609725 h 2500313"/>
              <a:gd name="connsiteX10" fmla="*/ 361950 w 1524000"/>
              <a:gd name="connsiteY10" fmla="*/ 1490663 h 2500313"/>
              <a:gd name="connsiteX11" fmla="*/ 390525 w 1524000"/>
              <a:gd name="connsiteY11" fmla="*/ 1357313 h 2500313"/>
              <a:gd name="connsiteX12" fmla="*/ 409575 w 1524000"/>
              <a:gd name="connsiteY12" fmla="*/ 1195388 h 2500313"/>
              <a:gd name="connsiteX13" fmla="*/ 414338 w 1524000"/>
              <a:gd name="connsiteY13" fmla="*/ 1062038 h 2500313"/>
              <a:gd name="connsiteX14" fmla="*/ 428625 w 1524000"/>
              <a:gd name="connsiteY14" fmla="*/ 833438 h 2500313"/>
              <a:gd name="connsiteX15" fmla="*/ 452438 w 1524000"/>
              <a:gd name="connsiteY15" fmla="*/ 595313 h 2500313"/>
              <a:gd name="connsiteX16" fmla="*/ 471488 w 1524000"/>
              <a:gd name="connsiteY16" fmla="*/ 452438 h 2500313"/>
              <a:gd name="connsiteX17" fmla="*/ 471488 w 1524000"/>
              <a:gd name="connsiteY17" fmla="*/ 319088 h 2500313"/>
              <a:gd name="connsiteX18" fmla="*/ 485775 w 1524000"/>
              <a:gd name="connsiteY18" fmla="*/ 166688 h 2500313"/>
              <a:gd name="connsiteX19" fmla="*/ 495300 w 1524000"/>
              <a:gd name="connsiteY19" fmla="*/ 90488 h 2500313"/>
              <a:gd name="connsiteX20" fmla="*/ 500063 w 1524000"/>
              <a:gd name="connsiteY20" fmla="*/ 38100 h 2500313"/>
              <a:gd name="connsiteX21" fmla="*/ 509588 w 1524000"/>
              <a:gd name="connsiteY21" fmla="*/ 9525 h 2500313"/>
              <a:gd name="connsiteX22" fmla="*/ 533400 w 1524000"/>
              <a:gd name="connsiteY22" fmla="*/ 0 h 2500313"/>
              <a:gd name="connsiteX23" fmla="*/ 542925 w 1524000"/>
              <a:gd name="connsiteY23" fmla="*/ 14288 h 2500313"/>
              <a:gd name="connsiteX24" fmla="*/ 557213 w 1524000"/>
              <a:gd name="connsiteY24" fmla="*/ 52388 h 2500313"/>
              <a:gd name="connsiteX25" fmla="*/ 557213 w 1524000"/>
              <a:gd name="connsiteY25" fmla="*/ 123825 h 2500313"/>
              <a:gd name="connsiteX26" fmla="*/ 566738 w 1524000"/>
              <a:gd name="connsiteY26" fmla="*/ 190500 h 2500313"/>
              <a:gd name="connsiteX27" fmla="*/ 600075 w 1524000"/>
              <a:gd name="connsiteY27" fmla="*/ 295275 h 2500313"/>
              <a:gd name="connsiteX28" fmla="*/ 595313 w 1524000"/>
              <a:gd name="connsiteY28" fmla="*/ 423863 h 2500313"/>
              <a:gd name="connsiteX29" fmla="*/ 600075 w 1524000"/>
              <a:gd name="connsiteY29" fmla="*/ 523875 h 2500313"/>
              <a:gd name="connsiteX30" fmla="*/ 638175 w 1524000"/>
              <a:gd name="connsiteY30" fmla="*/ 681038 h 2500313"/>
              <a:gd name="connsiteX31" fmla="*/ 628650 w 1524000"/>
              <a:gd name="connsiteY31" fmla="*/ 733425 h 2500313"/>
              <a:gd name="connsiteX32" fmla="*/ 657225 w 1524000"/>
              <a:gd name="connsiteY32" fmla="*/ 809625 h 2500313"/>
              <a:gd name="connsiteX33" fmla="*/ 681038 w 1524000"/>
              <a:gd name="connsiteY33" fmla="*/ 881063 h 2500313"/>
              <a:gd name="connsiteX34" fmla="*/ 714375 w 1524000"/>
              <a:gd name="connsiteY34" fmla="*/ 942975 h 2500313"/>
              <a:gd name="connsiteX35" fmla="*/ 757238 w 1524000"/>
              <a:gd name="connsiteY35" fmla="*/ 990600 h 2500313"/>
              <a:gd name="connsiteX36" fmla="*/ 795338 w 1524000"/>
              <a:gd name="connsiteY36" fmla="*/ 1057275 h 2500313"/>
              <a:gd name="connsiteX37" fmla="*/ 828675 w 1524000"/>
              <a:gd name="connsiteY37" fmla="*/ 1133475 h 2500313"/>
              <a:gd name="connsiteX38" fmla="*/ 852488 w 1524000"/>
              <a:gd name="connsiteY38" fmla="*/ 1209675 h 2500313"/>
              <a:gd name="connsiteX39" fmla="*/ 881063 w 1524000"/>
              <a:gd name="connsiteY39" fmla="*/ 1419225 h 2500313"/>
              <a:gd name="connsiteX40" fmla="*/ 890588 w 1524000"/>
              <a:gd name="connsiteY40" fmla="*/ 1504950 h 2500313"/>
              <a:gd name="connsiteX41" fmla="*/ 895350 w 1524000"/>
              <a:gd name="connsiteY41" fmla="*/ 1600200 h 2500313"/>
              <a:gd name="connsiteX42" fmla="*/ 919163 w 1524000"/>
              <a:gd name="connsiteY42" fmla="*/ 1738313 h 2500313"/>
              <a:gd name="connsiteX43" fmla="*/ 933450 w 1524000"/>
              <a:gd name="connsiteY43" fmla="*/ 1809750 h 2500313"/>
              <a:gd name="connsiteX44" fmla="*/ 942975 w 1524000"/>
              <a:gd name="connsiteY44" fmla="*/ 1871663 h 2500313"/>
              <a:gd name="connsiteX45" fmla="*/ 966788 w 1524000"/>
              <a:gd name="connsiteY45" fmla="*/ 1933575 h 2500313"/>
              <a:gd name="connsiteX46" fmla="*/ 1023938 w 1524000"/>
              <a:gd name="connsiteY46" fmla="*/ 2014538 h 2500313"/>
              <a:gd name="connsiteX47" fmla="*/ 1057275 w 1524000"/>
              <a:gd name="connsiteY47" fmla="*/ 2076450 h 2500313"/>
              <a:gd name="connsiteX48" fmla="*/ 1119188 w 1524000"/>
              <a:gd name="connsiteY48" fmla="*/ 2195513 h 2500313"/>
              <a:gd name="connsiteX49" fmla="*/ 1157288 w 1524000"/>
              <a:gd name="connsiteY49" fmla="*/ 2281238 h 2500313"/>
              <a:gd name="connsiteX50" fmla="*/ 1204913 w 1524000"/>
              <a:gd name="connsiteY50" fmla="*/ 2324100 h 2500313"/>
              <a:gd name="connsiteX51" fmla="*/ 1276350 w 1524000"/>
              <a:gd name="connsiteY51" fmla="*/ 2395538 h 2500313"/>
              <a:gd name="connsiteX52" fmla="*/ 1347788 w 1524000"/>
              <a:gd name="connsiteY52" fmla="*/ 2452688 h 2500313"/>
              <a:gd name="connsiteX53" fmla="*/ 1385888 w 1524000"/>
              <a:gd name="connsiteY53" fmla="*/ 2500313 h 2500313"/>
              <a:gd name="connsiteX54" fmla="*/ 1423988 w 1524000"/>
              <a:gd name="connsiteY54" fmla="*/ 2490788 h 2500313"/>
              <a:gd name="connsiteX55" fmla="*/ 1466850 w 1524000"/>
              <a:gd name="connsiteY55" fmla="*/ 2486025 h 2500313"/>
              <a:gd name="connsiteX56" fmla="*/ 1524000 w 1524000"/>
              <a:gd name="connsiteY56" fmla="*/ 2495550 h 2500313"/>
              <a:gd name="connsiteX0" fmla="*/ 0 w 1524000"/>
              <a:gd name="connsiteY0" fmla="*/ 2428875 h 2500313"/>
              <a:gd name="connsiteX1" fmla="*/ 47625 w 1524000"/>
              <a:gd name="connsiteY1" fmla="*/ 2428875 h 2500313"/>
              <a:gd name="connsiteX2" fmla="*/ 95250 w 1524000"/>
              <a:gd name="connsiteY2" fmla="*/ 2390775 h 2500313"/>
              <a:gd name="connsiteX3" fmla="*/ 128588 w 1524000"/>
              <a:gd name="connsiteY3" fmla="*/ 2343150 h 2500313"/>
              <a:gd name="connsiteX4" fmla="*/ 171450 w 1524000"/>
              <a:gd name="connsiteY4" fmla="*/ 2209800 h 2500313"/>
              <a:gd name="connsiteX5" fmla="*/ 219075 w 1524000"/>
              <a:gd name="connsiteY5" fmla="*/ 2071688 h 2500313"/>
              <a:gd name="connsiteX6" fmla="*/ 252413 w 1524000"/>
              <a:gd name="connsiteY6" fmla="*/ 1947863 h 2500313"/>
              <a:gd name="connsiteX7" fmla="*/ 290513 w 1524000"/>
              <a:gd name="connsiteY7" fmla="*/ 1828800 h 2500313"/>
              <a:gd name="connsiteX8" fmla="*/ 309563 w 1524000"/>
              <a:gd name="connsiteY8" fmla="*/ 1704975 h 2500313"/>
              <a:gd name="connsiteX9" fmla="*/ 347663 w 1524000"/>
              <a:gd name="connsiteY9" fmla="*/ 1609725 h 2500313"/>
              <a:gd name="connsiteX10" fmla="*/ 361950 w 1524000"/>
              <a:gd name="connsiteY10" fmla="*/ 1490663 h 2500313"/>
              <a:gd name="connsiteX11" fmla="*/ 390525 w 1524000"/>
              <a:gd name="connsiteY11" fmla="*/ 1357313 h 2500313"/>
              <a:gd name="connsiteX12" fmla="*/ 409575 w 1524000"/>
              <a:gd name="connsiteY12" fmla="*/ 1195388 h 2500313"/>
              <a:gd name="connsiteX13" fmla="*/ 414338 w 1524000"/>
              <a:gd name="connsiteY13" fmla="*/ 1062038 h 2500313"/>
              <a:gd name="connsiteX14" fmla="*/ 428625 w 1524000"/>
              <a:gd name="connsiteY14" fmla="*/ 833438 h 2500313"/>
              <a:gd name="connsiteX15" fmla="*/ 452438 w 1524000"/>
              <a:gd name="connsiteY15" fmla="*/ 595313 h 2500313"/>
              <a:gd name="connsiteX16" fmla="*/ 471488 w 1524000"/>
              <a:gd name="connsiteY16" fmla="*/ 452438 h 2500313"/>
              <a:gd name="connsiteX17" fmla="*/ 471488 w 1524000"/>
              <a:gd name="connsiteY17" fmla="*/ 319088 h 2500313"/>
              <a:gd name="connsiteX18" fmla="*/ 485775 w 1524000"/>
              <a:gd name="connsiteY18" fmla="*/ 166688 h 2500313"/>
              <a:gd name="connsiteX19" fmla="*/ 495300 w 1524000"/>
              <a:gd name="connsiteY19" fmla="*/ 90488 h 2500313"/>
              <a:gd name="connsiteX20" fmla="*/ 500063 w 1524000"/>
              <a:gd name="connsiteY20" fmla="*/ 38100 h 2500313"/>
              <a:gd name="connsiteX21" fmla="*/ 509588 w 1524000"/>
              <a:gd name="connsiteY21" fmla="*/ 9525 h 2500313"/>
              <a:gd name="connsiteX22" fmla="*/ 533400 w 1524000"/>
              <a:gd name="connsiteY22" fmla="*/ 0 h 2500313"/>
              <a:gd name="connsiteX23" fmla="*/ 542925 w 1524000"/>
              <a:gd name="connsiteY23" fmla="*/ 14288 h 2500313"/>
              <a:gd name="connsiteX24" fmla="*/ 557213 w 1524000"/>
              <a:gd name="connsiteY24" fmla="*/ 52388 h 2500313"/>
              <a:gd name="connsiteX25" fmla="*/ 557213 w 1524000"/>
              <a:gd name="connsiteY25" fmla="*/ 123825 h 2500313"/>
              <a:gd name="connsiteX26" fmla="*/ 566738 w 1524000"/>
              <a:gd name="connsiteY26" fmla="*/ 190500 h 2500313"/>
              <a:gd name="connsiteX27" fmla="*/ 581025 w 1524000"/>
              <a:gd name="connsiteY27" fmla="*/ 309562 h 2500313"/>
              <a:gd name="connsiteX28" fmla="*/ 595313 w 1524000"/>
              <a:gd name="connsiteY28" fmla="*/ 423863 h 2500313"/>
              <a:gd name="connsiteX29" fmla="*/ 600075 w 1524000"/>
              <a:gd name="connsiteY29" fmla="*/ 523875 h 2500313"/>
              <a:gd name="connsiteX30" fmla="*/ 638175 w 1524000"/>
              <a:gd name="connsiteY30" fmla="*/ 681038 h 2500313"/>
              <a:gd name="connsiteX31" fmla="*/ 628650 w 1524000"/>
              <a:gd name="connsiteY31" fmla="*/ 733425 h 2500313"/>
              <a:gd name="connsiteX32" fmla="*/ 657225 w 1524000"/>
              <a:gd name="connsiteY32" fmla="*/ 809625 h 2500313"/>
              <a:gd name="connsiteX33" fmla="*/ 681038 w 1524000"/>
              <a:gd name="connsiteY33" fmla="*/ 881063 h 2500313"/>
              <a:gd name="connsiteX34" fmla="*/ 714375 w 1524000"/>
              <a:gd name="connsiteY34" fmla="*/ 942975 h 2500313"/>
              <a:gd name="connsiteX35" fmla="*/ 757238 w 1524000"/>
              <a:gd name="connsiteY35" fmla="*/ 990600 h 2500313"/>
              <a:gd name="connsiteX36" fmla="*/ 795338 w 1524000"/>
              <a:gd name="connsiteY36" fmla="*/ 1057275 h 2500313"/>
              <a:gd name="connsiteX37" fmla="*/ 828675 w 1524000"/>
              <a:gd name="connsiteY37" fmla="*/ 1133475 h 2500313"/>
              <a:gd name="connsiteX38" fmla="*/ 852488 w 1524000"/>
              <a:gd name="connsiteY38" fmla="*/ 1209675 h 2500313"/>
              <a:gd name="connsiteX39" fmla="*/ 881063 w 1524000"/>
              <a:gd name="connsiteY39" fmla="*/ 1419225 h 2500313"/>
              <a:gd name="connsiteX40" fmla="*/ 890588 w 1524000"/>
              <a:gd name="connsiteY40" fmla="*/ 1504950 h 2500313"/>
              <a:gd name="connsiteX41" fmla="*/ 895350 w 1524000"/>
              <a:gd name="connsiteY41" fmla="*/ 1600200 h 2500313"/>
              <a:gd name="connsiteX42" fmla="*/ 919163 w 1524000"/>
              <a:gd name="connsiteY42" fmla="*/ 1738313 h 2500313"/>
              <a:gd name="connsiteX43" fmla="*/ 933450 w 1524000"/>
              <a:gd name="connsiteY43" fmla="*/ 1809750 h 2500313"/>
              <a:gd name="connsiteX44" fmla="*/ 942975 w 1524000"/>
              <a:gd name="connsiteY44" fmla="*/ 1871663 h 2500313"/>
              <a:gd name="connsiteX45" fmla="*/ 966788 w 1524000"/>
              <a:gd name="connsiteY45" fmla="*/ 1933575 h 2500313"/>
              <a:gd name="connsiteX46" fmla="*/ 1023938 w 1524000"/>
              <a:gd name="connsiteY46" fmla="*/ 2014538 h 2500313"/>
              <a:gd name="connsiteX47" fmla="*/ 1057275 w 1524000"/>
              <a:gd name="connsiteY47" fmla="*/ 2076450 h 2500313"/>
              <a:gd name="connsiteX48" fmla="*/ 1119188 w 1524000"/>
              <a:gd name="connsiteY48" fmla="*/ 2195513 h 2500313"/>
              <a:gd name="connsiteX49" fmla="*/ 1157288 w 1524000"/>
              <a:gd name="connsiteY49" fmla="*/ 2281238 h 2500313"/>
              <a:gd name="connsiteX50" fmla="*/ 1204913 w 1524000"/>
              <a:gd name="connsiteY50" fmla="*/ 2324100 h 2500313"/>
              <a:gd name="connsiteX51" fmla="*/ 1276350 w 1524000"/>
              <a:gd name="connsiteY51" fmla="*/ 2395538 h 2500313"/>
              <a:gd name="connsiteX52" fmla="*/ 1347788 w 1524000"/>
              <a:gd name="connsiteY52" fmla="*/ 2452688 h 2500313"/>
              <a:gd name="connsiteX53" fmla="*/ 1385888 w 1524000"/>
              <a:gd name="connsiteY53" fmla="*/ 2500313 h 2500313"/>
              <a:gd name="connsiteX54" fmla="*/ 1423988 w 1524000"/>
              <a:gd name="connsiteY54" fmla="*/ 2490788 h 2500313"/>
              <a:gd name="connsiteX55" fmla="*/ 1466850 w 1524000"/>
              <a:gd name="connsiteY55" fmla="*/ 2486025 h 2500313"/>
              <a:gd name="connsiteX56" fmla="*/ 1524000 w 1524000"/>
              <a:gd name="connsiteY56" fmla="*/ 2495550 h 2500313"/>
              <a:gd name="connsiteX0" fmla="*/ 0 w 1524000"/>
              <a:gd name="connsiteY0" fmla="*/ 2428875 h 2500313"/>
              <a:gd name="connsiteX1" fmla="*/ 47625 w 1524000"/>
              <a:gd name="connsiteY1" fmla="*/ 2428875 h 2500313"/>
              <a:gd name="connsiteX2" fmla="*/ 95250 w 1524000"/>
              <a:gd name="connsiteY2" fmla="*/ 2390775 h 2500313"/>
              <a:gd name="connsiteX3" fmla="*/ 128588 w 1524000"/>
              <a:gd name="connsiteY3" fmla="*/ 2343150 h 2500313"/>
              <a:gd name="connsiteX4" fmla="*/ 171450 w 1524000"/>
              <a:gd name="connsiteY4" fmla="*/ 2209800 h 2500313"/>
              <a:gd name="connsiteX5" fmla="*/ 219075 w 1524000"/>
              <a:gd name="connsiteY5" fmla="*/ 2071688 h 2500313"/>
              <a:gd name="connsiteX6" fmla="*/ 252413 w 1524000"/>
              <a:gd name="connsiteY6" fmla="*/ 1947863 h 2500313"/>
              <a:gd name="connsiteX7" fmla="*/ 290513 w 1524000"/>
              <a:gd name="connsiteY7" fmla="*/ 1828800 h 2500313"/>
              <a:gd name="connsiteX8" fmla="*/ 309563 w 1524000"/>
              <a:gd name="connsiteY8" fmla="*/ 1704975 h 2500313"/>
              <a:gd name="connsiteX9" fmla="*/ 347663 w 1524000"/>
              <a:gd name="connsiteY9" fmla="*/ 1609725 h 2500313"/>
              <a:gd name="connsiteX10" fmla="*/ 361950 w 1524000"/>
              <a:gd name="connsiteY10" fmla="*/ 1490663 h 2500313"/>
              <a:gd name="connsiteX11" fmla="*/ 390525 w 1524000"/>
              <a:gd name="connsiteY11" fmla="*/ 1357313 h 2500313"/>
              <a:gd name="connsiteX12" fmla="*/ 409575 w 1524000"/>
              <a:gd name="connsiteY12" fmla="*/ 1195388 h 2500313"/>
              <a:gd name="connsiteX13" fmla="*/ 414338 w 1524000"/>
              <a:gd name="connsiteY13" fmla="*/ 1062038 h 2500313"/>
              <a:gd name="connsiteX14" fmla="*/ 428625 w 1524000"/>
              <a:gd name="connsiteY14" fmla="*/ 833438 h 2500313"/>
              <a:gd name="connsiteX15" fmla="*/ 452438 w 1524000"/>
              <a:gd name="connsiteY15" fmla="*/ 595313 h 2500313"/>
              <a:gd name="connsiteX16" fmla="*/ 471488 w 1524000"/>
              <a:gd name="connsiteY16" fmla="*/ 452438 h 2500313"/>
              <a:gd name="connsiteX17" fmla="*/ 471488 w 1524000"/>
              <a:gd name="connsiteY17" fmla="*/ 319088 h 2500313"/>
              <a:gd name="connsiteX18" fmla="*/ 485775 w 1524000"/>
              <a:gd name="connsiteY18" fmla="*/ 166688 h 2500313"/>
              <a:gd name="connsiteX19" fmla="*/ 495300 w 1524000"/>
              <a:gd name="connsiteY19" fmla="*/ 90488 h 2500313"/>
              <a:gd name="connsiteX20" fmla="*/ 500063 w 1524000"/>
              <a:gd name="connsiteY20" fmla="*/ 38100 h 2500313"/>
              <a:gd name="connsiteX21" fmla="*/ 509588 w 1524000"/>
              <a:gd name="connsiteY21" fmla="*/ 9525 h 2500313"/>
              <a:gd name="connsiteX22" fmla="*/ 533400 w 1524000"/>
              <a:gd name="connsiteY22" fmla="*/ 0 h 2500313"/>
              <a:gd name="connsiteX23" fmla="*/ 542925 w 1524000"/>
              <a:gd name="connsiteY23" fmla="*/ 14288 h 2500313"/>
              <a:gd name="connsiteX24" fmla="*/ 557213 w 1524000"/>
              <a:gd name="connsiteY24" fmla="*/ 52388 h 2500313"/>
              <a:gd name="connsiteX25" fmla="*/ 557213 w 1524000"/>
              <a:gd name="connsiteY25" fmla="*/ 123825 h 2500313"/>
              <a:gd name="connsiteX26" fmla="*/ 566738 w 1524000"/>
              <a:gd name="connsiteY26" fmla="*/ 190500 h 2500313"/>
              <a:gd name="connsiteX27" fmla="*/ 581025 w 1524000"/>
              <a:gd name="connsiteY27" fmla="*/ 309562 h 2500313"/>
              <a:gd name="connsiteX28" fmla="*/ 595313 w 1524000"/>
              <a:gd name="connsiteY28" fmla="*/ 423863 h 2500313"/>
              <a:gd name="connsiteX29" fmla="*/ 600075 w 1524000"/>
              <a:gd name="connsiteY29" fmla="*/ 523875 h 2500313"/>
              <a:gd name="connsiteX30" fmla="*/ 638175 w 1524000"/>
              <a:gd name="connsiteY30" fmla="*/ 681038 h 2500313"/>
              <a:gd name="connsiteX31" fmla="*/ 628650 w 1524000"/>
              <a:gd name="connsiteY31" fmla="*/ 733425 h 2500313"/>
              <a:gd name="connsiteX32" fmla="*/ 657225 w 1524000"/>
              <a:gd name="connsiteY32" fmla="*/ 809625 h 2500313"/>
              <a:gd name="connsiteX33" fmla="*/ 678656 w 1524000"/>
              <a:gd name="connsiteY33" fmla="*/ 888206 h 2500313"/>
              <a:gd name="connsiteX34" fmla="*/ 714375 w 1524000"/>
              <a:gd name="connsiteY34" fmla="*/ 942975 h 2500313"/>
              <a:gd name="connsiteX35" fmla="*/ 757238 w 1524000"/>
              <a:gd name="connsiteY35" fmla="*/ 990600 h 2500313"/>
              <a:gd name="connsiteX36" fmla="*/ 795338 w 1524000"/>
              <a:gd name="connsiteY36" fmla="*/ 1057275 h 2500313"/>
              <a:gd name="connsiteX37" fmla="*/ 828675 w 1524000"/>
              <a:gd name="connsiteY37" fmla="*/ 1133475 h 2500313"/>
              <a:gd name="connsiteX38" fmla="*/ 852488 w 1524000"/>
              <a:gd name="connsiteY38" fmla="*/ 1209675 h 2500313"/>
              <a:gd name="connsiteX39" fmla="*/ 881063 w 1524000"/>
              <a:gd name="connsiteY39" fmla="*/ 1419225 h 2500313"/>
              <a:gd name="connsiteX40" fmla="*/ 890588 w 1524000"/>
              <a:gd name="connsiteY40" fmla="*/ 1504950 h 2500313"/>
              <a:gd name="connsiteX41" fmla="*/ 895350 w 1524000"/>
              <a:gd name="connsiteY41" fmla="*/ 1600200 h 2500313"/>
              <a:gd name="connsiteX42" fmla="*/ 919163 w 1524000"/>
              <a:gd name="connsiteY42" fmla="*/ 1738313 h 2500313"/>
              <a:gd name="connsiteX43" fmla="*/ 933450 w 1524000"/>
              <a:gd name="connsiteY43" fmla="*/ 1809750 h 2500313"/>
              <a:gd name="connsiteX44" fmla="*/ 942975 w 1524000"/>
              <a:gd name="connsiteY44" fmla="*/ 1871663 h 2500313"/>
              <a:gd name="connsiteX45" fmla="*/ 966788 w 1524000"/>
              <a:gd name="connsiteY45" fmla="*/ 1933575 h 2500313"/>
              <a:gd name="connsiteX46" fmla="*/ 1023938 w 1524000"/>
              <a:gd name="connsiteY46" fmla="*/ 2014538 h 2500313"/>
              <a:gd name="connsiteX47" fmla="*/ 1057275 w 1524000"/>
              <a:gd name="connsiteY47" fmla="*/ 2076450 h 2500313"/>
              <a:gd name="connsiteX48" fmla="*/ 1119188 w 1524000"/>
              <a:gd name="connsiteY48" fmla="*/ 2195513 h 2500313"/>
              <a:gd name="connsiteX49" fmla="*/ 1157288 w 1524000"/>
              <a:gd name="connsiteY49" fmla="*/ 2281238 h 2500313"/>
              <a:gd name="connsiteX50" fmla="*/ 1204913 w 1524000"/>
              <a:gd name="connsiteY50" fmla="*/ 2324100 h 2500313"/>
              <a:gd name="connsiteX51" fmla="*/ 1276350 w 1524000"/>
              <a:gd name="connsiteY51" fmla="*/ 2395538 h 2500313"/>
              <a:gd name="connsiteX52" fmla="*/ 1347788 w 1524000"/>
              <a:gd name="connsiteY52" fmla="*/ 2452688 h 2500313"/>
              <a:gd name="connsiteX53" fmla="*/ 1385888 w 1524000"/>
              <a:gd name="connsiteY53" fmla="*/ 2500313 h 2500313"/>
              <a:gd name="connsiteX54" fmla="*/ 1423988 w 1524000"/>
              <a:gd name="connsiteY54" fmla="*/ 2490788 h 2500313"/>
              <a:gd name="connsiteX55" fmla="*/ 1466850 w 1524000"/>
              <a:gd name="connsiteY55" fmla="*/ 2486025 h 2500313"/>
              <a:gd name="connsiteX56" fmla="*/ 1524000 w 1524000"/>
              <a:gd name="connsiteY56" fmla="*/ 2495550 h 2500313"/>
              <a:gd name="connsiteX0" fmla="*/ 0 w 1524000"/>
              <a:gd name="connsiteY0" fmla="*/ 2428875 h 2500313"/>
              <a:gd name="connsiteX1" fmla="*/ 47625 w 1524000"/>
              <a:gd name="connsiteY1" fmla="*/ 2428875 h 2500313"/>
              <a:gd name="connsiteX2" fmla="*/ 95250 w 1524000"/>
              <a:gd name="connsiteY2" fmla="*/ 2390775 h 2500313"/>
              <a:gd name="connsiteX3" fmla="*/ 128588 w 1524000"/>
              <a:gd name="connsiteY3" fmla="*/ 2343150 h 2500313"/>
              <a:gd name="connsiteX4" fmla="*/ 171450 w 1524000"/>
              <a:gd name="connsiteY4" fmla="*/ 2209800 h 2500313"/>
              <a:gd name="connsiteX5" fmla="*/ 219075 w 1524000"/>
              <a:gd name="connsiteY5" fmla="*/ 2071688 h 2500313"/>
              <a:gd name="connsiteX6" fmla="*/ 252413 w 1524000"/>
              <a:gd name="connsiteY6" fmla="*/ 1947863 h 2500313"/>
              <a:gd name="connsiteX7" fmla="*/ 290513 w 1524000"/>
              <a:gd name="connsiteY7" fmla="*/ 1828800 h 2500313"/>
              <a:gd name="connsiteX8" fmla="*/ 309563 w 1524000"/>
              <a:gd name="connsiteY8" fmla="*/ 1704975 h 2500313"/>
              <a:gd name="connsiteX9" fmla="*/ 347663 w 1524000"/>
              <a:gd name="connsiteY9" fmla="*/ 1609725 h 2500313"/>
              <a:gd name="connsiteX10" fmla="*/ 361950 w 1524000"/>
              <a:gd name="connsiteY10" fmla="*/ 1490663 h 2500313"/>
              <a:gd name="connsiteX11" fmla="*/ 390525 w 1524000"/>
              <a:gd name="connsiteY11" fmla="*/ 1357313 h 2500313"/>
              <a:gd name="connsiteX12" fmla="*/ 409575 w 1524000"/>
              <a:gd name="connsiteY12" fmla="*/ 1195388 h 2500313"/>
              <a:gd name="connsiteX13" fmla="*/ 414338 w 1524000"/>
              <a:gd name="connsiteY13" fmla="*/ 1062038 h 2500313"/>
              <a:gd name="connsiteX14" fmla="*/ 428625 w 1524000"/>
              <a:gd name="connsiteY14" fmla="*/ 833438 h 2500313"/>
              <a:gd name="connsiteX15" fmla="*/ 452438 w 1524000"/>
              <a:gd name="connsiteY15" fmla="*/ 595313 h 2500313"/>
              <a:gd name="connsiteX16" fmla="*/ 471488 w 1524000"/>
              <a:gd name="connsiteY16" fmla="*/ 452438 h 2500313"/>
              <a:gd name="connsiteX17" fmla="*/ 471488 w 1524000"/>
              <a:gd name="connsiteY17" fmla="*/ 319088 h 2500313"/>
              <a:gd name="connsiteX18" fmla="*/ 485775 w 1524000"/>
              <a:gd name="connsiteY18" fmla="*/ 166688 h 2500313"/>
              <a:gd name="connsiteX19" fmla="*/ 495300 w 1524000"/>
              <a:gd name="connsiteY19" fmla="*/ 90488 h 2500313"/>
              <a:gd name="connsiteX20" fmla="*/ 500063 w 1524000"/>
              <a:gd name="connsiteY20" fmla="*/ 38100 h 2500313"/>
              <a:gd name="connsiteX21" fmla="*/ 509588 w 1524000"/>
              <a:gd name="connsiteY21" fmla="*/ 9525 h 2500313"/>
              <a:gd name="connsiteX22" fmla="*/ 533400 w 1524000"/>
              <a:gd name="connsiteY22" fmla="*/ 0 h 2500313"/>
              <a:gd name="connsiteX23" fmla="*/ 542925 w 1524000"/>
              <a:gd name="connsiteY23" fmla="*/ 14288 h 2500313"/>
              <a:gd name="connsiteX24" fmla="*/ 557213 w 1524000"/>
              <a:gd name="connsiteY24" fmla="*/ 52388 h 2500313"/>
              <a:gd name="connsiteX25" fmla="*/ 557213 w 1524000"/>
              <a:gd name="connsiteY25" fmla="*/ 123825 h 2500313"/>
              <a:gd name="connsiteX26" fmla="*/ 566738 w 1524000"/>
              <a:gd name="connsiteY26" fmla="*/ 190500 h 2500313"/>
              <a:gd name="connsiteX27" fmla="*/ 581025 w 1524000"/>
              <a:gd name="connsiteY27" fmla="*/ 309562 h 2500313"/>
              <a:gd name="connsiteX28" fmla="*/ 595313 w 1524000"/>
              <a:gd name="connsiteY28" fmla="*/ 423863 h 2500313"/>
              <a:gd name="connsiteX29" fmla="*/ 600075 w 1524000"/>
              <a:gd name="connsiteY29" fmla="*/ 523875 h 2500313"/>
              <a:gd name="connsiteX30" fmla="*/ 626269 w 1524000"/>
              <a:gd name="connsiteY30" fmla="*/ 690563 h 2500313"/>
              <a:gd name="connsiteX31" fmla="*/ 628650 w 1524000"/>
              <a:gd name="connsiteY31" fmla="*/ 733425 h 2500313"/>
              <a:gd name="connsiteX32" fmla="*/ 657225 w 1524000"/>
              <a:gd name="connsiteY32" fmla="*/ 809625 h 2500313"/>
              <a:gd name="connsiteX33" fmla="*/ 678656 w 1524000"/>
              <a:gd name="connsiteY33" fmla="*/ 888206 h 2500313"/>
              <a:gd name="connsiteX34" fmla="*/ 714375 w 1524000"/>
              <a:gd name="connsiteY34" fmla="*/ 942975 h 2500313"/>
              <a:gd name="connsiteX35" fmla="*/ 757238 w 1524000"/>
              <a:gd name="connsiteY35" fmla="*/ 990600 h 2500313"/>
              <a:gd name="connsiteX36" fmla="*/ 795338 w 1524000"/>
              <a:gd name="connsiteY36" fmla="*/ 1057275 h 2500313"/>
              <a:gd name="connsiteX37" fmla="*/ 828675 w 1524000"/>
              <a:gd name="connsiteY37" fmla="*/ 1133475 h 2500313"/>
              <a:gd name="connsiteX38" fmla="*/ 852488 w 1524000"/>
              <a:gd name="connsiteY38" fmla="*/ 1209675 h 2500313"/>
              <a:gd name="connsiteX39" fmla="*/ 881063 w 1524000"/>
              <a:gd name="connsiteY39" fmla="*/ 1419225 h 2500313"/>
              <a:gd name="connsiteX40" fmla="*/ 890588 w 1524000"/>
              <a:gd name="connsiteY40" fmla="*/ 1504950 h 2500313"/>
              <a:gd name="connsiteX41" fmla="*/ 895350 w 1524000"/>
              <a:gd name="connsiteY41" fmla="*/ 1600200 h 2500313"/>
              <a:gd name="connsiteX42" fmla="*/ 919163 w 1524000"/>
              <a:gd name="connsiteY42" fmla="*/ 1738313 h 2500313"/>
              <a:gd name="connsiteX43" fmla="*/ 933450 w 1524000"/>
              <a:gd name="connsiteY43" fmla="*/ 1809750 h 2500313"/>
              <a:gd name="connsiteX44" fmla="*/ 942975 w 1524000"/>
              <a:gd name="connsiteY44" fmla="*/ 1871663 h 2500313"/>
              <a:gd name="connsiteX45" fmla="*/ 966788 w 1524000"/>
              <a:gd name="connsiteY45" fmla="*/ 1933575 h 2500313"/>
              <a:gd name="connsiteX46" fmla="*/ 1023938 w 1524000"/>
              <a:gd name="connsiteY46" fmla="*/ 2014538 h 2500313"/>
              <a:gd name="connsiteX47" fmla="*/ 1057275 w 1524000"/>
              <a:gd name="connsiteY47" fmla="*/ 2076450 h 2500313"/>
              <a:gd name="connsiteX48" fmla="*/ 1119188 w 1524000"/>
              <a:gd name="connsiteY48" fmla="*/ 2195513 h 2500313"/>
              <a:gd name="connsiteX49" fmla="*/ 1157288 w 1524000"/>
              <a:gd name="connsiteY49" fmla="*/ 2281238 h 2500313"/>
              <a:gd name="connsiteX50" fmla="*/ 1204913 w 1524000"/>
              <a:gd name="connsiteY50" fmla="*/ 2324100 h 2500313"/>
              <a:gd name="connsiteX51" fmla="*/ 1276350 w 1524000"/>
              <a:gd name="connsiteY51" fmla="*/ 2395538 h 2500313"/>
              <a:gd name="connsiteX52" fmla="*/ 1347788 w 1524000"/>
              <a:gd name="connsiteY52" fmla="*/ 2452688 h 2500313"/>
              <a:gd name="connsiteX53" fmla="*/ 1385888 w 1524000"/>
              <a:gd name="connsiteY53" fmla="*/ 2500313 h 2500313"/>
              <a:gd name="connsiteX54" fmla="*/ 1423988 w 1524000"/>
              <a:gd name="connsiteY54" fmla="*/ 2490788 h 2500313"/>
              <a:gd name="connsiteX55" fmla="*/ 1466850 w 1524000"/>
              <a:gd name="connsiteY55" fmla="*/ 2486025 h 2500313"/>
              <a:gd name="connsiteX56" fmla="*/ 1524000 w 1524000"/>
              <a:gd name="connsiteY56" fmla="*/ 2495550 h 2500313"/>
              <a:gd name="connsiteX0" fmla="*/ 0 w 1524000"/>
              <a:gd name="connsiteY0" fmla="*/ 2428875 h 2500313"/>
              <a:gd name="connsiteX1" fmla="*/ 47625 w 1524000"/>
              <a:gd name="connsiteY1" fmla="*/ 2428875 h 2500313"/>
              <a:gd name="connsiteX2" fmla="*/ 95250 w 1524000"/>
              <a:gd name="connsiteY2" fmla="*/ 2390775 h 2500313"/>
              <a:gd name="connsiteX3" fmla="*/ 128588 w 1524000"/>
              <a:gd name="connsiteY3" fmla="*/ 2343150 h 2500313"/>
              <a:gd name="connsiteX4" fmla="*/ 171450 w 1524000"/>
              <a:gd name="connsiteY4" fmla="*/ 2209800 h 2500313"/>
              <a:gd name="connsiteX5" fmla="*/ 219075 w 1524000"/>
              <a:gd name="connsiteY5" fmla="*/ 2071688 h 2500313"/>
              <a:gd name="connsiteX6" fmla="*/ 252413 w 1524000"/>
              <a:gd name="connsiteY6" fmla="*/ 1947863 h 2500313"/>
              <a:gd name="connsiteX7" fmla="*/ 290513 w 1524000"/>
              <a:gd name="connsiteY7" fmla="*/ 1828800 h 2500313"/>
              <a:gd name="connsiteX8" fmla="*/ 309563 w 1524000"/>
              <a:gd name="connsiteY8" fmla="*/ 1704975 h 2500313"/>
              <a:gd name="connsiteX9" fmla="*/ 338138 w 1524000"/>
              <a:gd name="connsiteY9" fmla="*/ 1612106 h 2500313"/>
              <a:gd name="connsiteX10" fmla="*/ 361950 w 1524000"/>
              <a:gd name="connsiteY10" fmla="*/ 1490663 h 2500313"/>
              <a:gd name="connsiteX11" fmla="*/ 390525 w 1524000"/>
              <a:gd name="connsiteY11" fmla="*/ 1357313 h 2500313"/>
              <a:gd name="connsiteX12" fmla="*/ 409575 w 1524000"/>
              <a:gd name="connsiteY12" fmla="*/ 1195388 h 2500313"/>
              <a:gd name="connsiteX13" fmla="*/ 414338 w 1524000"/>
              <a:gd name="connsiteY13" fmla="*/ 1062038 h 2500313"/>
              <a:gd name="connsiteX14" fmla="*/ 428625 w 1524000"/>
              <a:gd name="connsiteY14" fmla="*/ 833438 h 2500313"/>
              <a:gd name="connsiteX15" fmla="*/ 452438 w 1524000"/>
              <a:gd name="connsiteY15" fmla="*/ 595313 h 2500313"/>
              <a:gd name="connsiteX16" fmla="*/ 471488 w 1524000"/>
              <a:gd name="connsiteY16" fmla="*/ 452438 h 2500313"/>
              <a:gd name="connsiteX17" fmla="*/ 471488 w 1524000"/>
              <a:gd name="connsiteY17" fmla="*/ 319088 h 2500313"/>
              <a:gd name="connsiteX18" fmla="*/ 485775 w 1524000"/>
              <a:gd name="connsiteY18" fmla="*/ 166688 h 2500313"/>
              <a:gd name="connsiteX19" fmla="*/ 495300 w 1524000"/>
              <a:gd name="connsiteY19" fmla="*/ 90488 h 2500313"/>
              <a:gd name="connsiteX20" fmla="*/ 500063 w 1524000"/>
              <a:gd name="connsiteY20" fmla="*/ 38100 h 2500313"/>
              <a:gd name="connsiteX21" fmla="*/ 509588 w 1524000"/>
              <a:gd name="connsiteY21" fmla="*/ 9525 h 2500313"/>
              <a:gd name="connsiteX22" fmla="*/ 533400 w 1524000"/>
              <a:gd name="connsiteY22" fmla="*/ 0 h 2500313"/>
              <a:gd name="connsiteX23" fmla="*/ 542925 w 1524000"/>
              <a:gd name="connsiteY23" fmla="*/ 14288 h 2500313"/>
              <a:gd name="connsiteX24" fmla="*/ 557213 w 1524000"/>
              <a:gd name="connsiteY24" fmla="*/ 52388 h 2500313"/>
              <a:gd name="connsiteX25" fmla="*/ 557213 w 1524000"/>
              <a:gd name="connsiteY25" fmla="*/ 123825 h 2500313"/>
              <a:gd name="connsiteX26" fmla="*/ 566738 w 1524000"/>
              <a:gd name="connsiteY26" fmla="*/ 190500 h 2500313"/>
              <a:gd name="connsiteX27" fmla="*/ 581025 w 1524000"/>
              <a:gd name="connsiteY27" fmla="*/ 309562 h 2500313"/>
              <a:gd name="connsiteX28" fmla="*/ 595313 w 1524000"/>
              <a:gd name="connsiteY28" fmla="*/ 423863 h 2500313"/>
              <a:gd name="connsiteX29" fmla="*/ 600075 w 1524000"/>
              <a:gd name="connsiteY29" fmla="*/ 523875 h 2500313"/>
              <a:gd name="connsiteX30" fmla="*/ 626269 w 1524000"/>
              <a:gd name="connsiteY30" fmla="*/ 690563 h 2500313"/>
              <a:gd name="connsiteX31" fmla="*/ 628650 w 1524000"/>
              <a:gd name="connsiteY31" fmla="*/ 733425 h 2500313"/>
              <a:gd name="connsiteX32" fmla="*/ 657225 w 1524000"/>
              <a:gd name="connsiteY32" fmla="*/ 809625 h 2500313"/>
              <a:gd name="connsiteX33" fmla="*/ 678656 w 1524000"/>
              <a:gd name="connsiteY33" fmla="*/ 888206 h 2500313"/>
              <a:gd name="connsiteX34" fmla="*/ 714375 w 1524000"/>
              <a:gd name="connsiteY34" fmla="*/ 942975 h 2500313"/>
              <a:gd name="connsiteX35" fmla="*/ 757238 w 1524000"/>
              <a:gd name="connsiteY35" fmla="*/ 990600 h 2500313"/>
              <a:gd name="connsiteX36" fmla="*/ 795338 w 1524000"/>
              <a:gd name="connsiteY36" fmla="*/ 1057275 h 2500313"/>
              <a:gd name="connsiteX37" fmla="*/ 828675 w 1524000"/>
              <a:gd name="connsiteY37" fmla="*/ 1133475 h 2500313"/>
              <a:gd name="connsiteX38" fmla="*/ 852488 w 1524000"/>
              <a:gd name="connsiteY38" fmla="*/ 1209675 h 2500313"/>
              <a:gd name="connsiteX39" fmla="*/ 881063 w 1524000"/>
              <a:gd name="connsiteY39" fmla="*/ 1419225 h 2500313"/>
              <a:gd name="connsiteX40" fmla="*/ 890588 w 1524000"/>
              <a:gd name="connsiteY40" fmla="*/ 1504950 h 2500313"/>
              <a:gd name="connsiteX41" fmla="*/ 895350 w 1524000"/>
              <a:gd name="connsiteY41" fmla="*/ 1600200 h 2500313"/>
              <a:gd name="connsiteX42" fmla="*/ 919163 w 1524000"/>
              <a:gd name="connsiteY42" fmla="*/ 1738313 h 2500313"/>
              <a:gd name="connsiteX43" fmla="*/ 933450 w 1524000"/>
              <a:gd name="connsiteY43" fmla="*/ 1809750 h 2500313"/>
              <a:gd name="connsiteX44" fmla="*/ 942975 w 1524000"/>
              <a:gd name="connsiteY44" fmla="*/ 1871663 h 2500313"/>
              <a:gd name="connsiteX45" fmla="*/ 966788 w 1524000"/>
              <a:gd name="connsiteY45" fmla="*/ 1933575 h 2500313"/>
              <a:gd name="connsiteX46" fmla="*/ 1023938 w 1524000"/>
              <a:gd name="connsiteY46" fmla="*/ 2014538 h 2500313"/>
              <a:gd name="connsiteX47" fmla="*/ 1057275 w 1524000"/>
              <a:gd name="connsiteY47" fmla="*/ 2076450 h 2500313"/>
              <a:gd name="connsiteX48" fmla="*/ 1119188 w 1524000"/>
              <a:gd name="connsiteY48" fmla="*/ 2195513 h 2500313"/>
              <a:gd name="connsiteX49" fmla="*/ 1157288 w 1524000"/>
              <a:gd name="connsiteY49" fmla="*/ 2281238 h 2500313"/>
              <a:gd name="connsiteX50" fmla="*/ 1204913 w 1524000"/>
              <a:gd name="connsiteY50" fmla="*/ 2324100 h 2500313"/>
              <a:gd name="connsiteX51" fmla="*/ 1276350 w 1524000"/>
              <a:gd name="connsiteY51" fmla="*/ 2395538 h 2500313"/>
              <a:gd name="connsiteX52" fmla="*/ 1347788 w 1524000"/>
              <a:gd name="connsiteY52" fmla="*/ 2452688 h 2500313"/>
              <a:gd name="connsiteX53" fmla="*/ 1385888 w 1524000"/>
              <a:gd name="connsiteY53" fmla="*/ 2500313 h 2500313"/>
              <a:gd name="connsiteX54" fmla="*/ 1423988 w 1524000"/>
              <a:gd name="connsiteY54" fmla="*/ 2490788 h 2500313"/>
              <a:gd name="connsiteX55" fmla="*/ 1466850 w 1524000"/>
              <a:gd name="connsiteY55" fmla="*/ 2486025 h 2500313"/>
              <a:gd name="connsiteX56" fmla="*/ 1524000 w 1524000"/>
              <a:gd name="connsiteY56" fmla="*/ 2495550 h 2500313"/>
              <a:gd name="connsiteX0" fmla="*/ 0 w 1524000"/>
              <a:gd name="connsiteY0" fmla="*/ 2428875 h 2500313"/>
              <a:gd name="connsiteX1" fmla="*/ 47625 w 1524000"/>
              <a:gd name="connsiteY1" fmla="*/ 2428875 h 2500313"/>
              <a:gd name="connsiteX2" fmla="*/ 95250 w 1524000"/>
              <a:gd name="connsiteY2" fmla="*/ 2390775 h 2500313"/>
              <a:gd name="connsiteX3" fmla="*/ 128588 w 1524000"/>
              <a:gd name="connsiteY3" fmla="*/ 2343150 h 2500313"/>
              <a:gd name="connsiteX4" fmla="*/ 171450 w 1524000"/>
              <a:gd name="connsiteY4" fmla="*/ 2209800 h 2500313"/>
              <a:gd name="connsiteX5" fmla="*/ 219075 w 1524000"/>
              <a:gd name="connsiteY5" fmla="*/ 2071688 h 2500313"/>
              <a:gd name="connsiteX6" fmla="*/ 252413 w 1524000"/>
              <a:gd name="connsiteY6" fmla="*/ 1947863 h 2500313"/>
              <a:gd name="connsiteX7" fmla="*/ 290513 w 1524000"/>
              <a:gd name="connsiteY7" fmla="*/ 1828800 h 2500313"/>
              <a:gd name="connsiteX8" fmla="*/ 309563 w 1524000"/>
              <a:gd name="connsiteY8" fmla="*/ 1704975 h 2500313"/>
              <a:gd name="connsiteX9" fmla="*/ 338138 w 1524000"/>
              <a:gd name="connsiteY9" fmla="*/ 1612106 h 2500313"/>
              <a:gd name="connsiteX10" fmla="*/ 361950 w 1524000"/>
              <a:gd name="connsiteY10" fmla="*/ 1490663 h 2500313"/>
              <a:gd name="connsiteX11" fmla="*/ 390525 w 1524000"/>
              <a:gd name="connsiteY11" fmla="*/ 1357313 h 2500313"/>
              <a:gd name="connsiteX12" fmla="*/ 409575 w 1524000"/>
              <a:gd name="connsiteY12" fmla="*/ 1195388 h 2500313"/>
              <a:gd name="connsiteX13" fmla="*/ 414338 w 1524000"/>
              <a:gd name="connsiteY13" fmla="*/ 1062038 h 2500313"/>
              <a:gd name="connsiteX14" fmla="*/ 428625 w 1524000"/>
              <a:gd name="connsiteY14" fmla="*/ 833438 h 2500313"/>
              <a:gd name="connsiteX15" fmla="*/ 452438 w 1524000"/>
              <a:gd name="connsiteY15" fmla="*/ 595313 h 2500313"/>
              <a:gd name="connsiteX16" fmla="*/ 471488 w 1524000"/>
              <a:gd name="connsiteY16" fmla="*/ 452438 h 2500313"/>
              <a:gd name="connsiteX17" fmla="*/ 471488 w 1524000"/>
              <a:gd name="connsiteY17" fmla="*/ 319088 h 2500313"/>
              <a:gd name="connsiteX18" fmla="*/ 485775 w 1524000"/>
              <a:gd name="connsiteY18" fmla="*/ 166688 h 2500313"/>
              <a:gd name="connsiteX19" fmla="*/ 495300 w 1524000"/>
              <a:gd name="connsiteY19" fmla="*/ 90488 h 2500313"/>
              <a:gd name="connsiteX20" fmla="*/ 500063 w 1524000"/>
              <a:gd name="connsiteY20" fmla="*/ 38100 h 2500313"/>
              <a:gd name="connsiteX21" fmla="*/ 509588 w 1524000"/>
              <a:gd name="connsiteY21" fmla="*/ 9525 h 2500313"/>
              <a:gd name="connsiteX22" fmla="*/ 533400 w 1524000"/>
              <a:gd name="connsiteY22" fmla="*/ 0 h 2500313"/>
              <a:gd name="connsiteX23" fmla="*/ 542925 w 1524000"/>
              <a:gd name="connsiteY23" fmla="*/ 14288 h 2500313"/>
              <a:gd name="connsiteX24" fmla="*/ 557213 w 1524000"/>
              <a:gd name="connsiteY24" fmla="*/ 52388 h 2500313"/>
              <a:gd name="connsiteX25" fmla="*/ 557213 w 1524000"/>
              <a:gd name="connsiteY25" fmla="*/ 123825 h 2500313"/>
              <a:gd name="connsiteX26" fmla="*/ 566738 w 1524000"/>
              <a:gd name="connsiteY26" fmla="*/ 190500 h 2500313"/>
              <a:gd name="connsiteX27" fmla="*/ 581025 w 1524000"/>
              <a:gd name="connsiteY27" fmla="*/ 309562 h 2500313"/>
              <a:gd name="connsiteX28" fmla="*/ 595313 w 1524000"/>
              <a:gd name="connsiteY28" fmla="*/ 423863 h 2500313"/>
              <a:gd name="connsiteX29" fmla="*/ 600075 w 1524000"/>
              <a:gd name="connsiteY29" fmla="*/ 523875 h 2500313"/>
              <a:gd name="connsiteX30" fmla="*/ 626269 w 1524000"/>
              <a:gd name="connsiteY30" fmla="*/ 690563 h 2500313"/>
              <a:gd name="connsiteX31" fmla="*/ 628650 w 1524000"/>
              <a:gd name="connsiteY31" fmla="*/ 733425 h 2500313"/>
              <a:gd name="connsiteX32" fmla="*/ 657225 w 1524000"/>
              <a:gd name="connsiteY32" fmla="*/ 809625 h 2500313"/>
              <a:gd name="connsiteX33" fmla="*/ 678656 w 1524000"/>
              <a:gd name="connsiteY33" fmla="*/ 888206 h 2500313"/>
              <a:gd name="connsiteX34" fmla="*/ 714375 w 1524000"/>
              <a:gd name="connsiteY34" fmla="*/ 942975 h 2500313"/>
              <a:gd name="connsiteX35" fmla="*/ 757238 w 1524000"/>
              <a:gd name="connsiteY35" fmla="*/ 990600 h 2500313"/>
              <a:gd name="connsiteX36" fmla="*/ 795338 w 1524000"/>
              <a:gd name="connsiteY36" fmla="*/ 1057275 h 2500313"/>
              <a:gd name="connsiteX37" fmla="*/ 828675 w 1524000"/>
              <a:gd name="connsiteY37" fmla="*/ 1133475 h 2500313"/>
              <a:gd name="connsiteX38" fmla="*/ 852488 w 1524000"/>
              <a:gd name="connsiteY38" fmla="*/ 1209675 h 2500313"/>
              <a:gd name="connsiteX39" fmla="*/ 881063 w 1524000"/>
              <a:gd name="connsiteY39" fmla="*/ 1419225 h 2500313"/>
              <a:gd name="connsiteX40" fmla="*/ 890588 w 1524000"/>
              <a:gd name="connsiteY40" fmla="*/ 1504950 h 2500313"/>
              <a:gd name="connsiteX41" fmla="*/ 895350 w 1524000"/>
              <a:gd name="connsiteY41" fmla="*/ 1600200 h 2500313"/>
              <a:gd name="connsiteX42" fmla="*/ 919163 w 1524000"/>
              <a:gd name="connsiteY42" fmla="*/ 1738313 h 2500313"/>
              <a:gd name="connsiteX43" fmla="*/ 933450 w 1524000"/>
              <a:gd name="connsiteY43" fmla="*/ 1809750 h 2500313"/>
              <a:gd name="connsiteX44" fmla="*/ 952500 w 1524000"/>
              <a:gd name="connsiteY44" fmla="*/ 1874044 h 2500313"/>
              <a:gd name="connsiteX45" fmla="*/ 966788 w 1524000"/>
              <a:gd name="connsiteY45" fmla="*/ 1933575 h 2500313"/>
              <a:gd name="connsiteX46" fmla="*/ 1023938 w 1524000"/>
              <a:gd name="connsiteY46" fmla="*/ 2014538 h 2500313"/>
              <a:gd name="connsiteX47" fmla="*/ 1057275 w 1524000"/>
              <a:gd name="connsiteY47" fmla="*/ 2076450 h 2500313"/>
              <a:gd name="connsiteX48" fmla="*/ 1119188 w 1524000"/>
              <a:gd name="connsiteY48" fmla="*/ 2195513 h 2500313"/>
              <a:gd name="connsiteX49" fmla="*/ 1157288 w 1524000"/>
              <a:gd name="connsiteY49" fmla="*/ 2281238 h 2500313"/>
              <a:gd name="connsiteX50" fmla="*/ 1204913 w 1524000"/>
              <a:gd name="connsiteY50" fmla="*/ 2324100 h 2500313"/>
              <a:gd name="connsiteX51" fmla="*/ 1276350 w 1524000"/>
              <a:gd name="connsiteY51" fmla="*/ 2395538 h 2500313"/>
              <a:gd name="connsiteX52" fmla="*/ 1347788 w 1524000"/>
              <a:gd name="connsiteY52" fmla="*/ 2452688 h 2500313"/>
              <a:gd name="connsiteX53" fmla="*/ 1385888 w 1524000"/>
              <a:gd name="connsiteY53" fmla="*/ 2500313 h 2500313"/>
              <a:gd name="connsiteX54" fmla="*/ 1423988 w 1524000"/>
              <a:gd name="connsiteY54" fmla="*/ 2490788 h 2500313"/>
              <a:gd name="connsiteX55" fmla="*/ 1466850 w 1524000"/>
              <a:gd name="connsiteY55" fmla="*/ 2486025 h 2500313"/>
              <a:gd name="connsiteX56" fmla="*/ 1524000 w 1524000"/>
              <a:gd name="connsiteY56" fmla="*/ 2495550 h 2500313"/>
              <a:gd name="connsiteX0" fmla="*/ 0 w 1524000"/>
              <a:gd name="connsiteY0" fmla="*/ 2428875 h 2500313"/>
              <a:gd name="connsiteX1" fmla="*/ 47625 w 1524000"/>
              <a:gd name="connsiteY1" fmla="*/ 2428875 h 2500313"/>
              <a:gd name="connsiteX2" fmla="*/ 95250 w 1524000"/>
              <a:gd name="connsiteY2" fmla="*/ 2390775 h 2500313"/>
              <a:gd name="connsiteX3" fmla="*/ 128588 w 1524000"/>
              <a:gd name="connsiteY3" fmla="*/ 2343150 h 2500313"/>
              <a:gd name="connsiteX4" fmla="*/ 171450 w 1524000"/>
              <a:gd name="connsiteY4" fmla="*/ 2209800 h 2500313"/>
              <a:gd name="connsiteX5" fmla="*/ 219075 w 1524000"/>
              <a:gd name="connsiteY5" fmla="*/ 2071688 h 2500313"/>
              <a:gd name="connsiteX6" fmla="*/ 252413 w 1524000"/>
              <a:gd name="connsiteY6" fmla="*/ 1947863 h 2500313"/>
              <a:gd name="connsiteX7" fmla="*/ 290513 w 1524000"/>
              <a:gd name="connsiteY7" fmla="*/ 1828800 h 2500313"/>
              <a:gd name="connsiteX8" fmla="*/ 309563 w 1524000"/>
              <a:gd name="connsiteY8" fmla="*/ 1704975 h 2500313"/>
              <a:gd name="connsiteX9" fmla="*/ 338138 w 1524000"/>
              <a:gd name="connsiteY9" fmla="*/ 1612106 h 2500313"/>
              <a:gd name="connsiteX10" fmla="*/ 361950 w 1524000"/>
              <a:gd name="connsiteY10" fmla="*/ 1490663 h 2500313"/>
              <a:gd name="connsiteX11" fmla="*/ 390525 w 1524000"/>
              <a:gd name="connsiteY11" fmla="*/ 1357313 h 2500313"/>
              <a:gd name="connsiteX12" fmla="*/ 409575 w 1524000"/>
              <a:gd name="connsiteY12" fmla="*/ 1195388 h 2500313"/>
              <a:gd name="connsiteX13" fmla="*/ 414338 w 1524000"/>
              <a:gd name="connsiteY13" fmla="*/ 1062038 h 2500313"/>
              <a:gd name="connsiteX14" fmla="*/ 428625 w 1524000"/>
              <a:gd name="connsiteY14" fmla="*/ 833438 h 2500313"/>
              <a:gd name="connsiteX15" fmla="*/ 452438 w 1524000"/>
              <a:gd name="connsiteY15" fmla="*/ 595313 h 2500313"/>
              <a:gd name="connsiteX16" fmla="*/ 471488 w 1524000"/>
              <a:gd name="connsiteY16" fmla="*/ 452438 h 2500313"/>
              <a:gd name="connsiteX17" fmla="*/ 471488 w 1524000"/>
              <a:gd name="connsiteY17" fmla="*/ 319088 h 2500313"/>
              <a:gd name="connsiteX18" fmla="*/ 485775 w 1524000"/>
              <a:gd name="connsiteY18" fmla="*/ 166688 h 2500313"/>
              <a:gd name="connsiteX19" fmla="*/ 495300 w 1524000"/>
              <a:gd name="connsiteY19" fmla="*/ 90488 h 2500313"/>
              <a:gd name="connsiteX20" fmla="*/ 500063 w 1524000"/>
              <a:gd name="connsiteY20" fmla="*/ 38100 h 2500313"/>
              <a:gd name="connsiteX21" fmla="*/ 509588 w 1524000"/>
              <a:gd name="connsiteY21" fmla="*/ 9525 h 2500313"/>
              <a:gd name="connsiteX22" fmla="*/ 533400 w 1524000"/>
              <a:gd name="connsiteY22" fmla="*/ 0 h 2500313"/>
              <a:gd name="connsiteX23" fmla="*/ 542925 w 1524000"/>
              <a:gd name="connsiteY23" fmla="*/ 14288 h 2500313"/>
              <a:gd name="connsiteX24" fmla="*/ 557213 w 1524000"/>
              <a:gd name="connsiteY24" fmla="*/ 52388 h 2500313"/>
              <a:gd name="connsiteX25" fmla="*/ 557213 w 1524000"/>
              <a:gd name="connsiteY25" fmla="*/ 123825 h 2500313"/>
              <a:gd name="connsiteX26" fmla="*/ 566738 w 1524000"/>
              <a:gd name="connsiteY26" fmla="*/ 190500 h 2500313"/>
              <a:gd name="connsiteX27" fmla="*/ 581025 w 1524000"/>
              <a:gd name="connsiteY27" fmla="*/ 309562 h 2500313"/>
              <a:gd name="connsiteX28" fmla="*/ 595313 w 1524000"/>
              <a:gd name="connsiteY28" fmla="*/ 423863 h 2500313"/>
              <a:gd name="connsiteX29" fmla="*/ 600075 w 1524000"/>
              <a:gd name="connsiteY29" fmla="*/ 523875 h 2500313"/>
              <a:gd name="connsiteX30" fmla="*/ 626269 w 1524000"/>
              <a:gd name="connsiteY30" fmla="*/ 690563 h 2500313"/>
              <a:gd name="connsiteX31" fmla="*/ 628650 w 1524000"/>
              <a:gd name="connsiteY31" fmla="*/ 733425 h 2500313"/>
              <a:gd name="connsiteX32" fmla="*/ 657225 w 1524000"/>
              <a:gd name="connsiteY32" fmla="*/ 809625 h 2500313"/>
              <a:gd name="connsiteX33" fmla="*/ 678656 w 1524000"/>
              <a:gd name="connsiteY33" fmla="*/ 888206 h 2500313"/>
              <a:gd name="connsiteX34" fmla="*/ 714375 w 1524000"/>
              <a:gd name="connsiteY34" fmla="*/ 942975 h 2500313"/>
              <a:gd name="connsiteX35" fmla="*/ 757238 w 1524000"/>
              <a:gd name="connsiteY35" fmla="*/ 990600 h 2500313"/>
              <a:gd name="connsiteX36" fmla="*/ 795338 w 1524000"/>
              <a:gd name="connsiteY36" fmla="*/ 1057275 h 2500313"/>
              <a:gd name="connsiteX37" fmla="*/ 828675 w 1524000"/>
              <a:gd name="connsiteY37" fmla="*/ 1133475 h 2500313"/>
              <a:gd name="connsiteX38" fmla="*/ 852488 w 1524000"/>
              <a:gd name="connsiteY38" fmla="*/ 1209675 h 2500313"/>
              <a:gd name="connsiteX39" fmla="*/ 881063 w 1524000"/>
              <a:gd name="connsiteY39" fmla="*/ 1419225 h 2500313"/>
              <a:gd name="connsiteX40" fmla="*/ 890588 w 1524000"/>
              <a:gd name="connsiteY40" fmla="*/ 1504950 h 2500313"/>
              <a:gd name="connsiteX41" fmla="*/ 895350 w 1524000"/>
              <a:gd name="connsiteY41" fmla="*/ 1600200 h 2500313"/>
              <a:gd name="connsiteX42" fmla="*/ 919163 w 1524000"/>
              <a:gd name="connsiteY42" fmla="*/ 1738313 h 2500313"/>
              <a:gd name="connsiteX43" fmla="*/ 933450 w 1524000"/>
              <a:gd name="connsiteY43" fmla="*/ 1809750 h 2500313"/>
              <a:gd name="connsiteX44" fmla="*/ 952500 w 1524000"/>
              <a:gd name="connsiteY44" fmla="*/ 1874044 h 2500313"/>
              <a:gd name="connsiteX45" fmla="*/ 966788 w 1524000"/>
              <a:gd name="connsiteY45" fmla="*/ 1933575 h 2500313"/>
              <a:gd name="connsiteX46" fmla="*/ 1023938 w 1524000"/>
              <a:gd name="connsiteY46" fmla="*/ 2014538 h 2500313"/>
              <a:gd name="connsiteX47" fmla="*/ 1057275 w 1524000"/>
              <a:gd name="connsiteY47" fmla="*/ 2076450 h 2500313"/>
              <a:gd name="connsiteX48" fmla="*/ 1119188 w 1524000"/>
              <a:gd name="connsiteY48" fmla="*/ 2195513 h 2500313"/>
              <a:gd name="connsiteX49" fmla="*/ 1157288 w 1524000"/>
              <a:gd name="connsiteY49" fmla="*/ 2281238 h 2500313"/>
              <a:gd name="connsiteX50" fmla="*/ 1204913 w 1524000"/>
              <a:gd name="connsiteY50" fmla="*/ 2324100 h 2500313"/>
              <a:gd name="connsiteX51" fmla="*/ 1276350 w 1524000"/>
              <a:gd name="connsiteY51" fmla="*/ 2395538 h 2500313"/>
              <a:gd name="connsiteX52" fmla="*/ 1347788 w 1524000"/>
              <a:gd name="connsiteY52" fmla="*/ 2452688 h 2500313"/>
              <a:gd name="connsiteX53" fmla="*/ 1385888 w 1524000"/>
              <a:gd name="connsiteY53" fmla="*/ 2500313 h 2500313"/>
              <a:gd name="connsiteX54" fmla="*/ 1423988 w 1524000"/>
              <a:gd name="connsiteY54" fmla="*/ 2490788 h 2500313"/>
              <a:gd name="connsiteX55" fmla="*/ 1466850 w 1524000"/>
              <a:gd name="connsiteY55" fmla="*/ 2486025 h 2500313"/>
              <a:gd name="connsiteX56" fmla="*/ 1524000 w 1524000"/>
              <a:gd name="connsiteY56" fmla="*/ 2495550 h 2500313"/>
              <a:gd name="connsiteX0" fmla="*/ 0 w 1524000"/>
              <a:gd name="connsiteY0" fmla="*/ 2428875 h 2500313"/>
              <a:gd name="connsiteX1" fmla="*/ 47625 w 1524000"/>
              <a:gd name="connsiteY1" fmla="*/ 2428875 h 2500313"/>
              <a:gd name="connsiteX2" fmla="*/ 95250 w 1524000"/>
              <a:gd name="connsiteY2" fmla="*/ 2390775 h 2500313"/>
              <a:gd name="connsiteX3" fmla="*/ 128588 w 1524000"/>
              <a:gd name="connsiteY3" fmla="*/ 2343150 h 2500313"/>
              <a:gd name="connsiteX4" fmla="*/ 171450 w 1524000"/>
              <a:gd name="connsiteY4" fmla="*/ 2209800 h 2500313"/>
              <a:gd name="connsiteX5" fmla="*/ 219075 w 1524000"/>
              <a:gd name="connsiteY5" fmla="*/ 2071688 h 2500313"/>
              <a:gd name="connsiteX6" fmla="*/ 252413 w 1524000"/>
              <a:gd name="connsiteY6" fmla="*/ 1947863 h 2500313"/>
              <a:gd name="connsiteX7" fmla="*/ 290513 w 1524000"/>
              <a:gd name="connsiteY7" fmla="*/ 1828800 h 2500313"/>
              <a:gd name="connsiteX8" fmla="*/ 309563 w 1524000"/>
              <a:gd name="connsiteY8" fmla="*/ 1704975 h 2500313"/>
              <a:gd name="connsiteX9" fmla="*/ 338138 w 1524000"/>
              <a:gd name="connsiteY9" fmla="*/ 1612106 h 2500313"/>
              <a:gd name="connsiteX10" fmla="*/ 361950 w 1524000"/>
              <a:gd name="connsiteY10" fmla="*/ 1490663 h 2500313"/>
              <a:gd name="connsiteX11" fmla="*/ 390525 w 1524000"/>
              <a:gd name="connsiteY11" fmla="*/ 1357313 h 2500313"/>
              <a:gd name="connsiteX12" fmla="*/ 409575 w 1524000"/>
              <a:gd name="connsiteY12" fmla="*/ 1195388 h 2500313"/>
              <a:gd name="connsiteX13" fmla="*/ 414338 w 1524000"/>
              <a:gd name="connsiteY13" fmla="*/ 1062038 h 2500313"/>
              <a:gd name="connsiteX14" fmla="*/ 428625 w 1524000"/>
              <a:gd name="connsiteY14" fmla="*/ 833438 h 2500313"/>
              <a:gd name="connsiteX15" fmla="*/ 452438 w 1524000"/>
              <a:gd name="connsiteY15" fmla="*/ 595313 h 2500313"/>
              <a:gd name="connsiteX16" fmla="*/ 471488 w 1524000"/>
              <a:gd name="connsiteY16" fmla="*/ 452438 h 2500313"/>
              <a:gd name="connsiteX17" fmla="*/ 471488 w 1524000"/>
              <a:gd name="connsiteY17" fmla="*/ 319088 h 2500313"/>
              <a:gd name="connsiteX18" fmla="*/ 485775 w 1524000"/>
              <a:gd name="connsiteY18" fmla="*/ 166688 h 2500313"/>
              <a:gd name="connsiteX19" fmla="*/ 495300 w 1524000"/>
              <a:gd name="connsiteY19" fmla="*/ 90488 h 2500313"/>
              <a:gd name="connsiteX20" fmla="*/ 500063 w 1524000"/>
              <a:gd name="connsiteY20" fmla="*/ 38100 h 2500313"/>
              <a:gd name="connsiteX21" fmla="*/ 509588 w 1524000"/>
              <a:gd name="connsiteY21" fmla="*/ 9525 h 2500313"/>
              <a:gd name="connsiteX22" fmla="*/ 533400 w 1524000"/>
              <a:gd name="connsiteY22" fmla="*/ 0 h 2500313"/>
              <a:gd name="connsiteX23" fmla="*/ 542925 w 1524000"/>
              <a:gd name="connsiteY23" fmla="*/ 14288 h 2500313"/>
              <a:gd name="connsiteX24" fmla="*/ 557213 w 1524000"/>
              <a:gd name="connsiteY24" fmla="*/ 52388 h 2500313"/>
              <a:gd name="connsiteX25" fmla="*/ 557213 w 1524000"/>
              <a:gd name="connsiteY25" fmla="*/ 123825 h 2500313"/>
              <a:gd name="connsiteX26" fmla="*/ 566738 w 1524000"/>
              <a:gd name="connsiteY26" fmla="*/ 190500 h 2500313"/>
              <a:gd name="connsiteX27" fmla="*/ 581025 w 1524000"/>
              <a:gd name="connsiteY27" fmla="*/ 309562 h 2500313"/>
              <a:gd name="connsiteX28" fmla="*/ 595313 w 1524000"/>
              <a:gd name="connsiteY28" fmla="*/ 423863 h 2500313"/>
              <a:gd name="connsiteX29" fmla="*/ 600075 w 1524000"/>
              <a:gd name="connsiteY29" fmla="*/ 523875 h 2500313"/>
              <a:gd name="connsiteX30" fmla="*/ 626269 w 1524000"/>
              <a:gd name="connsiteY30" fmla="*/ 690563 h 2500313"/>
              <a:gd name="connsiteX31" fmla="*/ 628650 w 1524000"/>
              <a:gd name="connsiteY31" fmla="*/ 733425 h 2500313"/>
              <a:gd name="connsiteX32" fmla="*/ 657225 w 1524000"/>
              <a:gd name="connsiteY32" fmla="*/ 809625 h 2500313"/>
              <a:gd name="connsiteX33" fmla="*/ 678656 w 1524000"/>
              <a:gd name="connsiteY33" fmla="*/ 888206 h 2500313"/>
              <a:gd name="connsiteX34" fmla="*/ 714375 w 1524000"/>
              <a:gd name="connsiteY34" fmla="*/ 942975 h 2500313"/>
              <a:gd name="connsiteX35" fmla="*/ 757238 w 1524000"/>
              <a:gd name="connsiteY35" fmla="*/ 990600 h 2500313"/>
              <a:gd name="connsiteX36" fmla="*/ 795338 w 1524000"/>
              <a:gd name="connsiteY36" fmla="*/ 1057275 h 2500313"/>
              <a:gd name="connsiteX37" fmla="*/ 828675 w 1524000"/>
              <a:gd name="connsiteY37" fmla="*/ 1133475 h 2500313"/>
              <a:gd name="connsiteX38" fmla="*/ 852488 w 1524000"/>
              <a:gd name="connsiteY38" fmla="*/ 1209675 h 2500313"/>
              <a:gd name="connsiteX39" fmla="*/ 881063 w 1524000"/>
              <a:gd name="connsiteY39" fmla="*/ 1419225 h 2500313"/>
              <a:gd name="connsiteX40" fmla="*/ 890588 w 1524000"/>
              <a:gd name="connsiteY40" fmla="*/ 1504950 h 2500313"/>
              <a:gd name="connsiteX41" fmla="*/ 895350 w 1524000"/>
              <a:gd name="connsiteY41" fmla="*/ 1600200 h 2500313"/>
              <a:gd name="connsiteX42" fmla="*/ 919163 w 1524000"/>
              <a:gd name="connsiteY42" fmla="*/ 1738313 h 2500313"/>
              <a:gd name="connsiteX43" fmla="*/ 933450 w 1524000"/>
              <a:gd name="connsiteY43" fmla="*/ 1809750 h 2500313"/>
              <a:gd name="connsiteX44" fmla="*/ 952500 w 1524000"/>
              <a:gd name="connsiteY44" fmla="*/ 1874044 h 2500313"/>
              <a:gd name="connsiteX45" fmla="*/ 966788 w 1524000"/>
              <a:gd name="connsiteY45" fmla="*/ 1933575 h 2500313"/>
              <a:gd name="connsiteX46" fmla="*/ 1023938 w 1524000"/>
              <a:gd name="connsiteY46" fmla="*/ 2014538 h 2500313"/>
              <a:gd name="connsiteX47" fmla="*/ 1047750 w 1524000"/>
              <a:gd name="connsiteY47" fmla="*/ 2090737 h 2500313"/>
              <a:gd name="connsiteX48" fmla="*/ 1119188 w 1524000"/>
              <a:gd name="connsiteY48" fmla="*/ 2195513 h 2500313"/>
              <a:gd name="connsiteX49" fmla="*/ 1157288 w 1524000"/>
              <a:gd name="connsiteY49" fmla="*/ 2281238 h 2500313"/>
              <a:gd name="connsiteX50" fmla="*/ 1204913 w 1524000"/>
              <a:gd name="connsiteY50" fmla="*/ 2324100 h 2500313"/>
              <a:gd name="connsiteX51" fmla="*/ 1276350 w 1524000"/>
              <a:gd name="connsiteY51" fmla="*/ 2395538 h 2500313"/>
              <a:gd name="connsiteX52" fmla="*/ 1347788 w 1524000"/>
              <a:gd name="connsiteY52" fmla="*/ 2452688 h 2500313"/>
              <a:gd name="connsiteX53" fmla="*/ 1385888 w 1524000"/>
              <a:gd name="connsiteY53" fmla="*/ 2500313 h 2500313"/>
              <a:gd name="connsiteX54" fmla="*/ 1423988 w 1524000"/>
              <a:gd name="connsiteY54" fmla="*/ 2490788 h 2500313"/>
              <a:gd name="connsiteX55" fmla="*/ 1466850 w 1524000"/>
              <a:gd name="connsiteY55" fmla="*/ 2486025 h 2500313"/>
              <a:gd name="connsiteX56" fmla="*/ 1524000 w 1524000"/>
              <a:gd name="connsiteY56" fmla="*/ 2495550 h 2500313"/>
              <a:gd name="connsiteX0" fmla="*/ 0 w 1524000"/>
              <a:gd name="connsiteY0" fmla="*/ 2428875 h 2500313"/>
              <a:gd name="connsiteX1" fmla="*/ 47625 w 1524000"/>
              <a:gd name="connsiteY1" fmla="*/ 2428875 h 2500313"/>
              <a:gd name="connsiteX2" fmla="*/ 95250 w 1524000"/>
              <a:gd name="connsiteY2" fmla="*/ 2390775 h 2500313"/>
              <a:gd name="connsiteX3" fmla="*/ 128588 w 1524000"/>
              <a:gd name="connsiteY3" fmla="*/ 2343150 h 2500313"/>
              <a:gd name="connsiteX4" fmla="*/ 171450 w 1524000"/>
              <a:gd name="connsiteY4" fmla="*/ 2209800 h 2500313"/>
              <a:gd name="connsiteX5" fmla="*/ 219075 w 1524000"/>
              <a:gd name="connsiteY5" fmla="*/ 2071688 h 2500313"/>
              <a:gd name="connsiteX6" fmla="*/ 252413 w 1524000"/>
              <a:gd name="connsiteY6" fmla="*/ 1947863 h 2500313"/>
              <a:gd name="connsiteX7" fmla="*/ 290513 w 1524000"/>
              <a:gd name="connsiteY7" fmla="*/ 1828800 h 2500313"/>
              <a:gd name="connsiteX8" fmla="*/ 309563 w 1524000"/>
              <a:gd name="connsiteY8" fmla="*/ 1704975 h 2500313"/>
              <a:gd name="connsiteX9" fmla="*/ 338138 w 1524000"/>
              <a:gd name="connsiteY9" fmla="*/ 1612106 h 2500313"/>
              <a:gd name="connsiteX10" fmla="*/ 361950 w 1524000"/>
              <a:gd name="connsiteY10" fmla="*/ 1490663 h 2500313"/>
              <a:gd name="connsiteX11" fmla="*/ 390525 w 1524000"/>
              <a:gd name="connsiteY11" fmla="*/ 1357313 h 2500313"/>
              <a:gd name="connsiteX12" fmla="*/ 409575 w 1524000"/>
              <a:gd name="connsiteY12" fmla="*/ 1195388 h 2500313"/>
              <a:gd name="connsiteX13" fmla="*/ 414338 w 1524000"/>
              <a:gd name="connsiteY13" fmla="*/ 1062038 h 2500313"/>
              <a:gd name="connsiteX14" fmla="*/ 428625 w 1524000"/>
              <a:gd name="connsiteY14" fmla="*/ 833438 h 2500313"/>
              <a:gd name="connsiteX15" fmla="*/ 452438 w 1524000"/>
              <a:gd name="connsiteY15" fmla="*/ 595313 h 2500313"/>
              <a:gd name="connsiteX16" fmla="*/ 471488 w 1524000"/>
              <a:gd name="connsiteY16" fmla="*/ 452438 h 2500313"/>
              <a:gd name="connsiteX17" fmla="*/ 471488 w 1524000"/>
              <a:gd name="connsiteY17" fmla="*/ 319088 h 2500313"/>
              <a:gd name="connsiteX18" fmla="*/ 485775 w 1524000"/>
              <a:gd name="connsiteY18" fmla="*/ 166688 h 2500313"/>
              <a:gd name="connsiteX19" fmla="*/ 495300 w 1524000"/>
              <a:gd name="connsiteY19" fmla="*/ 90488 h 2500313"/>
              <a:gd name="connsiteX20" fmla="*/ 500063 w 1524000"/>
              <a:gd name="connsiteY20" fmla="*/ 38100 h 2500313"/>
              <a:gd name="connsiteX21" fmla="*/ 509588 w 1524000"/>
              <a:gd name="connsiteY21" fmla="*/ 9525 h 2500313"/>
              <a:gd name="connsiteX22" fmla="*/ 533400 w 1524000"/>
              <a:gd name="connsiteY22" fmla="*/ 0 h 2500313"/>
              <a:gd name="connsiteX23" fmla="*/ 542925 w 1524000"/>
              <a:gd name="connsiteY23" fmla="*/ 14288 h 2500313"/>
              <a:gd name="connsiteX24" fmla="*/ 557213 w 1524000"/>
              <a:gd name="connsiteY24" fmla="*/ 52388 h 2500313"/>
              <a:gd name="connsiteX25" fmla="*/ 557213 w 1524000"/>
              <a:gd name="connsiteY25" fmla="*/ 123825 h 2500313"/>
              <a:gd name="connsiteX26" fmla="*/ 566738 w 1524000"/>
              <a:gd name="connsiteY26" fmla="*/ 190500 h 2500313"/>
              <a:gd name="connsiteX27" fmla="*/ 581025 w 1524000"/>
              <a:gd name="connsiteY27" fmla="*/ 309562 h 2500313"/>
              <a:gd name="connsiteX28" fmla="*/ 595313 w 1524000"/>
              <a:gd name="connsiteY28" fmla="*/ 423863 h 2500313"/>
              <a:gd name="connsiteX29" fmla="*/ 600075 w 1524000"/>
              <a:gd name="connsiteY29" fmla="*/ 523875 h 2500313"/>
              <a:gd name="connsiteX30" fmla="*/ 626269 w 1524000"/>
              <a:gd name="connsiteY30" fmla="*/ 690563 h 2500313"/>
              <a:gd name="connsiteX31" fmla="*/ 628650 w 1524000"/>
              <a:gd name="connsiteY31" fmla="*/ 733425 h 2500313"/>
              <a:gd name="connsiteX32" fmla="*/ 657225 w 1524000"/>
              <a:gd name="connsiteY32" fmla="*/ 809625 h 2500313"/>
              <a:gd name="connsiteX33" fmla="*/ 678656 w 1524000"/>
              <a:gd name="connsiteY33" fmla="*/ 888206 h 2500313"/>
              <a:gd name="connsiteX34" fmla="*/ 714375 w 1524000"/>
              <a:gd name="connsiteY34" fmla="*/ 942975 h 2500313"/>
              <a:gd name="connsiteX35" fmla="*/ 757238 w 1524000"/>
              <a:gd name="connsiteY35" fmla="*/ 990600 h 2500313"/>
              <a:gd name="connsiteX36" fmla="*/ 795338 w 1524000"/>
              <a:gd name="connsiteY36" fmla="*/ 1057275 h 2500313"/>
              <a:gd name="connsiteX37" fmla="*/ 828675 w 1524000"/>
              <a:gd name="connsiteY37" fmla="*/ 1133475 h 2500313"/>
              <a:gd name="connsiteX38" fmla="*/ 852488 w 1524000"/>
              <a:gd name="connsiteY38" fmla="*/ 1209675 h 2500313"/>
              <a:gd name="connsiteX39" fmla="*/ 881063 w 1524000"/>
              <a:gd name="connsiteY39" fmla="*/ 1419225 h 2500313"/>
              <a:gd name="connsiteX40" fmla="*/ 890588 w 1524000"/>
              <a:gd name="connsiteY40" fmla="*/ 1504950 h 2500313"/>
              <a:gd name="connsiteX41" fmla="*/ 895350 w 1524000"/>
              <a:gd name="connsiteY41" fmla="*/ 1600200 h 2500313"/>
              <a:gd name="connsiteX42" fmla="*/ 919163 w 1524000"/>
              <a:gd name="connsiteY42" fmla="*/ 1738313 h 2500313"/>
              <a:gd name="connsiteX43" fmla="*/ 933450 w 1524000"/>
              <a:gd name="connsiteY43" fmla="*/ 1809750 h 2500313"/>
              <a:gd name="connsiteX44" fmla="*/ 952500 w 1524000"/>
              <a:gd name="connsiteY44" fmla="*/ 1874044 h 2500313"/>
              <a:gd name="connsiteX45" fmla="*/ 966788 w 1524000"/>
              <a:gd name="connsiteY45" fmla="*/ 1933575 h 2500313"/>
              <a:gd name="connsiteX46" fmla="*/ 1023938 w 1524000"/>
              <a:gd name="connsiteY46" fmla="*/ 2014538 h 2500313"/>
              <a:gd name="connsiteX47" fmla="*/ 1047750 w 1524000"/>
              <a:gd name="connsiteY47" fmla="*/ 2090737 h 2500313"/>
              <a:gd name="connsiteX48" fmla="*/ 1119188 w 1524000"/>
              <a:gd name="connsiteY48" fmla="*/ 2195513 h 2500313"/>
              <a:gd name="connsiteX49" fmla="*/ 1157288 w 1524000"/>
              <a:gd name="connsiteY49" fmla="*/ 2281238 h 2500313"/>
              <a:gd name="connsiteX50" fmla="*/ 1204913 w 1524000"/>
              <a:gd name="connsiteY50" fmla="*/ 2324100 h 2500313"/>
              <a:gd name="connsiteX51" fmla="*/ 1276350 w 1524000"/>
              <a:gd name="connsiteY51" fmla="*/ 2395538 h 2500313"/>
              <a:gd name="connsiteX52" fmla="*/ 1321594 w 1524000"/>
              <a:gd name="connsiteY52" fmla="*/ 2474119 h 2500313"/>
              <a:gd name="connsiteX53" fmla="*/ 1385888 w 1524000"/>
              <a:gd name="connsiteY53" fmla="*/ 2500313 h 2500313"/>
              <a:gd name="connsiteX54" fmla="*/ 1423988 w 1524000"/>
              <a:gd name="connsiteY54" fmla="*/ 2490788 h 2500313"/>
              <a:gd name="connsiteX55" fmla="*/ 1466850 w 1524000"/>
              <a:gd name="connsiteY55" fmla="*/ 2486025 h 2500313"/>
              <a:gd name="connsiteX56" fmla="*/ 1524000 w 1524000"/>
              <a:gd name="connsiteY56" fmla="*/ 2495550 h 2500313"/>
              <a:gd name="connsiteX0" fmla="*/ 0 w 1524000"/>
              <a:gd name="connsiteY0" fmla="*/ 2428875 h 2500313"/>
              <a:gd name="connsiteX1" fmla="*/ 47625 w 1524000"/>
              <a:gd name="connsiteY1" fmla="*/ 2428875 h 2500313"/>
              <a:gd name="connsiteX2" fmla="*/ 95250 w 1524000"/>
              <a:gd name="connsiteY2" fmla="*/ 2390775 h 2500313"/>
              <a:gd name="connsiteX3" fmla="*/ 128588 w 1524000"/>
              <a:gd name="connsiteY3" fmla="*/ 2343150 h 2500313"/>
              <a:gd name="connsiteX4" fmla="*/ 171450 w 1524000"/>
              <a:gd name="connsiteY4" fmla="*/ 2209800 h 2500313"/>
              <a:gd name="connsiteX5" fmla="*/ 219075 w 1524000"/>
              <a:gd name="connsiteY5" fmla="*/ 2071688 h 2500313"/>
              <a:gd name="connsiteX6" fmla="*/ 252413 w 1524000"/>
              <a:gd name="connsiteY6" fmla="*/ 1947863 h 2500313"/>
              <a:gd name="connsiteX7" fmla="*/ 290513 w 1524000"/>
              <a:gd name="connsiteY7" fmla="*/ 1828800 h 2500313"/>
              <a:gd name="connsiteX8" fmla="*/ 309563 w 1524000"/>
              <a:gd name="connsiteY8" fmla="*/ 1704975 h 2500313"/>
              <a:gd name="connsiteX9" fmla="*/ 338138 w 1524000"/>
              <a:gd name="connsiteY9" fmla="*/ 1612106 h 2500313"/>
              <a:gd name="connsiteX10" fmla="*/ 361950 w 1524000"/>
              <a:gd name="connsiteY10" fmla="*/ 1490663 h 2500313"/>
              <a:gd name="connsiteX11" fmla="*/ 390525 w 1524000"/>
              <a:gd name="connsiteY11" fmla="*/ 1357313 h 2500313"/>
              <a:gd name="connsiteX12" fmla="*/ 409575 w 1524000"/>
              <a:gd name="connsiteY12" fmla="*/ 1195388 h 2500313"/>
              <a:gd name="connsiteX13" fmla="*/ 414338 w 1524000"/>
              <a:gd name="connsiteY13" fmla="*/ 1062038 h 2500313"/>
              <a:gd name="connsiteX14" fmla="*/ 428625 w 1524000"/>
              <a:gd name="connsiteY14" fmla="*/ 833438 h 2500313"/>
              <a:gd name="connsiteX15" fmla="*/ 452438 w 1524000"/>
              <a:gd name="connsiteY15" fmla="*/ 595313 h 2500313"/>
              <a:gd name="connsiteX16" fmla="*/ 471488 w 1524000"/>
              <a:gd name="connsiteY16" fmla="*/ 452438 h 2500313"/>
              <a:gd name="connsiteX17" fmla="*/ 471488 w 1524000"/>
              <a:gd name="connsiteY17" fmla="*/ 319088 h 2500313"/>
              <a:gd name="connsiteX18" fmla="*/ 485775 w 1524000"/>
              <a:gd name="connsiteY18" fmla="*/ 166688 h 2500313"/>
              <a:gd name="connsiteX19" fmla="*/ 495300 w 1524000"/>
              <a:gd name="connsiteY19" fmla="*/ 90488 h 2500313"/>
              <a:gd name="connsiteX20" fmla="*/ 500063 w 1524000"/>
              <a:gd name="connsiteY20" fmla="*/ 38100 h 2500313"/>
              <a:gd name="connsiteX21" fmla="*/ 509588 w 1524000"/>
              <a:gd name="connsiteY21" fmla="*/ 9525 h 2500313"/>
              <a:gd name="connsiteX22" fmla="*/ 533400 w 1524000"/>
              <a:gd name="connsiteY22" fmla="*/ 0 h 2500313"/>
              <a:gd name="connsiteX23" fmla="*/ 542925 w 1524000"/>
              <a:gd name="connsiteY23" fmla="*/ 14288 h 2500313"/>
              <a:gd name="connsiteX24" fmla="*/ 557213 w 1524000"/>
              <a:gd name="connsiteY24" fmla="*/ 52388 h 2500313"/>
              <a:gd name="connsiteX25" fmla="*/ 557213 w 1524000"/>
              <a:gd name="connsiteY25" fmla="*/ 123825 h 2500313"/>
              <a:gd name="connsiteX26" fmla="*/ 566738 w 1524000"/>
              <a:gd name="connsiteY26" fmla="*/ 190500 h 2500313"/>
              <a:gd name="connsiteX27" fmla="*/ 581025 w 1524000"/>
              <a:gd name="connsiteY27" fmla="*/ 309562 h 2500313"/>
              <a:gd name="connsiteX28" fmla="*/ 595313 w 1524000"/>
              <a:gd name="connsiteY28" fmla="*/ 423863 h 2500313"/>
              <a:gd name="connsiteX29" fmla="*/ 600075 w 1524000"/>
              <a:gd name="connsiteY29" fmla="*/ 523875 h 2500313"/>
              <a:gd name="connsiteX30" fmla="*/ 626269 w 1524000"/>
              <a:gd name="connsiteY30" fmla="*/ 690563 h 2500313"/>
              <a:gd name="connsiteX31" fmla="*/ 628650 w 1524000"/>
              <a:gd name="connsiteY31" fmla="*/ 733425 h 2500313"/>
              <a:gd name="connsiteX32" fmla="*/ 657225 w 1524000"/>
              <a:gd name="connsiteY32" fmla="*/ 809625 h 2500313"/>
              <a:gd name="connsiteX33" fmla="*/ 678656 w 1524000"/>
              <a:gd name="connsiteY33" fmla="*/ 888206 h 2500313"/>
              <a:gd name="connsiteX34" fmla="*/ 714375 w 1524000"/>
              <a:gd name="connsiteY34" fmla="*/ 942975 h 2500313"/>
              <a:gd name="connsiteX35" fmla="*/ 757238 w 1524000"/>
              <a:gd name="connsiteY35" fmla="*/ 990600 h 2500313"/>
              <a:gd name="connsiteX36" fmla="*/ 795338 w 1524000"/>
              <a:gd name="connsiteY36" fmla="*/ 1057275 h 2500313"/>
              <a:gd name="connsiteX37" fmla="*/ 828675 w 1524000"/>
              <a:gd name="connsiteY37" fmla="*/ 1133475 h 2500313"/>
              <a:gd name="connsiteX38" fmla="*/ 852488 w 1524000"/>
              <a:gd name="connsiteY38" fmla="*/ 1209675 h 2500313"/>
              <a:gd name="connsiteX39" fmla="*/ 881063 w 1524000"/>
              <a:gd name="connsiteY39" fmla="*/ 1419225 h 2500313"/>
              <a:gd name="connsiteX40" fmla="*/ 890588 w 1524000"/>
              <a:gd name="connsiteY40" fmla="*/ 1504950 h 2500313"/>
              <a:gd name="connsiteX41" fmla="*/ 895350 w 1524000"/>
              <a:gd name="connsiteY41" fmla="*/ 1600200 h 2500313"/>
              <a:gd name="connsiteX42" fmla="*/ 919163 w 1524000"/>
              <a:gd name="connsiteY42" fmla="*/ 1738313 h 2500313"/>
              <a:gd name="connsiteX43" fmla="*/ 933450 w 1524000"/>
              <a:gd name="connsiteY43" fmla="*/ 1809750 h 2500313"/>
              <a:gd name="connsiteX44" fmla="*/ 952500 w 1524000"/>
              <a:gd name="connsiteY44" fmla="*/ 1874044 h 2500313"/>
              <a:gd name="connsiteX45" fmla="*/ 966788 w 1524000"/>
              <a:gd name="connsiteY45" fmla="*/ 1933575 h 2500313"/>
              <a:gd name="connsiteX46" fmla="*/ 1023938 w 1524000"/>
              <a:gd name="connsiteY46" fmla="*/ 2014538 h 2500313"/>
              <a:gd name="connsiteX47" fmla="*/ 1047750 w 1524000"/>
              <a:gd name="connsiteY47" fmla="*/ 2090737 h 2500313"/>
              <a:gd name="connsiteX48" fmla="*/ 1119188 w 1524000"/>
              <a:gd name="connsiteY48" fmla="*/ 2195513 h 2500313"/>
              <a:gd name="connsiteX49" fmla="*/ 1157288 w 1524000"/>
              <a:gd name="connsiteY49" fmla="*/ 2281238 h 2500313"/>
              <a:gd name="connsiteX50" fmla="*/ 1204913 w 1524000"/>
              <a:gd name="connsiteY50" fmla="*/ 2324100 h 2500313"/>
              <a:gd name="connsiteX51" fmla="*/ 1266825 w 1524000"/>
              <a:gd name="connsiteY51" fmla="*/ 2397920 h 2500313"/>
              <a:gd name="connsiteX52" fmla="*/ 1321594 w 1524000"/>
              <a:gd name="connsiteY52" fmla="*/ 2474119 h 2500313"/>
              <a:gd name="connsiteX53" fmla="*/ 1385888 w 1524000"/>
              <a:gd name="connsiteY53" fmla="*/ 2500313 h 2500313"/>
              <a:gd name="connsiteX54" fmla="*/ 1423988 w 1524000"/>
              <a:gd name="connsiteY54" fmla="*/ 2490788 h 2500313"/>
              <a:gd name="connsiteX55" fmla="*/ 1466850 w 1524000"/>
              <a:gd name="connsiteY55" fmla="*/ 2486025 h 2500313"/>
              <a:gd name="connsiteX56" fmla="*/ 1524000 w 1524000"/>
              <a:gd name="connsiteY56" fmla="*/ 2495550 h 2500313"/>
              <a:gd name="connsiteX0" fmla="*/ 0 w 1524000"/>
              <a:gd name="connsiteY0" fmla="*/ 2428875 h 2500313"/>
              <a:gd name="connsiteX1" fmla="*/ 47625 w 1524000"/>
              <a:gd name="connsiteY1" fmla="*/ 2428875 h 2500313"/>
              <a:gd name="connsiteX2" fmla="*/ 95250 w 1524000"/>
              <a:gd name="connsiteY2" fmla="*/ 2390775 h 2500313"/>
              <a:gd name="connsiteX3" fmla="*/ 128588 w 1524000"/>
              <a:gd name="connsiteY3" fmla="*/ 2343150 h 2500313"/>
              <a:gd name="connsiteX4" fmla="*/ 171450 w 1524000"/>
              <a:gd name="connsiteY4" fmla="*/ 2209800 h 2500313"/>
              <a:gd name="connsiteX5" fmla="*/ 219075 w 1524000"/>
              <a:gd name="connsiteY5" fmla="*/ 2071688 h 2500313"/>
              <a:gd name="connsiteX6" fmla="*/ 252413 w 1524000"/>
              <a:gd name="connsiteY6" fmla="*/ 1947863 h 2500313"/>
              <a:gd name="connsiteX7" fmla="*/ 290513 w 1524000"/>
              <a:gd name="connsiteY7" fmla="*/ 1828800 h 2500313"/>
              <a:gd name="connsiteX8" fmla="*/ 309563 w 1524000"/>
              <a:gd name="connsiteY8" fmla="*/ 1704975 h 2500313"/>
              <a:gd name="connsiteX9" fmla="*/ 338138 w 1524000"/>
              <a:gd name="connsiteY9" fmla="*/ 1612106 h 2500313"/>
              <a:gd name="connsiteX10" fmla="*/ 361950 w 1524000"/>
              <a:gd name="connsiteY10" fmla="*/ 1490663 h 2500313"/>
              <a:gd name="connsiteX11" fmla="*/ 390525 w 1524000"/>
              <a:gd name="connsiteY11" fmla="*/ 1357313 h 2500313"/>
              <a:gd name="connsiteX12" fmla="*/ 409575 w 1524000"/>
              <a:gd name="connsiteY12" fmla="*/ 1195388 h 2500313"/>
              <a:gd name="connsiteX13" fmla="*/ 414338 w 1524000"/>
              <a:gd name="connsiteY13" fmla="*/ 1062038 h 2500313"/>
              <a:gd name="connsiteX14" fmla="*/ 428625 w 1524000"/>
              <a:gd name="connsiteY14" fmla="*/ 833438 h 2500313"/>
              <a:gd name="connsiteX15" fmla="*/ 452438 w 1524000"/>
              <a:gd name="connsiteY15" fmla="*/ 595313 h 2500313"/>
              <a:gd name="connsiteX16" fmla="*/ 471488 w 1524000"/>
              <a:gd name="connsiteY16" fmla="*/ 452438 h 2500313"/>
              <a:gd name="connsiteX17" fmla="*/ 471488 w 1524000"/>
              <a:gd name="connsiteY17" fmla="*/ 319088 h 2500313"/>
              <a:gd name="connsiteX18" fmla="*/ 485775 w 1524000"/>
              <a:gd name="connsiteY18" fmla="*/ 166688 h 2500313"/>
              <a:gd name="connsiteX19" fmla="*/ 495300 w 1524000"/>
              <a:gd name="connsiteY19" fmla="*/ 90488 h 2500313"/>
              <a:gd name="connsiteX20" fmla="*/ 500063 w 1524000"/>
              <a:gd name="connsiteY20" fmla="*/ 38100 h 2500313"/>
              <a:gd name="connsiteX21" fmla="*/ 509588 w 1524000"/>
              <a:gd name="connsiteY21" fmla="*/ 9525 h 2500313"/>
              <a:gd name="connsiteX22" fmla="*/ 533400 w 1524000"/>
              <a:gd name="connsiteY22" fmla="*/ 0 h 2500313"/>
              <a:gd name="connsiteX23" fmla="*/ 542925 w 1524000"/>
              <a:gd name="connsiteY23" fmla="*/ 14288 h 2500313"/>
              <a:gd name="connsiteX24" fmla="*/ 557213 w 1524000"/>
              <a:gd name="connsiteY24" fmla="*/ 52388 h 2500313"/>
              <a:gd name="connsiteX25" fmla="*/ 557213 w 1524000"/>
              <a:gd name="connsiteY25" fmla="*/ 123825 h 2500313"/>
              <a:gd name="connsiteX26" fmla="*/ 566738 w 1524000"/>
              <a:gd name="connsiteY26" fmla="*/ 190500 h 2500313"/>
              <a:gd name="connsiteX27" fmla="*/ 581025 w 1524000"/>
              <a:gd name="connsiteY27" fmla="*/ 309562 h 2500313"/>
              <a:gd name="connsiteX28" fmla="*/ 595313 w 1524000"/>
              <a:gd name="connsiteY28" fmla="*/ 423863 h 2500313"/>
              <a:gd name="connsiteX29" fmla="*/ 600075 w 1524000"/>
              <a:gd name="connsiteY29" fmla="*/ 523875 h 2500313"/>
              <a:gd name="connsiteX30" fmla="*/ 626269 w 1524000"/>
              <a:gd name="connsiteY30" fmla="*/ 690563 h 2500313"/>
              <a:gd name="connsiteX31" fmla="*/ 628650 w 1524000"/>
              <a:gd name="connsiteY31" fmla="*/ 733425 h 2500313"/>
              <a:gd name="connsiteX32" fmla="*/ 657225 w 1524000"/>
              <a:gd name="connsiteY32" fmla="*/ 809625 h 2500313"/>
              <a:gd name="connsiteX33" fmla="*/ 678656 w 1524000"/>
              <a:gd name="connsiteY33" fmla="*/ 888206 h 2500313"/>
              <a:gd name="connsiteX34" fmla="*/ 714375 w 1524000"/>
              <a:gd name="connsiteY34" fmla="*/ 942975 h 2500313"/>
              <a:gd name="connsiteX35" fmla="*/ 757238 w 1524000"/>
              <a:gd name="connsiteY35" fmla="*/ 990600 h 2500313"/>
              <a:gd name="connsiteX36" fmla="*/ 795338 w 1524000"/>
              <a:gd name="connsiteY36" fmla="*/ 1057275 h 2500313"/>
              <a:gd name="connsiteX37" fmla="*/ 828675 w 1524000"/>
              <a:gd name="connsiteY37" fmla="*/ 1133475 h 2500313"/>
              <a:gd name="connsiteX38" fmla="*/ 852488 w 1524000"/>
              <a:gd name="connsiteY38" fmla="*/ 1209675 h 2500313"/>
              <a:gd name="connsiteX39" fmla="*/ 881063 w 1524000"/>
              <a:gd name="connsiteY39" fmla="*/ 1419225 h 2500313"/>
              <a:gd name="connsiteX40" fmla="*/ 890588 w 1524000"/>
              <a:gd name="connsiteY40" fmla="*/ 1504950 h 2500313"/>
              <a:gd name="connsiteX41" fmla="*/ 895350 w 1524000"/>
              <a:gd name="connsiteY41" fmla="*/ 1600200 h 2500313"/>
              <a:gd name="connsiteX42" fmla="*/ 919163 w 1524000"/>
              <a:gd name="connsiteY42" fmla="*/ 1738313 h 2500313"/>
              <a:gd name="connsiteX43" fmla="*/ 933450 w 1524000"/>
              <a:gd name="connsiteY43" fmla="*/ 1809750 h 2500313"/>
              <a:gd name="connsiteX44" fmla="*/ 952500 w 1524000"/>
              <a:gd name="connsiteY44" fmla="*/ 1874044 h 2500313"/>
              <a:gd name="connsiteX45" fmla="*/ 966788 w 1524000"/>
              <a:gd name="connsiteY45" fmla="*/ 1933575 h 2500313"/>
              <a:gd name="connsiteX46" fmla="*/ 1023938 w 1524000"/>
              <a:gd name="connsiteY46" fmla="*/ 2014538 h 2500313"/>
              <a:gd name="connsiteX47" fmla="*/ 1054894 w 1524000"/>
              <a:gd name="connsiteY47" fmla="*/ 2083593 h 2500313"/>
              <a:gd name="connsiteX48" fmla="*/ 1119188 w 1524000"/>
              <a:gd name="connsiteY48" fmla="*/ 2195513 h 2500313"/>
              <a:gd name="connsiteX49" fmla="*/ 1157288 w 1524000"/>
              <a:gd name="connsiteY49" fmla="*/ 2281238 h 2500313"/>
              <a:gd name="connsiteX50" fmla="*/ 1204913 w 1524000"/>
              <a:gd name="connsiteY50" fmla="*/ 2324100 h 2500313"/>
              <a:gd name="connsiteX51" fmla="*/ 1266825 w 1524000"/>
              <a:gd name="connsiteY51" fmla="*/ 2397920 h 2500313"/>
              <a:gd name="connsiteX52" fmla="*/ 1321594 w 1524000"/>
              <a:gd name="connsiteY52" fmla="*/ 2474119 h 2500313"/>
              <a:gd name="connsiteX53" fmla="*/ 1385888 w 1524000"/>
              <a:gd name="connsiteY53" fmla="*/ 2500313 h 2500313"/>
              <a:gd name="connsiteX54" fmla="*/ 1423988 w 1524000"/>
              <a:gd name="connsiteY54" fmla="*/ 2490788 h 2500313"/>
              <a:gd name="connsiteX55" fmla="*/ 1466850 w 1524000"/>
              <a:gd name="connsiteY55" fmla="*/ 2486025 h 2500313"/>
              <a:gd name="connsiteX56" fmla="*/ 1524000 w 1524000"/>
              <a:gd name="connsiteY56" fmla="*/ 2495550 h 2500313"/>
              <a:gd name="connsiteX0" fmla="*/ 0 w 1526381"/>
              <a:gd name="connsiteY0" fmla="*/ 2452688 h 2500313"/>
              <a:gd name="connsiteX1" fmla="*/ 50006 w 1526381"/>
              <a:gd name="connsiteY1" fmla="*/ 2428875 h 2500313"/>
              <a:gd name="connsiteX2" fmla="*/ 97631 w 1526381"/>
              <a:gd name="connsiteY2" fmla="*/ 2390775 h 2500313"/>
              <a:gd name="connsiteX3" fmla="*/ 130969 w 1526381"/>
              <a:gd name="connsiteY3" fmla="*/ 2343150 h 2500313"/>
              <a:gd name="connsiteX4" fmla="*/ 173831 w 1526381"/>
              <a:gd name="connsiteY4" fmla="*/ 2209800 h 2500313"/>
              <a:gd name="connsiteX5" fmla="*/ 221456 w 1526381"/>
              <a:gd name="connsiteY5" fmla="*/ 2071688 h 2500313"/>
              <a:gd name="connsiteX6" fmla="*/ 254794 w 1526381"/>
              <a:gd name="connsiteY6" fmla="*/ 1947863 h 2500313"/>
              <a:gd name="connsiteX7" fmla="*/ 292894 w 1526381"/>
              <a:gd name="connsiteY7" fmla="*/ 1828800 h 2500313"/>
              <a:gd name="connsiteX8" fmla="*/ 311944 w 1526381"/>
              <a:gd name="connsiteY8" fmla="*/ 1704975 h 2500313"/>
              <a:gd name="connsiteX9" fmla="*/ 340519 w 1526381"/>
              <a:gd name="connsiteY9" fmla="*/ 1612106 h 2500313"/>
              <a:gd name="connsiteX10" fmla="*/ 364331 w 1526381"/>
              <a:gd name="connsiteY10" fmla="*/ 1490663 h 2500313"/>
              <a:gd name="connsiteX11" fmla="*/ 392906 w 1526381"/>
              <a:gd name="connsiteY11" fmla="*/ 1357313 h 2500313"/>
              <a:gd name="connsiteX12" fmla="*/ 411956 w 1526381"/>
              <a:gd name="connsiteY12" fmla="*/ 1195388 h 2500313"/>
              <a:gd name="connsiteX13" fmla="*/ 416719 w 1526381"/>
              <a:gd name="connsiteY13" fmla="*/ 1062038 h 2500313"/>
              <a:gd name="connsiteX14" fmla="*/ 431006 w 1526381"/>
              <a:gd name="connsiteY14" fmla="*/ 833438 h 2500313"/>
              <a:gd name="connsiteX15" fmla="*/ 454819 w 1526381"/>
              <a:gd name="connsiteY15" fmla="*/ 595313 h 2500313"/>
              <a:gd name="connsiteX16" fmla="*/ 473869 w 1526381"/>
              <a:gd name="connsiteY16" fmla="*/ 452438 h 2500313"/>
              <a:gd name="connsiteX17" fmla="*/ 473869 w 1526381"/>
              <a:gd name="connsiteY17" fmla="*/ 319088 h 2500313"/>
              <a:gd name="connsiteX18" fmla="*/ 488156 w 1526381"/>
              <a:gd name="connsiteY18" fmla="*/ 166688 h 2500313"/>
              <a:gd name="connsiteX19" fmla="*/ 497681 w 1526381"/>
              <a:gd name="connsiteY19" fmla="*/ 90488 h 2500313"/>
              <a:gd name="connsiteX20" fmla="*/ 502444 w 1526381"/>
              <a:gd name="connsiteY20" fmla="*/ 38100 h 2500313"/>
              <a:gd name="connsiteX21" fmla="*/ 511969 w 1526381"/>
              <a:gd name="connsiteY21" fmla="*/ 9525 h 2500313"/>
              <a:gd name="connsiteX22" fmla="*/ 535781 w 1526381"/>
              <a:gd name="connsiteY22" fmla="*/ 0 h 2500313"/>
              <a:gd name="connsiteX23" fmla="*/ 545306 w 1526381"/>
              <a:gd name="connsiteY23" fmla="*/ 14288 h 2500313"/>
              <a:gd name="connsiteX24" fmla="*/ 559594 w 1526381"/>
              <a:gd name="connsiteY24" fmla="*/ 52388 h 2500313"/>
              <a:gd name="connsiteX25" fmla="*/ 559594 w 1526381"/>
              <a:gd name="connsiteY25" fmla="*/ 123825 h 2500313"/>
              <a:gd name="connsiteX26" fmla="*/ 569119 w 1526381"/>
              <a:gd name="connsiteY26" fmla="*/ 190500 h 2500313"/>
              <a:gd name="connsiteX27" fmla="*/ 583406 w 1526381"/>
              <a:gd name="connsiteY27" fmla="*/ 309562 h 2500313"/>
              <a:gd name="connsiteX28" fmla="*/ 597694 w 1526381"/>
              <a:gd name="connsiteY28" fmla="*/ 423863 h 2500313"/>
              <a:gd name="connsiteX29" fmla="*/ 602456 w 1526381"/>
              <a:gd name="connsiteY29" fmla="*/ 523875 h 2500313"/>
              <a:gd name="connsiteX30" fmla="*/ 628650 w 1526381"/>
              <a:gd name="connsiteY30" fmla="*/ 690563 h 2500313"/>
              <a:gd name="connsiteX31" fmla="*/ 631031 w 1526381"/>
              <a:gd name="connsiteY31" fmla="*/ 733425 h 2500313"/>
              <a:gd name="connsiteX32" fmla="*/ 659606 w 1526381"/>
              <a:gd name="connsiteY32" fmla="*/ 809625 h 2500313"/>
              <a:gd name="connsiteX33" fmla="*/ 681037 w 1526381"/>
              <a:gd name="connsiteY33" fmla="*/ 888206 h 2500313"/>
              <a:gd name="connsiteX34" fmla="*/ 716756 w 1526381"/>
              <a:gd name="connsiteY34" fmla="*/ 942975 h 2500313"/>
              <a:gd name="connsiteX35" fmla="*/ 759619 w 1526381"/>
              <a:gd name="connsiteY35" fmla="*/ 990600 h 2500313"/>
              <a:gd name="connsiteX36" fmla="*/ 797719 w 1526381"/>
              <a:gd name="connsiteY36" fmla="*/ 1057275 h 2500313"/>
              <a:gd name="connsiteX37" fmla="*/ 831056 w 1526381"/>
              <a:gd name="connsiteY37" fmla="*/ 1133475 h 2500313"/>
              <a:gd name="connsiteX38" fmla="*/ 854869 w 1526381"/>
              <a:gd name="connsiteY38" fmla="*/ 1209675 h 2500313"/>
              <a:gd name="connsiteX39" fmla="*/ 883444 w 1526381"/>
              <a:gd name="connsiteY39" fmla="*/ 1419225 h 2500313"/>
              <a:gd name="connsiteX40" fmla="*/ 892969 w 1526381"/>
              <a:gd name="connsiteY40" fmla="*/ 1504950 h 2500313"/>
              <a:gd name="connsiteX41" fmla="*/ 897731 w 1526381"/>
              <a:gd name="connsiteY41" fmla="*/ 1600200 h 2500313"/>
              <a:gd name="connsiteX42" fmla="*/ 921544 w 1526381"/>
              <a:gd name="connsiteY42" fmla="*/ 1738313 h 2500313"/>
              <a:gd name="connsiteX43" fmla="*/ 935831 w 1526381"/>
              <a:gd name="connsiteY43" fmla="*/ 1809750 h 2500313"/>
              <a:gd name="connsiteX44" fmla="*/ 954881 w 1526381"/>
              <a:gd name="connsiteY44" fmla="*/ 1874044 h 2500313"/>
              <a:gd name="connsiteX45" fmla="*/ 969169 w 1526381"/>
              <a:gd name="connsiteY45" fmla="*/ 1933575 h 2500313"/>
              <a:gd name="connsiteX46" fmla="*/ 1026319 w 1526381"/>
              <a:gd name="connsiteY46" fmla="*/ 2014538 h 2500313"/>
              <a:gd name="connsiteX47" fmla="*/ 1057275 w 1526381"/>
              <a:gd name="connsiteY47" fmla="*/ 2083593 h 2500313"/>
              <a:gd name="connsiteX48" fmla="*/ 1121569 w 1526381"/>
              <a:gd name="connsiteY48" fmla="*/ 2195513 h 2500313"/>
              <a:gd name="connsiteX49" fmla="*/ 1159669 w 1526381"/>
              <a:gd name="connsiteY49" fmla="*/ 2281238 h 2500313"/>
              <a:gd name="connsiteX50" fmla="*/ 1207294 w 1526381"/>
              <a:gd name="connsiteY50" fmla="*/ 2324100 h 2500313"/>
              <a:gd name="connsiteX51" fmla="*/ 1269206 w 1526381"/>
              <a:gd name="connsiteY51" fmla="*/ 2397920 h 2500313"/>
              <a:gd name="connsiteX52" fmla="*/ 1323975 w 1526381"/>
              <a:gd name="connsiteY52" fmla="*/ 2474119 h 2500313"/>
              <a:gd name="connsiteX53" fmla="*/ 1388269 w 1526381"/>
              <a:gd name="connsiteY53" fmla="*/ 2500313 h 2500313"/>
              <a:gd name="connsiteX54" fmla="*/ 1426369 w 1526381"/>
              <a:gd name="connsiteY54" fmla="*/ 2490788 h 2500313"/>
              <a:gd name="connsiteX55" fmla="*/ 1469231 w 1526381"/>
              <a:gd name="connsiteY55" fmla="*/ 2486025 h 2500313"/>
              <a:gd name="connsiteX56" fmla="*/ 1526381 w 1526381"/>
              <a:gd name="connsiteY56" fmla="*/ 2495550 h 2500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526381" h="2500313">
                <a:moveTo>
                  <a:pt x="0" y="2452688"/>
                </a:moveTo>
                <a:lnTo>
                  <a:pt x="50006" y="2428875"/>
                </a:lnTo>
                <a:lnTo>
                  <a:pt x="97631" y="2390775"/>
                </a:lnTo>
                <a:lnTo>
                  <a:pt x="130969" y="2343150"/>
                </a:lnTo>
                <a:lnTo>
                  <a:pt x="173831" y="2209800"/>
                </a:lnTo>
                <a:lnTo>
                  <a:pt x="221456" y="2071688"/>
                </a:lnTo>
                <a:lnTo>
                  <a:pt x="254794" y="1947863"/>
                </a:lnTo>
                <a:lnTo>
                  <a:pt x="292894" y="1828800"/>
                </a:lnTo>
                <a:lnTo>
                  <a:pt x="311944" y="1704975"/>
                </a:lnTo>
                <a:lnTo>
                  <a:pt x="340519" y="1612106"/>
                </a:lnTo>
                <a:lnTo>
                  <a:pt x="364331" y="1490663"/>
                </a:lnTo>
                <a:lnTo>
                  <a:pt x="392906" y="1357313"/>
                </a:lnTo>
                <a:lnTo>
                  <a:pt x="411956" y="1195388"/>
                </a:lnTo>
                <a:lnTo>
                  <a:pt x="416719" y="1062038"/>
                </a:lnTo>
                <a:lnTo>
                  <a:pt x="431006" y="833438"/>
                </a:lnTo>
                <a:lnTo>
                  <a:pt x="454819" y="595313"/>
                </a:lnTo>
                <a:lnTo>
                  <a:pt x="473869" y="452438"/>
                </a:lnTo>
                <a:lnTo>
                  <a:pt x="473869" y="319088"/>
                </a:lnTo>
                <a:lnTo>
                  <a:pt x="488156" y="166688"/>
                </a:lnTo>
                <a:lnTo>
                  <a:pt x="497681" y="90488"/>
                </a:lnTo>
                <a:lnTo>
                  <a:pt x="502444" y="38100"/>
                </a:lnTo>
                <a:lnTo>
                  <a:pt x="511969" y="9525"/>
                </a:lnTo>
                <a:lnTo>
                  <a:pt x="535781" y="0"/>
                </a:lnTo>
                <a:lnTo>
                  <a:pt x="545306" y="14288"/>
                </a:lnTo>
                <a:lnTo>
                  <a:pt x="559594" y="52388"/>
                </a:lnTo>
                <a:lnTo>
                  <a:pt x="559594" y="123825"/>
                </a:lnTo>
                <a:lnTo>
                  <a:pt x="569119" y="190500"/>
                </a:lnTo>
                <a:lnTo>
                  <a:pt x="583406" y="309562"/>
                </a:lnTo>
                <a:lnTo>
                  <a:pt x="597694" y="423863"/>
                </a:lnTo>
                <a:lnTo>
                  <a:pt x="602456" y="523875"/>
                </a:lnTo>
                <a:lnTo>
                  <a:pt x="628650" y="690563"/>
                </a:lnTo>
                <a:lnTo>
                  <a:pt x="631031" y="733425"/>
                </a:lnTo>
                <a:lnTo>
                  <a:pt x="659606" y="809625"/>
                </a:lnTo>
                <a:lnTo>
                  <a:pt x="681037" y="888206"/>
                </a:lnTo>
                <a:lnTo>
                  <a:pt x="716756" y="942975"/>
                </a:lnTo>
                <a:lnTo>
                  <a:pt x="759619" y="990600"/>
                </a:lnTo>
                <a:lnTo>
                  <a:pt x="797719" y="1057275"/>
                </a:lnTo>
                <a:lnTo>
                  <a:pt x="831056" y="1133475"/>
                </a:lnTo>
                <a:lnTo>
                  <a:pt x="854869" y="1209675"/>
                </a:lnTo>
                <a:lnTo>
                  <a:pt x="883444" y="1419225"/>
                </a:lnTo>
                <a:lnTo>
                  <a:pt x="892969" y="1504950"/>
                </a:lnTo>
                <a:lnTo>
                  <a:pt x="897731" y="1600200"/>
                </a:lnTo>
                <a:lnTo>
                  <a:pt x="921544" y="1738313"/>
                </a:lnTo>
                <a:lnTo>
                  <a:pt x="935831" y="1809750"/>
                </a:lnTo>
                <a:lnTo>
                  <a:pt x="954881" y="1874044"/>
                </a:lnTo>
                <a:lnTo>
                  <a:pt x="969169" y="1933575"/>
                </a:lnTo>
                <a:lnTo>
                  <a:pt x="1026319" y="2014538"/>
                </a:lnTo>
                <a:lnTo>
                  <a:pt x="1057275" y="2083593"/>
                </a:lnTo>
                <a:lnTo>
                  <a:pt x="1121569" y="2195513"/>
                </a:lnTo>
                <a:lnTo>
                  <a:pt x="1159669" y="2281238"/>
                </a:lnTo>
                <a:lnTo>
                  <a:pt x="1207294" y="2324100"/>
                </a:lnTo>
                <a:lnTo>
                  <a:pt x="1269206" y="2397920"/>
                </a:lnTo>
                <a:lnTo>
                  <a:pt x="1323975" y="2474119"/>
                </a:lnTo>
                <a:lnTo>
                  <a:pt x="1388269" y="2500313"/>
                </a:lnTo>
                <a:lnTo>
                  <a:pt x="1426369" y="2490788"/>
                </a:lnTo>
                <a:lnTo>
                  <a:pt x="1469231" y="2486025"/>
                </a:lnTo>
                <a:lnTo>
                  <a:pt x="1526381" y="2495550"/>
                </a:lnTo>
              </a:path>
            </a:pathLst>
          </a:cu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0" name="Freeform 89"/>
          <p:cNvSpPr/>
          <p:nvPr/>
        </p:nvSpPr>
        <p:spPr>
          <a:xfrm>
            <a:off x="5638800" y="2565171"/>
            <a:ext cx="2495550" cy="2032000"/>
          </a:xfrm>
          <a:custGeom>
            <a:avLst/>
            <a:gdLst>
              <a:gd name="connsiteX0" fmla="*/ 0 w 2495550"/>
              <a:gd name="connsiteY0" fmla="*/ 2009775 h 2032000"/>
              <a:gd name="connsiteX1" fmla="*/ 53975 w 2495550"/>
              <a:gd name="connsiteY1" fmla="*/ 2032000 h 2032000"/>
              <a:gd name="connsiteX2" fmla="*/ 98425 w 2495550"/>
              <a:gd name="connsiteY2" fmla="*/ 2032000 h 2032000"/>
              <a:gd name="connsiteX3" fmla="*/ 149225 w 2495550"/>
              <a:gd name="connsiteY3" fmla="*/ 2019300 h 2032000"/>
              <a:gd name="connsiteX4" fmla="*/ 180975 w 2495550"/>
              <a:gd name="connsiteY4" fmla="*/ 2012950 h 2032000"/>
              <a:gd name="connsiteX5" fmla="*/ 219075 w 2495550"/>
              <a:gd name="connsiteY5" fmla="*/ 2006600 h 2032000"/>
              <a:gd name="connsiteX6" fmla="*/ 266700 w 2495550"/>
              <a:gd name="connsiteY6" fmla="*/ 2016125 h 2032000"/>
              <a:gd name="connsiteX7" fmla="*/ 327025 w 2495550"/>
              <a:gd name="connsiteY7" fmla="*/ 2022475 h 2032000"/>
              <a:gd name="connsiteX8" fmla="*/ 365125 w 2495550"/>
              <a:gd name="connsiteY8" fmla="*/ 2022475 h 2032000"/>
              <a:gd name="connsiteX9" fmla="*/ 400050 w 2495550"/>
              <a:gd name="connsiteY9" fmla="*/ 2016125 h 2032000"/>
              <a:gd name="connsiteX10" fmla="*/ 425450 w 2495550"/>
              <a:gd name="connsiteY10" fmla="*/ 2000250 h 2032000"/>
              <a:gd name="connsiteX11" fmla="*/ 441325 w 2495550"/>
              <a:gd name="connsiteY11" fmla="*/ 1971675 h 2032000"/>
              <a:gd name="connsiteX12" fmla="*/ 457200 w 2495550"/>
              <a:gd name="connsiteY12" fmla="*/ 1920875 h 2032000"/>
              <a:gd name="connsiteX13" fmla="*/ 473075 w 2495550"/>
              <a:gd name="connsiteY13" fmla="*/ 1873250 h 2032000"/>
              <a:gd name="connsiteX14" fmla="*/ 485775 w 2495550"/>
              <a:gd name="connsiteY14" fmla="*/ 1831975 h 2032000"/>
              <a:gd name="connsiteX15" fmla="*/ 495300 w 2495550"/>
              <a:gd name="connsiteY15" fmla="*/ 1793875 h 2032000"/>
              <a:gd name="connsiteX16" fmla="*/ 520700 w 2495550"/>
              <a:gd name="connsiteY16" fmla="*/ 1749425 h 2032000"/>
              <a:gd name="connsiteX17" fmla="*/ 533400 w 2495550"/>
              <a:gd name="connsiteY17" fmla="*/ 1727200 h 2032000"/>
              <a:gd name="connsiteX18" fmla="*/ 552450 w 2495550"/>
              <a:gd name="connsiteY18" fmla="*/ 1692275 h 2032000"/>
              <a:gd name="connsiteX19" fmla="*/ 581025 w 2495550"/>
              <a:gd name="connsiteY19" fmla="*/ 1660525 h 2032000"/>
              <a:gd name="connsiteX20" fmla="*/ 596900 w 2495550"/>
              <a:gd name="connsiteY20" fmla="*/ 1622425 h 2032000"/>
              <a:gd name="connsiteX21" fmla="*/ 622300 w 2495550"/>
              <a:gd name="connsiteY21" fmla="*/ 1565275 h 2032000"/>
              <a:gd name="connsiteX22" fmla="*/ 638175 w 2495550"/>
              <a:gd name="connsiteY22" fmla="*/ 1479550 h 2032000"/>
              <a:gd name="connsiteX23" fmla="*/ 654050 w 2495550"/>
              <a:gd name="connsiteY23" fmla="*/ 1390650 h 2032000"/>
              <a:gd name="connsiteX24" fmla="*/ 660400 w 2495550"/>
              <a:gd name="connsiteY24" fmla="*/ 1336675 h 2032000"/>
              <a:gd name="connsiteX25" fmla="*/ 666750 w 2495550"/>
              <a:gd name="connsiteY25" fmla="*/ 1276350 h 2032000"/>
              <a:gd name="connsiteX26" fmla="*/ 669925 w 2495550"/>
              <a:gd name="connsiteY26" fmla="*/ 1228725 h 2032000"/>
              <a:gd name="connsiteX27" fmla="*/ 679450 w 2495550"/>
              <a:gd name="connsiteY27" fmla="*/ 1171575 h 2032000"/>
              <a:gd name="connsiteX28" fmla="*/ 682625 w 2495550"/>
              <a:gd name="connsiteY28" fmla="*/ 1108075 h 2032000"/>
              <a:gd name="connsiteX29" fmla="*/ 692150 w 2495550"/>
              <a:gd name="connsiteY29" fmla="*/ 1012825 h 2032000"/>
              <a:gd name="connsiteX30" fmla="*/ 701675 w 2495550"/>
              <a:gd name="connsiteY30" fmla="*/ 917575 h 2032000"/>
              <a:gd name="connsiteX31" fmla="*/ 723900 w 2495550"/>
              <a:gd name="connsiteY31" fmla="*/ 819150 h 2032000"/>
              <a:gd name="connsiteX32" fmla="*/ 733425 w 2495550"/>
              <a:gd name="connsiteY32" fmla="*/ 774700 h 2032000"/>
              <a:gd name="connsiteX33" fmla="*/ 752475 w 2495550"/>
              <a:gd name="connsiteY33" fmla="*/ 714375 h 2032000"/>
              <a:gd name="connsiteX34" fmla="*/ 768350 w 2495550"/>
              <a:gd name="connsiteY34" fmla="*/ 688975 h 2032000"/>
              <a:gd name="connsiteX35" fmla="*/ 819150 w 2495550"/>
              <a:gd name="connsiteY35" fmla="*/ 587375 h 2032000"/>
              <a:gd name="connsiteX36" fmla="*/ 838200 w 2495550"/>
              <a:gd name="connsiteY36" fmla="*/ 536575 h 2032000"/>
              <a:gd name="connsiteX37" fmla="*/ 847725 w 2495550"/>
              <a:gd name="connsiteY37" fmla="*/ 460375 h 2032000"/>
              <a:gd name="connsiteX38" fmla="*/ 854075 w 2495550"/>
              <a:gd name="connsiteY38" fmla="*/ 409575 h 2032000"/>
              <a:gd name="connsiteX39" fmla="*/ 882650 w 2495550"/>
              <a:gd name="connsiteY39" fmla="*/ 361950 h 2032000"/>
              <a:gd name="connsiteX40" fmla="*/ 885825 w 2495550"/>
              <a:gd name="connsiteY40" fmla="*/ 298450 h 2032000"/>
              <a:gd name="connsiteX41" fmla="*/ 901700 w 2495550"/>
              <a:gd name="connsiteY41" fmla="*/ 244475 h 2032000"/>
              <a:gd name="connsiteX42" fmla="*/ 914400 w 2495550"/>
              <a:gd name="connsiteY42" fmla="*/ 190500 h 2032000"/>
              <a:gd name="connsiteX43" fmla="*/ 930275 w 2495550"/>
              <a:gd name="connsiteY43" fmla="*/ 146050 h 2032000"/>
              <a:gd name="connsiteX44" fmla="*/ 952500 w 2495550"/>
              <a:gd name="connsiteY44" fmla="*/ 104775 h 2032000"/>
              <a:gd name="connsiteX45" fmla="*/ 1000125 w 2495550"/>
              <a:gd name="connsiteY45" fmla="*/ 69850 h 2032000"/>
              <a:gd name="connsiteX46" fmla="*/ 1025525 w 2495550"/>
              <a:gd name="connsiteY46" fmla="*/ 69850 h 2032000"/>
              <a:gd name="connsiteX47" fmla="*/ 1085850 w 2495550"/>
              <a:gd name="connsiteY47" fmla="*/ 9525 h 2032000"/>
              <a:gd name="connsiteX48" fmla="*/ 1089025 w 2495550"/>
              <a:gd name="connsiteY48" fmla="*/ 0 h 2032000"/>
              <a:gd name="connsiteX49" fmla="*/ 1117600 w 2495550"/>
              <a:gd name="connsiteY49" fmla="*/ 0 h 2032000"/>
              <a:gd name="connsiteX50" fmla="*/ 1127125 w 2495550"/>
              <a:gd name="connsiteY50" fmla="*/ 12700 h 2032000"/>
              <a:gd name="connsiteX51" fmla="*/ 1139825 w 2495550"/>
              <a:gd name="connsiteY51" fmla="*/ 38100 h 2032000"/>
              <a:gd name="connsiteX52" fmla="*/ 1152525 w 2495550"/>
              <a:gd name="connsiteY52" fmla="*/ 66675 h 2032000"/>
              <a:gd name="connsiteX53" fmla="*/ 1158875 w 2495550"/>
              <a:gd name="connsiteY53" fmla="*/ 98425 h 2032000"/>
              <a:gd name="connsiteX54" fmla="*/ 1165225 w 2495550"/>
              <a:gd name="connsiteY54" fmla="*/ 136525 h 2032000"/>
              <a:gd name="connsiteX55" fmla="*/ 1171575 w 2495550"/>
              <a:gd name="connsiteY55" fmla="*/ 177800 h 2032000"/>
              <a:gd name="connsiteX56" fmla="*/ 1184275 w 2495550"/>
              <a:gd name="connsiteY56" fmla="*/ 238125 h 2032000"/>
              <a:gd name="connsiteX57" fmla="*/ 1196975 w 2495550"/>
              <a:gd name="connsiteY57" fmla="*/ 336550 h 2032000"/>
              <a:gd name="connsiteX58" fmla="*/ 1225550 w 2495550"/>
              <a:gd name="connsiteY58" fmla="*/ 533400 h 2032000"/>
              <a:gd name="connsiteX59" fmla="*/ 1244600 w 2495550"/>
              <a:gd name="connsiteY59" fmla="*/ 628650 h 2032000"/>
              <a:gd name="connsiteX60" fmla="*/ 1247775 w 2495550"/>
              <a:gd name="connsiteY60" fmla="*/ 682625 h 2032000"/>
              <a:gd name="connsiteX61" fmla="*/ 1266825 w 2495550"/>
              <a:gd name="connsiteY61" fmla="*/ 749300 h 2032000"/>
              <a:gd name="connsiteX62" fmla="*/ 1285875 w 2495550"/>
              <a:gd name="connsiteY62" fmla="*/ 819150 h 2032000"/>
              <a:gd name="connsiteX63" fmla="*/ 1292225 w 2495550"/>
              <a:gd name="connsiteY63" fmla="*/ 873125 h 2032000"/>
              <a:gd name="connsiteX64" fmla="*/ 1308100 w 2495550"/>
              <a:gd name="connsiteY64" fmla="*/ 933450 h 2032000"/>
              <a:gd name="connsiteX65" fmla="*/ 1330325 w 2495550"/>
              <a:gd name="connsiteY65" fmla="*/ 984250 h 2032000"/>
              <a:gd name="connsiteX66" fmla="*/ 1349375 w 2495550"/>
              <a:gd name="connsiteY66" fmla="*/ 1044575 h 2032000"/>
              <a:gd name="connsiteX67" fmla="*/ 1381125 w 2495550"/>
              <a:gd name="connsiteY67" fmla="*/ 1098550 h 2032000"/>
              <a:gd name="connsiteX68" fmla="*/ 1406525 w 2495550"/>
              <a:gd name="connsiteY68" fmla="*/ 1165225 h 2032000"/>
              <a:gd name="connsiteX69" fmla="*/ 1444625 w 2495550"/>
              <a:gd name="connsiteY69" fmla="*/ 1235075 h 2032000"/>
              <a:gd name="connsiteX70" fmla="*/ 1460500 w 2495550"/>
              <a:gd name="connsiteY70" fmla="*/ 1285875 h 2032000"/>
              <a:gd name="connsiteX71" fmla="*/ 1473200 w 2495550"/>
              <a:gd name="connsiteY71" fmla="*/ 1333500 h 2032000"/>
              <a:gd name="connsiteX72" fmla="*/ 1498600 w 2495550"/>
              <a:gd name="connsiteY72" fmla="*/ 1397000 h 2032000"/>
              <a:gd name="connsiteX73" fmla="*/ 1520825 w 2495550"/>
              <a:gd name="connsiteY73" fmla="*/ 1438275 h 2032000"/>
              <a:gd name="connsiteX74" fmla="*/ 1536700 w 2495550"/>
              <a:gd name="connsiteY74" fmla="*/ 1482725 h 2032000"/>
              <a:gd name="connsiteX75" fmla="*/ 1549400 w 2495550"/>
              <a:gd name="connsiteY75" fmla="*/ 1527175 h 2032000"/>
              <a:gd name="connsiteX76" fmla="*/ 1571625 w 2495550"/>
              <a:gd name="connsiteY76" fmla="*/ 1581150 h 2032000"/>
              <a:gd name="connsiteX77" fmla="*/ 1616075 w 2495550"/>
              <a:gd name="connsiteY77" fmla="*/ 1673225 h 2032000"/>
              <a:gd name="connsiteX78" fmla="*/ 1635125 w 2495550"/>
              <a:gd name="connsiteY78" fmla="*/ 1711325 h 2032000"/>
              <a:gd name="connsiteX79" fmla="*/ 1704975 w 2495550"/>
              <a:gd name="connsiteY79" fmla="*/ 1812925 h 2032000"/>
              <a:gd name="connsiteX80" fmla="*/ 1739900 w 2495550"/>
              <a:gd name="connsiteY80" fmla="*/ 1835150 h 2032000"/>
              <a:gd name="connsiteX81" fmla="*/ 1803400 w 2495550"/>
              <a:gd name="connsiteY81" fmla="*/ 1882775 h 2032000"/>
              <a:gd name="connsiteX82" fmla="*/ 1870075 w 2495550"/>
              <a:gd name="connsiteY82" fmla="*/ 1943100 h 2032000"/>
              <a:gd name="connsiteX83" fmla="*/ 1911350 w 2495550"/>
              <a:gd name="connsiteY83" fmla="*/ 1990725 h 2032000"/>
              <a:gd name="connsiteX84" fmla="*/ 1952625 w 2495550"/>
              <a:gd name="connsiteY84" fmla="*/ 2003425 h 2032000"/>
              <a:gd name="connsiteX85" fmla="*/ 1981200 w 2495550"/>
              <a:gd name="connsiteY85" fmla="*/ 2003425 h 2032000"/>
              <a:gd name="connsiteX86" fmla="*/ 2025650 w 2495550"/>
              <a:gd name="connsiteY86" fmla="*/ 2000250 h 2032000"/>
              <a:gd name="connsiteX87" fmla="*/ 2054225 w 2495550"/>
              <a:gd name="connsiteY87" fmla="*/ 1962150 h 2032000"/>
              <a:gd name="connsiteX88" fmla="*/ 2085975 w 2495550"/>
              <a:gd name="connsiteY88" fmla="*/ 1952625 h 2032000"/>
              <a:gd name="connsiteX89" fmla="*/ 2111375 w 2495550"/>
              <a:gd name="connsiteY89" fmla="*/ 1971675 h 2032000"/>
              <a:gd name="connsiteX90" fmla="*/ 2120900 w 2495550"/>
              <a:gd name="connsiteY90" fmla="*/ 1981200 h 2032000"/>
              <a:gd name="connsiteX91" fmla="*/ 2146300 w 2495550"/>
              <a:gd name="connsiteY91" fmla="*/ 2003425 h 2032000"/>
              <a:gd name="connsiteX92" fmla="*/ 2203450 w 2495550"/>
              <a:gd name="connsiteY92" fmla="*/ 2016125 h 2032000"/>
              <a:gd name="connsiteX93" fmla="*/ 2276475 w 2495550"/>
              <a:gd name="connsiteY93" fmla="*/ 2016125 h 2032000"/>
              <a:gd name="connsiteX94" fmla="*/ 2324100 w 2495550"/>
              <a:gd name="connsiteY94" fmla="*/ 2016125 h 2032000"/>
              <a:gd name="connsiteX95" fmla="*/ 2381250 w 2495550"/>
              <a:gd name="connsiteY95" fmla="*/ 2016125 h 2032000"/>
              <a:gd name="connsiteX96" fmla="*/ 2425700 w 2495550"/>
              <a:gd name="connsiteY96" fmla="*/ 2009775 h 2032000"/>
              <a:gd name="connsiteX97" fmla="*/ 2451100 w 2495550"/>
              <a:gd name="connsiteY97" fmla="*/ 2003425 h 2032000"/>
              <a:gd name="connsiteX98" fmla="*/ 2495550 w 2495550"/>
              <a:gd name="connsiteY98" fmla="*/ 2003425 h 2032000"/>
              <a:gd name="connsiteX0" fmla="*/ 0 w 2495550"/>
              <a:gd name="connsiteY0" fmla="*/ 2009775 h 2032000"/>
              <a:gd name="connsiteX1" fmla="*/ 53975 w 2495550"/>
              <a:gd name="connsiteY1" fmla="*/ 2032000 h 2032000"/>
              <a:gd name="connsiteX2" fmla="*/ 98425 w 2495550"/>
              <a:gd name="connsiteY2" fmla="*/ 2032000 h 2032000"/>
              <a:gd name="connsiteX3" fmla="*/ 149225 w 2495550"/>
              <a:gd name="connsiteY3" fmla="*/ 2019300 h 2032000"/>
              <a:gd name="connsiteX4" fmla="*/ 180975 w 2495550"/>
              <a:gd name="connsiteY4" fmla="*/ 2012950 h 2032000"/>
              <a:gd name="connsiteX5" fmla="*/ 219075 w 2495550"/>
              <a:gd name="connsiteY5" fmla="*/ 2006600 h 2032000"/>
              <a:gd name="connsiteX6" fmla="*/ 266700 w 2495550"/>
              <a:gd name="connsiteY6" fmla="*/ 2016125 h 2032000"/>
              <a:gd name="connsiteX7" fmla="*/ 327025 w 2495550"/>
              <a:gd name="connsiteY7" fmla="*/ 2022475 h 2032000"/>
              <a:gd name="connsiteX8" fmla="*/ 365125 w 2495550"/>
              <a:gd name="connsiteY8" fmla="*/ 2022475 h 2032000"/>
              <a:gd name="connsiteX9" fmla="*/ 400050 w 2495550"/>
              <a:gd name="connsiteY9" fmla="*/ 2016125 h 2032000"/>
              <a:gd name="connsiteX10" fmla="*/ 425450 w 2495550"/>
              <a:gd name="connsiteY10" fmla="*/ 2000250 h 2032000"/>
              <a:gd name="connsiteX11" fmla="*/ 441325 w 2495550"/>
              <a:gd name="connsiteY11" fmla="*/ 1971675 h 2032000"/>
              <a:gd name="connsiteX12" fmla="*/ 457200 w 2495550"/>
              <a:gd name="connsiteY12" fmla="*/ 1920875 h 2032000"/>
              <a:gd name="connsiteX13" fmla="*/ 473075 w 2495550"/>
              <a:gd name="connsiteY13" fmla="*/ 1873250 h 2032000"/>
              <a:gd name="connsiteX14" fmla="*/ 485775 w 2495550"/>
              <a:gd name="connsiteY14" fmla="*/ 1831975 h 2032000"/>
              <a:gd name="connsiteX15" fmla="*/ 495300 w 2495550"/>
              <a:gd name="connsiteY15" fmla="*/ 1793875 h 2032000"/>
              <a:gd name="connsiteX16" fmla="*/ 520700 w 2495550"/>
              <a:gd name="connsiteY16" fmla="*/ 1749425 h 2032000"/>
              <a:gd name="connsiteX17" fmla="*/ 533400 w 2495550"/>
              <a:gd name="connsiteY17" fmla="*/ 1727200 h 2032000"/>
              <a:gd name="connsiteX18" fmla="*/ 552450 w 2495550"/>
              <a:gd name="connsiteY18" fmla="*/ 1692275 h 2032000"/>
              <a:gd name="connsiteX19" fmla="*/ 581025 w 2495550"/>
              <a:gd name="connsiteY19" fmla="*/ 1660525 h 2032000"/>
              <a:gd name="connsiteX20" fmla="*/ 596900 w 2495550"/>
              <a:gd name="connsiteY20" fmla="*/ 1622425 h 2032000"/>
              <a:gd name="connsiteX21" fmla="*/ 622300 w 2495550"/>
              <a:gd name="connsiteY21" fmla="*/ 1565275 h 2032000"/>
              <a:gd name="connsiteX22" fmla="*/ 638175 w 2495550"/>
              <a:gd name="connsiteY22" fmla="*/ 1479550 h 2032000"/>
              <a:gd name="connsiteX23" fmla="*/ 654050 w 2495550"/>
              <a:gd name="connsiteY23" fmla="*/ 1390650 h 2032000"/>
              <a:gd name="connsiteX24" fmla="*/ 660400 w 2495550"/>
              <a:gd name="connsiteY24" fmla="*/ 1336675 h 2032000"/>
              <a:gd name="connsiteX25" fmla="*/ 666750 w 2495550"/>
              <a:gd name="connsiteY25" fmla="*/ 1276350 h 2032000"/>
              <a:gd name="connsiteX26" fmla="*/ 669925 w 2495550"/>
              <a:gd name="connsiteY26" fmla="*/ 1228725 h 2032000"/>
              <a:gd name="connsiteX27" fmla="*/ 679450 w 2495550"/>
              <a:gd name="connsiteY27" fmla="*/ 1171575 h 2032000"/>
              <a:gd name="connsiteX28" fmla="*/ 682625 w 2495550"/>
              <a:gd name="connsiteY28" fmla="*/ 1108075 h 2032000"/>
              <a:gd name="connsiteX29" fmla="*/ 692150 w 2495550"/>
              <a:gd name="connsiteY29" fmla="*/ 1012825 h 2032000"/>
              <a:gd name="connsiteX30" fmla="*/ 701675 w 2495550"/>
              <a:gd name="connsiteY30" fmla="*/ 917575 h 2032000"/>
              <a:gd name="connsiteX31" fmla="*/ 723900 w 2495550"/>
              <a:gd name="connsiteY31" fmla="*/ 819150 h 2032000"/>
              <a:gd name="connsiteX32" fmla="*/ 733425 w 2495550"/>
              <a:gd name="connsiteY32" fmla="*/ 774700 h 2032000"/>
              <a:gd name="connsiteX33" fmla="*/ 752475 w 2495550"/>
              <a:gd name="connsiteY33" fmla="*/ 714375 h 2032000"/>
              <a:gd name="connsiteX34" fmla="*/ 768350 w 2495550"/>
              <a:gd name="connsiteY34" fmla="*/ 688975 h 2032000"/>
              <a:gd name="connsiteX35" fmla="*/ 819150 w 2495550"/>
              <a:gd name="connsiteY35" fmla="*/ 587375 h 2032000"/>
              <a:gd name="connsiteX36" fmla="*/ 838200 w 2495550"/>
              <a:gd name="connsiteY36" fmla="*/ 536575 h 2032000"/>
              <a:gd name="connsiteX37" fmla="*/ 847725 w 2495550"/>
              <a:gd name="connsiteY37" fmla="*/ 460375 h 2032000"/>
              <a:gd name="connsiteX38" fmla="*/ 854075 w 2495550"/>
              <a:gd name="connsiteY38" fmla="*/ 409575 h 2032000"/>
              <a:gd name="connsiteX39" fmla="*/ 882650 w 2495550"/>
              <a:gd name="connsiteY39" fmla="*/ 361950 h 2032000"/>
              <a:gd name="connsiteX40" fmla="*/ 885825 w 2495550"/>
              <a:gd name="connsiteY40" fmla="*/ 298450 h 2032000"/>
              <a:gd name="connsiteX41" fmla="*/ 901700 w 2495550"/>
              <a:gd name="connsiteY41" fmla="*/ 244475 h 2032000"/>
              <a:gd name="connsiteX42" fmla="*/ 914400 w 2495550"/>
              <a:gd name="connsiteY42" fmla="*/ 190500 h 2032000"/>
              <a:gd name="connsiteX43" fmla="*/ 930275 w 2495550"/>
              <a:gd name="connsiteY43" fmla="*/ 146050 h 2032000"/>
              <a:gd name="connsiteX44" fmla="*/ 952500 w 2495550"/>
              <a:gd name="connsiteY44" fmla="*/ 104775 h 2032000"/>
              <a:gd name="connsiteX45" fmla="*/ 1000125 w 2495550"/>
              <a:gd name="connsiteY45" fmla="*/ 69850 h 2032000"/>
              <a:gd name="connsiteX46" fmla="*/ 1025525 w 2495550"/>
              <a:gd name="connsiteY46" fmla="*/ 69850 h 2032000"/>
              <a:gd name="connsiteX47" fmla="*/ 1085850 w 2495550"/>
              <a:gd name="connsiteY47" fmla="*/ 9525 h 2032000"/>
              <a:gd name="connsiteX48" fmla="*/ 1089025 w 2495550"/>
              <a:gd name="connsiteY48" fmla="*/ 0 h 2032000"/>
              <a:gd name="connsiteX49" fmla="*/ 1117600 w 2495550"/>
              <a:gd name="connsiteY49" fmla="*/ 0 h 2032000"/>
              <a:gd name="connsiteX50" fmla="*/ 1127125 w 2495550"/>
              <a:gd name="connsiteY50" fmla="*/ 12700 h 2032000"/>
              <a:gd name="connsiteX51" fmla="*/ 1139825 w 2495550"/>
              <a:gd name="connsiteY51" fmla="*/ 38100 h 2032000"/>
              <a:gd name="connsiteX52" fmla="*/ 1152525 w 2495550"/>
              <a:gd name="connsiteY52" fmla="*/ 66675 h 2032000"/>
              <a:gd name="connsiteX53" fmla="*/ 1158875 w 2495550"/>
              <a:gd name="connsiteY53" fmla="*/ 98425 h 2032000"/>
              <a:gd name="connsiteX54" fmla="*/ 1165225 w 2495550"/>
              <a:gd name="connsiteY54" fmla="*/ 136525 h 2032000"/>
              <a:gd name="connsiteX55" fmla="*/ 1171575 w 2495550"/>
              <a:gd name="connsiteY55" fmla="*/ 177800 h 2032000"/>
              <a:gd name="connsiteX56" fmla="*/ 1184275 w 2495550"/>
              <a:gd name="connsiteY56" fmla="*/ 238125 h 2032000"/>
              <a:gd name="connsiteX57" fmla="*/ 1196975 w 2495550"/>
              <a:gd name="connsiteY57" fmla="*/ 336550 h 2032000"/>
              <a:gd name="connsiteX58" fmla="*/ 1225550 w 2495550"/>
              <a:gd name="connsiteY58" fmla="*/ 533400 h 2032000"/>
              <a:gd name="connsiteX59" fmla="*/ 1244600 w 2495550"/>
              <a:gd name="connsiteY59" fmla="*/ 628650 h 2032000"/>
              <a:gd name="connsiteX60" fmla="*/ 1247775 w 2495550"/>
              <a:gd name="connsiteY60" fmla="*/ 682625 h 2032000"/>
              <a:gd name="connsiteX61" fmla="*/ 1266825 w 2495550"/>
              <a:gd name="connsiteY61" fmla="*/ 749300 h 2032000"/>
              <a:gd name="connsiteX62" fmla="*/ 1285875 w 2495550"/>
              <a:gd name="connsiteY62" fmla="*/ 819150 h 2032000"/>
              <a:gd name="connsiteX63" fmla="*/ 1292225 w 2495550"/>
              <a:gd name="connsiteY63" fmla="*/ 873125 h 2032000"/>
              <a:gd name="connsiteX64" fmla="*/ 1308100 w 2495550"/>
              <a:gd name="connsiteY64" fmla="*/ 933450 h 2032000"/>
              <a:gd name="connsiteX65" fmla="*/ 1330325 w 2495550"/>
              <a:gd name="connsiteY65" fmla="*/ 984250 h 2032000"/>
              <a:gd name="connsiteX66" fmla="*/ 1349375 w 2495550"/>
              <a:gd name="connsiteY66" fmla="*/ 1044575 h 2032000"/>
              <a:gd name="connsiteX67" fmla="*/ 1381125 w 2495550"/>
              <a:gd name="connsiteY67" fmla="*/ 1098550 h 2032000"/>
              <a:gd name="connsiteX68" fmla="*/ 1406525 w 2495550"/>
              <a:gd name="connsiteY68" fmla="*/ 1165225 h 2032000"/>
              <a:gd name="connsiteX69" fmla="*/ 1444625 w 2495550"/>
              <a:gd name="connsiteY69" fmla="*/ 1235075 h 2032000"/>
              <a:gd name="connsiteX70" fmla="*/ 1460500 w 2495550"/>
              <a:gd name="connsiteY70" fmla="*/ 1285875 h 2032000"/>
              <a:gd name="connsiteX71" fmla="*/ 1473200 w 2495550"/>
              <a:gd name="connsiteY71" fmla="*/ 1333500 h 2032000"/>
              <a:gd name="connsiteX72" fmla="*/ 1498600 w 2495550"/>
              <a:gd name="connsiteY72" fmla="*/ 1397000 h 2032000"/>
              <a:gd name="connsiteX73" fmla="*/ 1520825 w 2495550"/>
              <a:gd name="connsiteY73" fmla="*/ 1438275 h 2032000"/>
              <a:gd name="connsiteX74" fmla="*/ 1536700 w 2495550"/>
              <a:gd name="connsiteY74" fmla="*/ 1482725 h 2032000"/>
              <a:gd name="connsiteX75" fmla="*/ 1549400 w 2495550"/>
              <a:gd name="connsiteY75" fmla="*/ 1527175 h 2032000"/>
              <a:gd name="connsiteX76" fmla="*/ 1571625 w 2495550"/>
              <a:gd name="connsiteY76" fmla="*/ 1581150 h 2032000"/>
              <a:gd name="connsiteX77" fmla="*/ 1616075 w 2495550"/>
              <a:gd name="connsiteY77" fmla="*/ 1673225 h 2032000"/>
              <a:gd name="connsiteX78" fmla="*/ 1635125 w 2495550"/>
              <a:gd name="connsiteY78" fmla="*/ 1711325 h 2032000"/>
              <a:gd name="connsiteX79" fmla="*/ 1704975 w 2495550"/>
              <a:gd name="connsiteY79" fmla="*/ 1812925 h 2032000"/>
              <a:gd name="connsiteX80" fmla="*/ 1739900 w 2495550"/>
              <a:gd name="connsiteY80" fmla="*/ 1835150 h 2032000"/>
              <a:gd name="connsiteX81" fmla="*/ 1803400 w 2495550"/>
              <a:gd name="connsiteY81" fmla="*/ 1882775 h 2032000"/>
              <a:gd name="connsiteX82" fmla="*/ 1870075 w 2495550"/>
              <a:gd name="connsiteY82" fmla="*/ 1943100 h 2032000"/>
              <a:gd name="connsiteX83" fmla="*/ 1911350 w 2495550"/>
              <a:gd name="connsiteY83" fmla="*/ 1990725 h 2032000"/>
              <a:gd name="connsiteX84" fmla="*/ 1952625 w 2495550"/>
              <a:gd name="connsiteY84" fmla="*/ 2003425 h 2032000"/>
              <a:gd name="connsiteX85" fmla="*/ 1981200 w 2495550"/>
              <a:gd name="connsiteY85" fmla="*/ 2003425 h 2032000"/>
              <a:gd name="connsiteX86" fmla="*/ 2025650 w 2495550"/>
              <a:gd name="connsiteY86" fmla="*/ 2000250 h 2032000"/>
              <a:gd name="connsiteX87" fmla="*/ 2054225 w 2495550"/>
              <a:gd name="connsiteY87" fmla="*/ 1962150 h 2032000"/>
              <a:gd name="connsiteX88" fmla="*/ 2085975 w 2495550"/>
              <a:gd name="connsiteY88" fmla="*/ 1952625 h 2032000"/>
              <a:gd name="connsiteX89" fmla="*/ 2111375 w 2495550"/>
              <a:gd name="connsiteY89" fmla="*/ 1971675 h 2032000"/>
              <a:gd name="connsiteX90" fmla="*/ 2120900 w 2495550"/>
              <a:gd name="connsiteY90" fmla="*/ 1981200 h 2032000"/>
              <a:gd name="connsiteX91" fmla="*/ 2146300 w 2495550"/>
              <a:gd name="connsiteY91" fmla="*/ 2003425 h 2032000"/>
              <a:gd name="connsiteX92" fmla="*/ 2203450 w 2495550"/>
              <a:gd name="connsiteY92" fmla="*/ 2016125 h 2032000"/>
              <a:gd name="connsiteX93" fmla="*/ 2276475 w 2495550"/>
              <a:gd name="connsiteY93" fmla="*/ 2016125 h 2032000"/>
              <a:gd name="connsiteX94" fmla="*/ 2324100 w 2495550"/>
              <a:gd name="connsiteY94" fmla="*/ 2016125 h 2032000"/>
              <a:gd name="connsiteX95" fmla="*/ 2378869 w 2495550"/>
              <a:gd name="connsiteY95" fmla="*/ 1999456 h 2032000"/>
              <a:gd name="connsiteX96" fmla="*/ 2425700 w 2495550"/>
              <a:gd name="connsiteY96" fmla="*/ 2009775 h 2032000"/>
              <a:gd name="connsiteX97" fmla="*/ 2451100 w 2495550"/>
              <a:gd name="connsiteY97" fmla="*/ 2003425 h 2032000"/>
              <a:gd name="connsiteX98" fmla="*/ 2495550 w 2495550"/>
              <a:gd name="connsiteY98" fmla="*/ 2003425 h 2032000"/>
              <a:gd name="connsiteX0" fmla="*/ 0 w 2495550"/>
              <a:gd name="connsiteY0" fmla="*/ 2009775 h 2032000"/>
              <a:gd name="connsiteX1" fmla="*/ 53975 w 2495550"/>
              <a:gd name="connsiteY1" fmla="*/ 2032000 h 2032000"/>
              <a:gd name="connsiteX2" fmla="*/ 98425 w 2495550"/>
              <a:gd name="connsiteY2" fmla="*/ 2032000 h 2032000"/>
              <a:gd name="connsiteX3" fmla="*/ 149225 w 2495550"/>
              <a:gd name="connsiteY3" fmla="*/ 2019300 h 2032000"/>
              <a:gd name="connsiteX4" fmla="*/ 180975 w 2495550"/>
              <a:gd name="connsiteY4" fmla="*/ 2012950 h 2032000"/>
              <a:gd name="connsiteX5" fmla="*/ 219075 w 2495550"/>
              <a:gd name="connsiteY5" fmla="*/ 2006600 h 2032000"/>
              <a:gd name="connsiteX6" fmla="*/ 266700 w 2495550"/>
              <a:gd name="connsiteY6" fmla="*/ 2016125 h 2032000"/>
              <a:gd name="connsiteX7" fmla="*/ 327025 w 2495550"/>
              <a:gd name="connsiteY7" fmla="*/ 2022475 h 2032000"/>
              <a:gd name="connsiteX8" fmla="*/ 365125 w 2495550"/>
              <a:gd name="connsiteY8" fmla="*/ 2022475 h 2032000"/>
              <a:gd name="connsiteX9" fmla="*/ 400050 w 2495550"/>
              <a:gd name="connsiteY9" fmla="*/ 2016125 h 2032000"/>
              <a:gd name="connsiteX10" fmla="*/ 425450 w 2495550"/>
              <a:gd name="connsiteY10" fmla="*/ 2000250 h 2032000"/>
              <a:gd name="connsiteX11" fmla="*/ 441325 w 2495550"/>
              <a:gd name="connsiteY11" fmla="*/ 1971675 h 2032000"/>
              <a:gd name="connsiteX12" fmla="*/ 457200 w 2495550"/>
              <a:gd name="connsiteY12" fmla="*/ 1920875 h 2032000"/>
              <a:gd name="connsiteX13" fmla="*/ 473075 w 2495550"/>
              <a:gd name="connsiteY13" fmla="*/ 1873250 h 2032000"/>
              <a:gd name="connsiteX14" fmla="*/ 485775 w 2495550"/>
              <a:gd name="connsiteY14" fmla="*/ 1831975 h 2032000"/>
              <a:gd name="connsiteX15" fmla="*/ 495300 w 2495550"/>
              <a:gd name="connsiteY15" fmla="*/ 1793875 h 2032000"/>
              <a:gd name="connsiteX16" fmla="*/ 520700 w 2495550"/>
              <a:gd name="connsiteY16" fmla="*/ 1749425 h 2032000"/>
              <a:gd name="connsiteX17" fmla="*/ 533400 w 2495550"/>
              <a:gd name="connsiteY17" fmla="*/ 1727200 h 2032000"/>
              <a:gd name="connsiteX18" fmla="*/ 552450 w 2495550"/>
              <a:gd name="connsiteY18" fmla="*/ 1692275 h 2032000"/>
              <a:gd name="connsiteX19" fmla="*/ 581025 w 2495550"/>
              <a:gd name="connsiteY19" fmla="*/ 1660525 h 2032000"/>
              <a:gd name="connsiteX20" fmla="*/ 596900 w 2495550"/>
              <a:gd name="connsiteY20" fmla="*/ 1622425 h 2032000"/>
              <a:gd name="connsiteX21" fmla="*/ 622300 w 2495550"/>
              <a:gd name="connsiteY21" fmla="*/ 1565275 h 2032000"/>
              <a:gd name="connsiteX22" fmla="*/ 638175 w 2495550"/>
              <a:gd name="connsiteY22" fmla="*/ 1479550 h 2032000"/>
              <a:gd name="connsiteX23" fmla="*/ 654050 w 2495550"/>
              <a:gd name="connsiteY23" fmla="*/ 1390650 h 2032000"/>
              <a:gd name="connsiteX24" fmla="*/ 660400 w 2495550"/>
              <a:gd name="connsiteY24" fmla="*/ 1336675 h 2032000"/>
              <a:gd name="connsiteX25" fmla="*/ 666750 w 2495550"/>
              <a:gd name="connsiteY25" fmla="*/ 1276350 h 2032000"/>
              <a:gd name="connsiteX26" fmla="*/ 669925 w 2495550"/>
              <a:gd name="connsiteY26" fmla="*/ 1228725 h 2032000"/>
              <a:gd name="connsiteX27" fmla="*/ 679450 w 2495550"/>
              <a:gd name="connsiteY27" fmla="*/ 1171575 h 2032000"/>
              <a:gd name="connsiteX28" fmla="*/ 682625 w 2495550"/>
              <a:gd name="connsiteY28" fmla="*/ 1108075 h 2032000"/>
              <a:gd name="connsiteX29" fmla="*/ 692150 w 2495550"/>
              <a:gd name="connsiteY29" fmla="*/ 1012825 h 2032000"/>
              <a:gd name="connsiteX30" fmla="*/ 701675 w 2495550"/>
              <a:gd name="connsiteY30" fmla="*/ 917575 h 2032000"/>
              <a:gd name="connsiteX31" fmla="*/ 723900 w 2495550"/>
              <a:gd name="connsiteY31" fmla="*/ 819150 h 2032000"/>
              <a:gd name="connsiteX32" fmla="*/ 733425 w 2495550"/>
              <a:gd name="connsiteY32" fmla="*/ 774700 h 2032000"/>
              <a:gd name="connsiteX33" fmla="*/ 752475 w 2495550"/>
              <a:gd name="connsiteY33" fmla="*/ 714375 h 2032000"/>
              <a:gd name="connsiteX34" fmla="*/ 768350 w 2495550"/>
              <a:gd name="connsiteY34" fmla="*/ 688975 h 2032000"/>
              <a:gd name="connsiteX35" fmla="*/ 819150 w 2495550"/>
              <a:gd name="connsiteY35" fmla="*/ 587375 h 2032000"/>
              <a:gd name="connsiteX36" fmla="*/ 838200 w 2495550"/>
              <a:gd name="connsiteY36" fmla="*/ 536575 h 2032000"/>
              <a:gd name="connsiteX37" fmla="*/ 847725 w 2495550"/>
              <a:gd name="connsiteY37" fmla="*/ 460375 h 2032000"/>
              <a:gd name="connsiteX38" fmla="*/ 854075 w 2495550"/>
              <a:gd name="connsiteY38" fmla="*/ 409575 h 2032000"/>
              <a:gd name="connsiteX39" fmla="*/ 882650 w 2495550"/>
              <a:gd name="connsiteY39" fmla="*/ 361950 h 2032000"/>
              <a:gd name="connsiteX40" fmla="*/ 885825 w 2495550"/>
              <a:gd name="connsiteY40" fmla="*/ 298450 h 2032000"/>
              <a:gd name="connsiteX41" fmla="*/ 901700 w 2495550"/>
              <a:gd name="connsiteY41" fmla="*/ 244475 h 2032000"/>
              <a:gd name="connsiteX42" fmla="*/ 914400 w 2495550"/>
              <a:gd name="connsiteY42" fmla="*/ 190500 h 2032000"/>
              <a:gd name="connsiteX43" fmla="*/ 930275 w 2495550"/>
              <a:gd name="connsiteY43" fmla="*/ 146050 h 2032000"/>
              <a:gd name="connsiteX44" fmla="*/ 952500 w 2495550"/>
              <a:gd name="connsiteY44" fmla="*/ 104775 h 2032000"/>
              <a:gd name="connsiteX45" fmla="*/ 1000125 w 2495550"/>
              <a:gd name="connsiteY45" fmla="*/ 69850 h 2032000"/>
              <a:gd name="connsiteX46" fmla="*/ 1025525 w 2495550"/>
              <a:gd name="connsiteY46" fmla="*/ 69850 h 2032000"/>
              <a:gd name="connsiteX47" fmla="*/ 1085850 w 2495550"/>
              <a:gd name="connsiteY47" fmla="*/ 9525 h 2032000"/>
              <a:gd name="connsiteX48" fmla="*/ 1089025 w 2495550"/>
              <a:gd name="connsiteY48" fmla="*/ 0 h 2032000"/>
              <a:gd name="connsiteX49" fmla="*/ 1117600 w 2495550"/>
              <a:gd name="connsiteY49" fmla="*/ 0 h 2032000"/>
              <a:gd name="connsiteX50" fmla="*/ 1127125 w 2495550"/>
              <a:gd name="connsiteY50" fmla="*/ 12700 h 2032000"/>
              <a:gd name="connsiteX51" fmla="*/ 1139825 w 2495550"/>
              <a:gd name="connsiteY51" fmla="*/ 38100 h 2032000"/>
              <a:gd name="connsiteX52" fmla="*/ 1152525 w 2495550"/>
              <a:gd name="connsiteY52" fmla="*/ 66675 h 2032000"/>
              <a:gd name="connsiteX53" fmla="*/ 1158875 w 2495550"/>
              <a:gd name="connsiteY53" fmla="*/ 98425 h 2032000"/>
              <a:gd name="connsiteX54" fmla="*/ 1165225 w 2495550"/>
              <a:gd name="connsiteY54" fmla="*/ 136525 h 2032000"/>
              <a:gd name="connsiteX55" fmla="*/ 1171575 w 2495550"/>
              <a:gd name="connsiteY55" fmla="*/ 177800 h 2032000"/>
              <a:gd name="connsiteX56" fmla="*/ 1184275 w 2495550"/>
              <a:gd name="connsiteY56" fmla="*/ 238125 h 2032000"/>
              <a:gd name="connsiteX57" fmla="*/ 1196975 w 2495550"/>
              <a:gd name="connsiteY57" fmla="*/ 336550 h 2032000"/>
              <a:gd name="connsiteX58" fmla="*/ 1225550 w 2495550"/>
              <a:gd name="connsiteY58" fmla="*/ 533400 h 2032000"/>
              <a:gd name="connsiteX59" fmla="*/ 1244600 w 2495550"/>
              <a:gd name="connsiteY59" fmla="*/ 628650 h 2032000"/>
              <a:gd name="connsiteX60" fmla="*/ 1247775 w 2495550"/>
              <a:gd name="connsiteY60" fmla="*/ 682625 h 2032000"/>
              <a:gd name="connsiteX61" fmla="*/ 1266825 w 2495550"/>
              <a:gd name="connsiteY61" fmla="*/ 749300 h 2032000"/>
              <a:gd name="connsiteX62" fmla="*/ 1285875 w 2495550"/>
              <a:gd name="connsiteY62" fmla="*/ 819150 h 2032000"/>
              <a:gd name="connsiteX63" fmla="*/ 1292225 w 2495550"/>
              <a:gd name="connsiteY63" fmla="*/ 873125 h 2032000"/>
              <a:gd name="connsiteX64" fmla="*/ 1308100 w 2495550"/>
              <a:gd name="connsiteY64" fmla="*/ 933450 h 2032000"/>
              <a:gd name="connsiteX65" fmla="*/ 1330325 w 2495550"/>
              <a:gd name="connsiteY65" fmla="*/ 984250 h 2032000"/>
              <a:gd name="connsiteX66" fmla="*/ 1349375 w 2495550"/>
              <a:gd name="connsiteY66" fmla="*/ 1044575 h 2032000"/>
              <a:gd name="connsiteX67" fmla="*/ 1381125 w 2495550"/>
              <a:gd name="connsiteY67" fmla="*/ 1098550 h 2032000"/>
              <a:gd name="connsiteX68" fmla="*/ 1406525 w 2495550"/>
              <a:gd name="connsiteY68" fmla="*/ 1165225 h 2032000"/>
              <a:gd name="connsiteX69" fmla="*/ 1444625 w 2495550"/>
              <a:gd name="connsiteY69" fmla="*/ 1235075 h 2032000"/>
              <a:gd name="connsiteX70" fmla="*/ 1460500 w 2495550"/>
              <a:gd name="connsiteY70" fmla="*/ 1285875 h 2032000"/>
              <a:gd name="connsiteX71" fmla="*/ 1473200 w 2495550"/>
              <a:gd name="connsiteY71" fmla="*/ 1333500 h 2032000"/>
              <a:gd name="connsiteX72" fmla="*/ 1498600 w 2495550"/>
              <a:gd name="connsiteY72" fmla="*/ 1397000 h 2032000"/>
              <a:gd name="connsiteX73" fmla="*/ 1520825 w 2495550"/>
              <a:gd name="connsiteY73" fmla="*/ 1438275 h 2032000"/>
              <a:gd name="connsiteX74" fmla="*/ 1536700 w 2495550"/>
              <a:gd name="connsiteY74" fmla="*/ 1482725 h 2032000"/>
              <a:gd name="connsiteX75" fmla="*/ 1549400 w 2495550"/>
              <a:gd name="connsiteY75" fmla="*/ 1527175 h 2032000"/>
              <a:gd name="connsiteX76" fmla="*/ 1571625 w 2495550"/>
              <a:gd name="connsiteY76" fmla="*/ 1581150 h 2032000"/>
              <a:gd name="connsiteX77" fmla="*/ 1616075 w 2495550"/>
              <a:gd name="connsiteY77" fmla="*/ 1673225 h 2032000"/>
              <a:gd name="connsiteX78" fmla="*/ 1635125 w 2495550"/>
              <a:gd name="connsiteY78" fmla="*/ 1711325 h 2032000"/>
              <a:gd name="connsiteX79" fmla="*/ 1704975 w 2495550"/>
              <a:gd name="connsiteY79" fmla="*/ 1812925 h 2032000"/>
              <a:gd name="connsiteX80" fmla="*/ 1739900 w 2495550"/>
              <a:gd name="connsiteY80" fmla="*/ 1835150 h 2032000"/>
              <a:gd name="connsiteX81" fmla="*/ 1803400 w 2495550"/>
              <a:gd name="connsiteY81" fmla="*/ 1882775 h 2032000"/>
              <a:gd name="connsiteX82" fmla="*/ 1870075 w 2495550"/>
              <a:gd name="connsiteY82" fmla="*/ 1943100 h 2032000"/>
              <a:gd name="connsiteX83" fmla="*/ 1911350 w 2495550"/>
              <a:gd name="connsiteY83" fmla="*/ 1990725 h 2032000"/>
              <a:gd name="connsiteX84" fmla="*/ 1952625 w 2495550"/>
              <a:gd name="connsiteY84" fmla="*/ 2003425 h 2032000"/>
              <a:gd name="connsiteX85" fmla="*/ 1981200 w 2495550"/>
              <a:gd name="connsiteY85" fmla="*/ 2003425 h 2032000"/>
              <a:gd name="connsiteX86" fmla="*/ 2025650 w 2495550"/>
              <a:gd name="connsiteY86" fmla="*/ 2000250 h 2032000"/>
              <a:gd name="connsiteX87" fmla="*/ 2054225 w 2495550"/>
              <a:gd name="connsiteY87" fmla="*/ 1962150 h 2032000"/>
              <a:gd name="connsiteX88" fmla="*/ 2085975 w 2495550"/>
              <a:gd name="connsiteY88" fmla="*/ 1952625 h 2032000"/>
              <a:gd name="connsiteX89" fmla="*/ 2111375 w 2495550"/>
              <a:gd name="connsiteY89" fmla="*/ 1971675 h 2032000"/>
              <a:gd name="connsiteX90" fmla="*/ 2120900 w 2495550"/>
              <a:gd name="connsiteY90" fmla="*/ 1981200 h 2032000"/>
              <a:gd name="connsiteX91" fmla="*/ 2146300 w 2495550"/>
              <a:gd name="connsiteY91" fmla="*/ 2003425 h 2032000"/>
              <a:gd name="connsiteX92" fmla="*/ 2203450 w 2495550"/>
              <a:gd name="connsiteY92" fmla="*/ 2016125 h 2032000"/>
              <a:gd name="connsiteX93" fmla="*/ 2276475 w 2495550"/>
              <a:gd name="connsiteY93" fmla="*/ 2016125 h 2032000"/>
              <a:gd name="connsiteX94" fmla="*/ 2324100 w 2495550"/>
              <a:gd name="connsiteY94" fmla="*/ 2016125 h 2032000"/>
              <a:gd name="connsiteX95" fmla="*/ 2378869 w 2495550"/>
              <a:gd name="connsiteY95" fmla="*/ 1999456 h 2032000"/>
              <a:gd name="connsiteX96" fmla="*/ 2418556 w 2495550"/>
              <a:gd name="connsiteY96" fmla="*/ 2000250 h 2032000"/>
              <a:gd name="connsiteX97" fmla="*/ 2451100 w 2495550"/>
              <a:gd name="connsiteY97" fmla="*/ 2003425 h 2032000"/>
              <a:gd name="connsiteX98" fmla="*/ 2495550 w 2495550"/>
              <a:gd name="connsiteY98" fmla="*/ 2003425 h 2032000"/>
              <a:gd name="connsiteX0" fmla="*/ 0 w 2495550"/>
              <a:gd name="connsiteY0" fmla="*/ 2009775 h 2032000"/>
              <a:gd name="connsiteX1" fmla="*/ 53975 w 2495550"/>
              <a:gd name="connsiteY1" fmla="*/ 2032000 h 2032000"/>
              <a:gd name="connsiteX2" fmla="*/ 98425 w 2495550"/>
              <a:gd name="connsiteY2" fmla="*/ 2032000 h 2032000"/>
              <a:gd name="connsiteX3" fmla="*/ 149225 w 2495550"/>
              <a:gd name="connsiteY3" fmla="*/ 2019300 h 2032000"/>
              <a:gd name="connsiteX4" fmla="*/ 180975 w 2495550"/>
              <a:gd name="connsiteY4" fmla="*/ 2012950 h 2032000"/>
              <a:gd name="connsiteX5" fmla="*/ 219075 w 2495550"/>
              <a:gd name="connsiteY5" fmla="*/ 2006600 h 2032000"/>
              <a:gd name="connsiteX6" fmla="*/ 266700 w 2495550"/>
              <a:gd name="connsiteY6" fmla="*/ 2016125 h 2032000"/>
              <a:gd name="connsiteX7" fmla="*/ 327025 w 2495550"/>
              <a:gd name="connsiteY7" fmla="*/ 2022475 h 2032000"/>
              <a:gd name="connsiteX8" fmla="*/ 365125 w 2495550"/>
              <a:gd name="connsiteY8" fmla="*/ 2022475 h 2032000"/>
              <a:gd name="connsiteX9" fmla="*/ 400050 w 2495550"/>
              <a:gd name="connsiteY9" fmla="*/ 2016125 h 2032000"/>
              <a:gd name="connsiteX10" fmla="*/ 425450 w 2495550"/>
              <a:gd name="connsiteY10" fmla="*/ 2000250 h 2032000"/>
              <a:gd name="connsiteX11" fmla="*/ 441325 w 2495550"/>
              <a:gd name="connsiteY11" fmla="*/ 1971675 h 2032000"/>
              <a:gd name="connsiteX12" fmla="*/ 457200 w 2495550"/>
              <a:gd name="connsiteY12" fmla="*/ 1920875 h 2032000"/>
              <a:gd name="connsiteX13" fmla="*/ 473075 w 2495550"/>
              <a:gd name="connsiteY13" fmla="*/ 1873250 h 2032000"/>
              <a:gd name="connsiteX14" fmla="*/ 485775 w 2495550"/>
              <a:gd name="connsiteY14" fmla="*/ 1831975 h 2032000"/>
              <a:gd name="connsiteX15" fmla="*/ 495300 w 2495550"/>
              <a:gd name="connsiteY15" fmla="*/ 1793875 h 2032000"/>
              <a:gd name="connsiteX16" fmla="*/ 520700 w 2495550"/>
              <a:gd name="connsiteY16" fmla="*/ 1749425 h 2032000"/>
              <a:gd name="connsiteX17" fmla="*/ 533400 w 2495550"/>
              <a:gd name="connsiteY17" fmla="*/ 1727200 h 2032000"/>
              <a:gd name="connsiteX18" fmla="*/ 552450 w 2495550"/>
              <a:gd name="connsiteY18" fmla="*/ 1692275 h 2032000"/>
              <a:gd name="connsiteX19" fmla="*/ 581025 w 2495550"/>
              <a:gd name="connsiteY19" fmla="*/ 1660525 h 2032000"/>
              <a:gd name="connsiteX20" fmla="*/ 596900 w 2495550"/>
              <a:gd name="connsiteY20" fmla="*/ 1622425 h 2032000"/>
              <a:gd name="connsiteX21" fmla="*/ 622300 w 2495550"/>
              <a:gd name="connsiteY21" fmla="*/ 1565275 h 2032000"/>
              <a:gd name="connsiteX22" fmla="*/ 638175 w 2495550"/>
              <a:gd name="connsiteY22" fmla="*/ 1479550 h 2032000"/>
              <a:gd name="connsiteX23" fmla="*/ 654050 w 2495550"/>
              <a:gd name="connsiteY23" fmla="*/ 1390650 h 2032000"/>
              <a:gd name="connsiteX24" fmla="*/ 660400 w 2495550"/>
              <a:gd name="connsiteY24" fmla="*/ 1336675 h 2032000"/>
              <a:gd name="connsiteX25" fmla="*/ 666750 w 2495550"/>
              <a:gd name="connsiteY25" fmla="*/ 1276350 h 2032000"/>
              <a:gd name="connsiteX26" fmla="*/ 669925 w 2495550"/>
              <a:gd name="connsiteY26" fmla="*/ 1228725 h 2032000"/>
              <a:gd name="connsiteX27" fmla="*/ 679450 w 2495550"/>
              <a:gd name="connsiteY27" fmla="*/ 1171575 h 2032000"/>
              <a:gd name="connsiteX28" fmla="*/ 682625 w 2495550"/>
              <a:gd name="connsiteY28" fmla="*/ 1108075 h 2032000"/>
              <a:gd name="connsiteX29" fmla="*/ 692150 w 2495550"/>
              <a:gd name="connsiteY29" fmla="*/ 1012825 h 2032000"/>
              <a:gd name="connsiteX30" fmla="*/ 701675 w 2495550"/>
              <a:gd name="connsiteY30" fmla="*/ 917575 h 2032000"/>
              <a:gd name="connsiteX31" fmla="*/ 723900 w 2495550"/>
              <a:gd name="connsiteY31" fmla="*/ 819150 h 2032000"/>
              <a:gd name="connsiteX32" fmla="*/ 733425 w 2495550"/>
              <a:gd name="connsiteY32" fmla="*/ 774700 h 2032000"/>
              <a:gd name="connsiteX33" fmla="*/ 752475 w 2495550"/>
              <a:gd name="connsiteY33" fmla="*/ 714375 h 2032000"/>
              <a:gd name="connsiteX34" fmla="*/ 768350 w 2495550"/>
              <a:gd name="connsiteY34" fmla="*/ 688975 h 2032000"/>
              <a:gd name="connsiteX35" fmla="*/ 819150 w 2495550"/>
              <a:gd name="connsiteY35" fmla="*/ 587375 h 2032000"/>
              <a:gd name="connsiteX36" fmla="*/ 838200 w 2495550"/>
              <a:gd name="connsiteY36" fmla="*/ 536575 h 2032000"/>
              <a:gd name="connsiteX37" fmla="*/ 847725 w 2495550"/>
              <a:gd name="connsiteY37" fmla="*/ 460375 h 2032000"/>
              <a:gd name="connsiteX38" fmla="*/ 854075 w 2495550"/>
              <a:gd name="connsiteY38" fmla="*/ 409575 h 2032000"/>
              <a:gd name="connsiteX39" fmla="*/ 882650 w 2495550"/>
              <a:gd name="connsiteY39" fmla="*/ 361950 h 2032000"/>
              <a:gd name="connsiteX40" fmla="*/ 885825 w 2495550"/>
              <a:gd name="connsiteY40" fmla="*/ 298450 h 2032000"/>
              <a:gd name="connsiteX41" fmla="*/ 901700 w 2495550"/>
              <a:gd name="connsiteY41" fmla="*/ 244475 h 2032000"/>
              <a:gd name="connsiteX42" fmla="*/ 914400 w 2495550"/>
              <a:gd name="connsiteY42" fmla="*/ 190500 h 2032000"/>
              <a:gd name="connsiteX43" fmla="*/ 930275 w 2495550"/>
              <a:gd name="connsiteY43" fmla="*/ 146050 h 2032000"/>
              <a:gd name="connsiteX44" fmla="*/ 952500 w 2495550"/>
              <a:gd name="connsiteY44" fmla="*/ 104775 h 2032000"/>
              <a:gd name="connsiteX45" fmla="*/ 1000125 w 2495550"/>
              <a:gd name="connsiteY45" fmla="*/ 69850 h 2032000"/>
              <a:gd name="connsiteX46" fmla="*/ 1025525 w 2495550"/>
              <a:gd name="connsiteY46" fmla="*/ 69850 h 2032000"/>
              <a:gd name="connsiteX47" fmla="*/ 1085850 w 2495550"/>
              <a:gd name="connsiteY47" fmla="*/ 9525 h 2032000"/>
              <a:gd name="connsiteX48" fmla="*/ 1089025 w 2495550"/>
              <a:gd name="connsiteY48" fmla="*/ 0 h 2032000"/>
              <a:gd name="connsiteX49" fmla="*/ 1117600 w 2495550"/>
              <a:gd name="connsiteY49" fmla="*/ 0 h 2032000"/>
              <a:gd name="connsiteX50" fmla="*/ 1127125 w 2495550"/>
              <a:gd name="connsiteY50" fmla="*/ 12700 h 2032000"/>
              <a:gd name="connsiteX51" fmla="*/ 1139825 w 2495550"/>
              <a:gd name="connsiteY51" fmla="*/ 38100 h 2032000"/>
              <a:gd name="connsiteX52" fmla="*/ 1152525 w 2495550"/>
              <a:gd name="connsiteY52" fmla="*/ 66675 h 2032000"/>
              <a:gd name="connsiteX53" fmla="*/ 1158875 w 2495550"/>
              <a:gd name="connsiteY53" fmla="*/ 98425 h 2032000"/>
              <a:gd name="connsiteX54" fmla="*/ 1165225 w 2495550"/>
              <a:gd name="connsiteY54" fmla="*/ 136525 h 2032000"/>
              <a:gd name="connsiteX55" fmla="*/ 1171575 w 2495550"/>
              <a:gd name="connsiteY55" fmla="*/ 177800 h 2032000"/>
              <a:gd name="connsiteX56" fmla="*/ 1184275 w 2495550"/>
              <a:gd name="connsiteY56" fmla="*/ 238125 h 2032000"/>
              <a:gd name="connsiteX57" fmla="*/ 1196975 w 2495550"/>
              <a:gd name="connsiteY57" fmla="*/ 336550 h 2032000"/>
              <a:gd name="connsiteX58" fmla="*/ 1225550 w 2495550"/>
              <a:gd name="connsiteY58" fmla="*/ 533400 h 2032000"/>
              <a:gd name="connsiteX59" fmla="*/ 1244600 w 2495550"/>
              <a:gd name="connsiteY59" fmla="*/ 628650 h 2032000"/>
              <a:gd name="connsiteX60" fmla="*/ 1247775 w 2495550"/>
              <a:gd name="connsiteY60" fmla="*/ 682625 h 2032000"/>
              <a:gd name="connsiteX61" fmla="*/ 1266825 w 2495550"/>
              <a:gd name="connsiteY61" fmla="*/ 749300 h 2032000"/>
              <a:gd name="connsiteX62" fmla="*/ 1285875 w 2495550"/>
              <a:gd name="connsiteY62" fmla="*/ 819150 h 2032000"/>
              <a:gd name="connsiteX63" fmla="*/ 1292225 w 2495550"/>
              <a:gd name="connsiteY63" fmla="*/ 873125 h 2032000"/>
              <a:gd name="connsiteX64" fmla="*/ 1308100 w 2495550"/>
              <a:gd name="connsiteY64" fmla="*/ 933450 h 2032000"/>
              <a:gd name="connsiteX65" fmla="*/ 1330325 w 2495550"/>
              <a:gd name="connsiteY65" fmla="*/ 984250 h 2032000"/>
              <a:gd name="connsiteX66" fmla="*/ 1349375 w 2495550"/>
              <a:gd name="connsiteY66" fmla="*/ 1044575 h 2032000"/>
              <a:gd name="connsiteX67" fmla="*/ 1381125 w 2495550"/>
              <a:gd name="connsiteY67" fmla="*/ 1098550 h 2032000"/>
              <a:gd name="connsiteX68" fmla="*/ 1406525 w 2495550"/>
              <a:gd name="connsiteY68" fmla="*/ 1165225 h 2032000"/>
              <a:gd name="connsiteX69" fmla="*/ 1444625 w 2495550"/>
              <a:gd name="connsiteY69" fmla="*/ 1235075 h 2032000"/>
              <a:gd name="connsiteX70" fmla="*/ 1460500 w 2495550"/>
              <a:gd name="connsiteY70" fmla="*/ 1285875 h 2032000"/>
              <a:gd name="connsiteX71" fmla="*/ 1473200 w 2495550"/>
              <a:gd name="connsiteY71" fmla="*/ 1333500 h 2032000"/>
              <a:gd name="connsiteX72" fmla="*/ 1498600 w 2495550"/>
              <a:gd name="connsiteY72" fmla="*/ 1397000 h 2032000"/>
              <a:gd name="connsiteX73" fmla="*/ 1520825 w 2495550"/>
              <a:gd name="connsiteY73" fmla="*/ 1438275 h 2032000"/>
              <a:gd name="connsiteX74" fmla="*/ 1536700 w 2495550"/>
              <a:gd name="connsiteY74" fmla="*/ 1482725 h 2032000"/>
              <a:gd name="connsiteX75" fmla="*/ 1549400 w 2495550"/>
              <a:gd name="connsiteY75" fmla="*/ 1527175 h 2032000"/>
              <a:gd name="connsiteX76" fmla="*/ 1571625 w 2495550"/>
              <a:gd name="connsiteY76" fmla="*/ 1581150 h 2032000"/>
              <a:gd name="connsiteX77" fmla="*/ 1616075 w 2495550"/>
              <a:gd name="connsiteY77" fmla="*/ 1673225 h 2032000"/>
              <a:gd name="connsiteX78" fmla="*/ 1635125 w 2495550"/>
              <a:gd name="connsiteY78" fmla="*/ 1711325 h 2032000"/>
              <a:gd name="connsiteX79" fmla="*/ 1662113 w 2495550"/>
              <a:gd name="connsiteY79" fmla="*/ 1771650 h 2032000"/>
              <a:gd name="connsiteX80" fmla="*/ 1704975 w 2495550"/>
              <a:gd name="connsiteY80" fmla="*/ 1812925 h 2032000"/>
              <a:gd name="connsiteX81" fmla="*/ 1739900 w 2495550"/>
              <a:gd name="connsiteY81" fmla="*/ 1835150 h 2032000"/>
              <a:gd name="connsiteX82" fmla="*/ 1803400 w 2495550"/>
              <a:gd name="connsiteY82" fmla="*/ 1882775 h 2032000"/>
              <a:gd name="connsiteX83" fmla="*/ 1870075 w 2495550"/>
              <a:gd name="connsiteY83" fmla="*/ 1943100 h 2032000"/>
              <a:gd name="connsiteX84" fmla="*/ 1911350 w 2495550"/>
              <a:gd name="connsiteY84" fmla="*/ 1990725 h 2032000"/>
              <a:gd name="connsiteX85" fmla="*/ 1952625 w 2495550"/>
              <a:gd name="connsiteY85" fmla="*/ 2003425 h 2032000"/>
              <a:gd name="connsiteX86" fmla="*/ 1981200 w 2495550"/>
              <a:gd name="connsiteY86" fmla="*/ 2003425 h 2032000"/>
              <a:gd name="connsiteX87" fmla="*/ 2025650 w 2495550"/>
              <a:gd name="connsiteY87" fmla="*/ 2000250 h 2032000"/>
              <a:gd name="connsiteX88" fmla="*/ 2054225 w 2495550"/>
              <a:gd name="connsiteY88" fmla="*/ 1962150 h 2032000"/>
              <a:gd name="connsiteX89" fmla="*/ 2085975 w 2495550"/>
              <a:gd name="connsiteY89" fmla="*/ 1952625 h 2032000"/>
              <a:gd name="connsiteX90" fmla="*/ 2111375 w 2495550"/>
              <a:gd name="connsiteY90" fmla="*/ 1971675 h 2032000"/>
              <a:gd name="connsiteX91" fmla="*/ 2120900 w 2495550"/>
              <a:gd name="connsiteY91" fmla="*/ 1981200 h 2032000"/>
              <a:gd name="connsiteX92" fmla="*/ 2146300 w 2495550"/>
              <a:gd name="connsiteY92" fmla="*/ 2003425 h 2032000"/>
              <a:gd name="connsiteX93" fmla="*/ 2203450 w 2495550"/>
              <a:gd name="connsiteY93" fmla="*/ 2016125 h 2032000"/>
              <a:gd name="connsiteX94" fmla="*/ 2276475 w 2495550"/>
              <a:gd name="connsiteY94" fmla="*/ 2016125 h 2032000"/>
              <a:gd name="connsiteX95" fmla="*/ 2324100 w 2495550"/>
              <a:gd name="connsiteY95" fmla="*/ 2016125 h 2032000"/>
              <a:gd name="connsiteX96" fmla="*/ 2378869 w 2495550"/>
              <a:gd name="connsiteY96" fmla="*/ 1999456 h 2032000"/>
              <a:gd name="connsiteX97" fmla="*/ 2418556 w 2495550"/>
              <a:gd name="connsiteY97" fmla="*/ 2000250 h 2032000"/>
              <a:gd name="connsiteX98" fmla="*/ 2451100 w 2495550"/>
              <a:gd name="connsiteY98" fmla="*/ 2003425 h 2032000"/>
              <a:gd name="connsiteX99" fmla="*/ 2495550 w 2495550"/>
              <a:gd name="connsiteY99" fmla="*/ 2003425 h 2032000"/>
              <a:gd name="connsiteX0" fmla="*/ 0 w 2495550"/>
              <a:gd name="connsiteY0" fmla="*/ 2009775 h 2032000"/>
              <a:gd name="connsiteX1" fmla="*/ 53975 w 2495550"/>
              <a:gd name="connsiteY1" fmla="*/ 2032000 h 2032000"/>
              <a:gd name="connsiteX2" fmla="*/ 98425 w 2495550"/>
              <a:gd name="connsiteY2" fmla="*/ 2032000 h 2032000"/>
              <a:gd name="connsiteX3" fmla="*/ 149225 w 2495550"/>
              <a:gd name="connsiteY3" fmla="*/ 2019300 h 2032000"/>
              <a:gd name="connsiteX4" fmla="*/ 180975 w 2495550"/>
              <a:gd name="connsiteY4" fmla="*/ 2012950 h 2032000"/>
              <a:gd name="connsiteX5" fmla="*/ 219075 w 2495550"/>
              <a:gd name="connsiteY5" fmla="*/ 2006600 h 2032000"/>
              <a:gd name="connsiteX6" fmla="*/ 266700 w 2495550"/>
              <a:gd name="connsiteY6" fmla="*/ 2016125 h 2032000"/>
              <a:gd name="connsiteX7" fmla="*/ 327025 w 2495550"/>
              <a:gd name="connsiteY7" fmla="*/ 2022475 h 2032000"/>
              <a:gd name="connsiteX8" fmla="*/ 365125 w 2495550"/>
              <a:gd name="connsiteY8" fmla="*/ 2022475 h 2032000"/>
              <a:gd name="connsiteX9" fmla="*/ 400050 w 2495550"/>
              <a:gd name="connsiteY9" fmla="*/ 2016125 h 2032000"/>
              <a:gd name="connsiteX10" fmla="*/ 425450 w 2495550"/>
              <a:gd name="connsiteY10" fmla="*/ 2000250 h 2032000"/>
              <a:gd name="connsiteX11" fmla="*/ 441325 w 2495550"/>
              <a:gd name="connsiteY11" fmla="*/ 1971675 h 2032000"/>
              <a:gd name="connsiteX12" fmla="*/ 457200 w 2495550"/>
              <a:gd name="connsiteY12" fmla="*/ 1920875 h 2032000"/>
              <a:gd name="connsiteX13" fmla="*/ 473075 w 2495550"/>
              <a:gd name="connsiteY13" fmla="*/ 1873250 h 2032000"/>
              <a:gd name="connsiteX14" fmla="*/ 485775 w 2495550"/>
              <a:gd name="connsiteY14" fmla="*/ 1831975 h 2032000"/>
              <a:gd name="connsiteX15" fmla="*/ 495300 w 2495550"/>
              <a:gd name="connsiteY15" fmla="*/ 1793875 h 2032000"/>
              <a:gd name="connsiteX16" fmla="*/ 520700 w 2495550"/>
              <a:gd name="connsiteY16" fmla="*/ 1749425 h 2032000"/>
              <a:gd name="connsiteX17" fmla="*/ 533400 w 2495550"/>
              <a:gd name="connsiteY17" fmla="*/ 1727200 h 2032000"/>
              <a:gd name="connsiteX18" fmla="*/ 552450 w 2495550"/>
              <a:gd name="connsiteY18" fmla="*/ 1692275 h 2032000"/>
              <a:gd name="connsiteX19" fmla="*/ 581025 w 2495550"/>
              <a:gd name="connsiteY19" fmla="*/ 1660525 h 2032000"/>
              <a:gd name="connsiteX20" fmla="*/ 596900 w 2495550"/>
              <a:gd name="connsiteY20" fmla="*/ 1622425 h 2032000"/>
              <a:gd name="connsiteX21" fmla="*/ 622300 w 2495550"/>
              <a:gd name="connsiteY21" fmla="*/ 1565275 h 2032000"/>
              <a:gd name="connsiteX22" fmla="*/ 638175 w 2495550"/>
              <a:gd name="connsiteY22" fmla="*/ 1479550 h 2032000"/>
              <a:gd name="connsiteX23" fmla="*/ 654050 w 2495550"/>
              <a:gd name="connsiteY23" fmla="*/ 1390650 h 2032000"/>
              <a:gd name="connsiteX24" fmla="*/ 660400 w 2495550"/>
              <a:gd name="connsiteY24" fmla="*/ 1336675 h 2032000"/>
              <a:gd name="connsiteX25" fmla="*/ 666750 w 2495550"/>
              <a:gd name="connsiteY25" fmla="*/ 1276350 h 2032000"/>
              <a:gd name="connsiteX26" fmla="*/ 669925 w 2495550"/>
              <a:gd name="connsiteY26" fmla="*/ 1228725 h 2032000"/>
              <a:gd name="connsiteX27" fmla="*/ 679450 w 2495550"/>
              <a:gd name="connsiteY27" fmla="*/ 1171575 h 2032000"/>
              <a:gd name="connsiteX28" fmla="*/ 682625 w 2495550"/>
              <a:gd name="connsiteY28" fmla="*/ 1108075 h 2032000"/>
              <a:gd name="connsiteX29" fmla="*/ 692150 w 2495550"/>
              <a:gd name="connsiteY29" fmla="*/ 1012825 h 2032000"/>
              <a:gd name="connsiteX30" fmla="*/ 701675 w 2495550"/>
              <a:gd name="connsiteY30" fmla="*/ 917575 h 2032000"/>
              <a:gd name="connsiteX31" fmla="*/ 723900 w 2495550"/>
              <a:gd name="connsiteY31" fmla="*/ 819150 h 2032000"/>
              <a:gd name="connsiteX32" fmla="*/ 733425 w 2495550"/>
              <a:gd name="connsiteY32" fmla="*/ 774700 h 2032000"/>
              <a:gd name="connsiteX33" fmla="*/ 752475 w 2495550"/>
              <a:gd name="connsiteY33" fmla="*/ 714375 h 2032000"/>
              <a:gd name="connsiteX34" fmla="*/ 768350 w 2495550"/>
              <a:gd name="connsiteY34" fmla="*/ 688975 h 2032000"/>
              <a:gd name="connsiteX35" fmla="*/ 819150 w 2495550"/>
              <a:gd name="connsiteY35" fmla="*/ 587375 h 2032000"/>
              <a:gd name="connsiteX36" fmla="*/ 838200 w 2495550"/>
              <a:gd name="connsiteY36" fmla="*/ 536575 h 2032000"/>
              <a:gd name="connsiteX37" fmla="*/ 847725 w 2495550"/>
              <a:gd name="connsiteY37" fmla="*/ 460375 h 2032000"/>
              <a:gd name="connsiteX38" fmla="*/ 854075 w 2495550"/>
              <a:gd name="connsiteY38" fmla="*/ 409575 h 2032000"/>
              <a:gd name="connsiteX39" fmla="*/ 882650 w 2495550"/>
              <a:gd name="connsiteY39" fmla="*/ 361950 h 2032000"/>
              <a:gd name="connsiteX40" fmla="*/ 885825 w 2495550"/>
              <a:gd name="connsiteY40" fmla="*/ 298450 h 2032000"/>
              <a:gd name="connsiteX41" fmla="*/ 901700 w 2495550"/>
              <a:gd name="connsiteY41" fmla="*/ 244475 h 2032000"/>
              <a:gd name="connsiteX42" fmla="*/ 914400 w 2495550"/>
              <a:gd name="connsiteY42" fmla="*/ 190500 h 2032000"/>
              <a:gd name="connsiteX43" fmla="*/ 930275 w 2495550"/>
              <a:gd name="connsiteY43" fmla="*/ 146050 h 2032000"/>
              <a:gd name="connsiteX44" fmla="*/ 952500 w 2495550"/>
              <a:gd name="connsiteY44" fmla="*/ 104775 h 2032000"/>
              <a:gd name="connsiteX45" fmla="*/ 1000125 w 2495550"/>
              <a:gd name="connsiteY45" fmla="*/ 69850 h 2032000"/>
              <a:gd name="connsiteX46" fmla="*/ 1025525 w 2495550"/>
              <a:gd name="connsiteY46" fmla="*/ 69850 h 2032000"/>
              <a:gd name="connsiteX47" fmla="*/ 1085850 w 2495550"/>
              <a:gd name="connsiteY47" fmla="*/ 9525 h 2032000"/>
              <a:gd name="connsiteX48" fmla="*/ 1089025 w 2495550"/>
              <a:gd name="connsiteY48" fmla="*/ 0 h 2032000"/>
              <a:gd name="connsiteX49" fmla="*/ 1117600 w 2495550"/>
              <a:gd name="connsiteY49" fmla="*/ 0 h 2032000"/>
              <a:gd name="connsiteX50" fmla="*/ 1127125 w 2495550"/>
              <a:gd name="connsiteY50" fmla="*/ 12700 h 2032000"/>
              <a:gd name="connsiteX51" fmla="*/ 1139825 w 2495550"/>
              <a:gd name="connsiteY51" fmla="*/ 38100 h 2032000"/>
              <a:gd name="connsiteX52" fmla="*/ 1152525 w 2495550"/>
              <a:gd name="connsiteY52" fmla="*/ 66675 h 2032000"/>
              <a:gd name="connsiteX53" fmla="*/ 1158875 w 2495550"/>
              <a:gd name="connsiteY53" fmla="*/ 98425 h 2032000"/>
              <a:gd name="connsiteX54" fmla="*/ 1165225 w 2495550"/>
              <a:gd name="connsiteY54" fmla="*/ 136525 h 2032000"/>
              <a:gd name="connsiteX55" fmla="*/ 1171575 w 2495550"/>
              <a:gd name="connsiteY55" fmla="*/ 177800 h 2032000"/>
              <a:gd name="connsiteX56" fmla="*/ 1184275 w 2495550"/>
              <a:gd name="connsiteY56" fmla="*/ 238125 h 2032000"/>
              <a:gd name="connsiteX57" fmla="*/ 1196975 w 2495550"/>
              <a:gd name="connsiteY57" fmla="*/ 336550 h 2032000"/>
              <a:gd name="connsiteX58" fmla="*/ 1225550 w 2495550"/>
              <a:gd name="connsiteY58" fmla="*/ 533400 h 2032000"/>
              <a:gd name="connsiteX59" fmla="*/ 1244600 w 2495550"/>
              <a:gd name="connsiteY59" fmla="*/ 628650 h 2032000"/>
              <a:gd name="connsiteX60" fmla="*/ 1247775 w 2495550"/>
              <a:gd name="connsiteY60" fmla="*/ 682625 h 2032000"/>
              <a:gd name="connsiteX61" fmla="*/ 1266825 w 2495550"/>
              <a:gd name="connsiteY61" fmla="*/ 749300 h 2032000"/>
              <a:gd name="connsiteX62" fmla="*/ 1285875 w 2495550"/>
              <a:gd name="connsiteY62" fmla="*/ 819150 h 2032000"/>
              <a:gd name="connsiteX63" fmla="*/ 1292225 w 2495550"/>
              <a:gd name="connsiteY63" fmla="*/ 873125 h 2032000"/>
              <a:gd name="connsiteX64" fmla="*/ 1308100 w 2495550"/>
              <a:gd name="connsiteY64" fmla="*/ 933450 h 2032000"/>
              <a:gd name="connsiteX65" fmla="*/ 1330325 w 2495550"/>
              <a:gd name="connsiteY65" fmla="*/ 984250 h 2032000"/>
              <a:gd name="connsiteX66" fmla="*/ 1349375 w 2495550"/>
              <a:gd name="connsiteY66" fmla="*/ 1044575 h 2032000"/>
              <a:gd name="connsiteX67" fmla="*/ 1381125 w 2495550"/>
              <a:gd name="connsiteY67" fmla="*/ 1098550 h 2032000"/>
              <a:gd name="connsiteX68" fmla="*/ 1406525 w 2495550"/>
              <a:gd name="connsiteY68" fmla="*/ 1165225 h 2032000"/>
              <a:gd name="connsiteX69" fmla="*/ 1444625 w 2495550"/>
              <a:gd name="connsiteY69" fmla="*/ 1235075 h 2032000"/>
              <a:gd name="connsiteX70" fmla="*/ 1460500 w 2495550"/>
              <a:gd name="connsiteY70" fmla="*/ 1285875 h 2032000"/>
              <a:gd name="connsiteX71" fmla="*/ 1473200 w 2495550"/>
              <a:gd name="connsiteY71" fmla="*/ 1333500 h 2032000"/>
              <a:gd name="connsiteX72" fmla="*/ 1498600 w 2495550"/>
              <a:gd name="connsiteY72" fmla="*/ 1397000 h 2032000"/>
              <a:gd name="connsiteX73" fmla="*/ 1520825 w 2495550"/>
              <a:gd name="connsiteY73" fmla="*/ 1438275 h 2032000"/>
              <a:gd name="connsiteX74" fmla="*/ 1536700 w 2495550"/>
              <a:gd name="connsiteY74" fmla="*/ 1482725 h 2032000"/>
              <a:gd name="connsiteX75" fmla="*/ 1549400 w 2495550"/>
              <a:gd name="connsiteY75" fmla="*/ 1527175 h 2032000"/>
              <a:gd name="connsiteX76" fmla="*/ 1571625 w 2495550"/>
              <a:gd name="connsiteY76" fmla="*/ 1581150 h 2032000"/>
              <a:gd name="connsiteX77" fmla="*/ 1616075 w 2495550"/>
              <a:gd name="connsiteY77" fmla="*/ 1673225 h 2032000"/>
              <a:gd name="connsiteX78" fmla="*/ 1635125 w 2495550"/>
              <a:gd name="connsiteY78" fmla="*/ 1711325 h 2032000"/>
              <a:gd name="connsiteX79" fmla="*/ 1662113 w 2495550"/>
              <a:gd name="connsiteY79" fmla="*/ 1771650 h 2032000"/>
              <a:gd name="connsiteX80" fmla="*/ 1704975 w 2495550"/>
              <a:gd name="connsiteY80" fmla="*/ 1812925 h 2032000"/>
              <a:gd name="connsiteX81" fmla="*/ 1739900 w 2495550"/>
              <a:gd name="connsiteY81" fmla="*/ 1835150 h 2032000"/>
              <a:gd name="connsiteX82" fmla="*/ 1803400 w 2495550"/>
              <a:gd name="connsiteY82" fmla="*/ 1882775 h 2032000"/>
              <a:gd name="connsiteX83" fmla="*/ 1870075 w 2495550"/>
              <a:gd name="connsiteY83" fmla="*/ 1943100 h 2032000"/>
              <a:gd name="connsiteX84" fmla="*/ 1911350 w 2495550"/>
              <a:gd name="connsiteY84" fmla="*/ 1990725 h 2032000"/>
              <a:gd name="connsiteX85" fmla="*/ 1952625 w 2495550"/>
              <a:gd name="connsiteY85" fmla="*/ 2003425 h 2032000"/>
              <a:gd name="connsiteX86" fmla="*/ 1981200 w 2495550"/>
              <a:gd name="connsiteY86" fmla="*/ 2003425 h 2032000"/>
              <a:gd name="connsiteX87" fmla="*/ 2025650 w 2495550"/>
              <a:gd name="connsiteY87" fmla="*/ 2000250 h 2032000"/>
              <a:gd name="connsiteX88" fmla="*/ 2054225 w 2495550"/>
              <a:gd name="connsiteY88" fmla="*/ 1962150 h 2032000"/>
              <a:gd name="connsiteX89" fmla="*/ 2085975 w 2495550"/>
              <a:gd name="connsiteY89" fmla="*/ 1952625 h 2032000"/>
              <a:gd name="connsiteX90" fmla="*/ 2111375 w 2495550"/>
              <a:gd name="connsiteY90" fmla="*/ 1971675 h 2032000"/>
              <a:gd name="connsiteX91" fmla="*/ 2120900 w 2495550"/>
              <a:gd name="connsiteY91" fmla="*/ 1981200 h 2032000"/>
              <a:gd name="connsiteX92" fmla="*/ 2146300 w 2495550"/>
              <a:gd name="connsiteY92" fmla="*/ 2003425 h 2032000"/>
              <a:gd name="connsiteX93" fmla="*/ 2203450 w 2495550"/>
              <a:gd name="connsiteY93" fmla="*/ 2016125 h 2032000"/>
              <a:gd name="connsiteX94" fmla="*/ 2276475 w 2495550"/>
              <a:gd name="connsiteY94" fmla="*/ 2016125 h 2032000"/>
              <a:gd name="connsiteX95" fmla="*/ 2324100 w 2495550"/>
              <a:gd name="connsiteY95" fmla="*/ 2016125 h 2032000"/>
              <a:gd name="connsiteX96" fmla="*/ 2378869 w 2495550"/>
              <a:gd name="connsiteY96" fmla="*/ 1999456 h 2032000"/>
              <a:gd name="connsiteX97" fmla="*/ 2418556 w 2495550"/>
              <a:gd name="connsiteY97" fmla="*/ 2000250 h 2032000"/>
              <a:gd name="connsiteX98" fmla="*/ 2451100 w 2495550"/>
              <a:gd name="connsiteY98" fmla="*/ 2003425 h 2032000"/>
              <a:gd name="connsiteX99" fmla="*/ 2495550 w 2495550"/>
              <a:gd name="connsiteY99" fmla="*/ 2003425 h 2032000"/>
              <a:gd name="connsiteX0" fmla="*/ 0 w 2495550"/>
              <a:gd name="connsiteY0" fmla="*/ 2009775 h 2032000"/>
              <a:gd name="connsiteX1" fmla="*/ 53975 w 2495550"/>
              <a:gd name="connsiteY1" fmla="*/ 2032000 h 2032000"/>
              <a:gd name="connsiteX2" fmla="*/ 98425 w 2495550"/>
              <a:gd name="connsiteY2" fmla="*/ 2032000 h 2032000"/>
              <a:gd name="connsiteX3" fmla="*/ 149225 w 2495550"/>
              <a:gd name="connsiteY3" fmla="*/ 2019300 h 2032000"/>
              <a:gd name="connsiteX4" fmla="*/ 180975 w 2495550"/>
              <a:gd name="connsiteY4" fmla="*/ 2012950 h 2032000"/>
              <a:gd name="connsiteX5" fmla="*/ 219075 w 2495550"/>
              <a:gd name="connsiteY5" fmla="*/ 2006600 h 2032000"/>
              <a:gd name="connsiteX6" fmla="*/ 266700 w 2495550"/>
              <a:gd name="connsiteY6" fmla="*/ 2016125 h 2032000"/>
              <a:gd name="connsiteX7" fmla="*/ 327025 w 2495550"/>
              <a:gd name="connsiteY7" fmla="*/ 2022475 h 2032000"/>
              <a:gd name="connsiteX8" fmla="*/ 365125 w 2495550"/>
              <a:gd name="connsiteY8" fmla="*/ 2022475 h 2032000"/>
              <a:gd name="connsiteX9" fmla="*/ 400050 w 2495550"/>
              <a:gd name="connsiteY9" fmla="*/ 2016125 h 2032000"/>
              <a:gd name="connsiteX10" fmla="*/ 425450 w 2495550"/>
              <a:gd name="connsiteY10" fmla="*/ 2000250 h 2032000"/>
              <a:gd name="connsiteX11" fmla="*/ 441325 w 2495550"/>
              <a:gd name="connsiteY11" fmla="*/ 1971675 h 2032000"/>
              <a:gd name="connsiteX12" fmla="*/ 457200 w 2495550"/>
              <a:gd name="connsiteY12" fmla="*/ 1920875 h 2032000"/>
              <a:gd name="connsiteX13" fmla="*/ 473075 w 2495550"/>
              <a:gd name="connsiteY13" fmla="*/ 1873250 h 2032000"/>
              <a:gd name="connsiteX14" fmla="*/ 485775 w 2495550"/>
              <a:gd name="connsiteY14" fmla="*/ 1831975 h 2032000"/>
              <a:gd name="connsiteX15" fmla="*/ 495300 w 2495550"/>
              <a:gd name="connsiteY15" fmla="*/ 1793875 h 2032000"/>
              <a:gd name="connsiteX16" fmla="*/ 520700 w 2495550"/>
              <a:gd name="connsiteY16" fmla="*/ 1749425 h 2032000"/>
              <a:gd name="connsiteX17" fmla="*/ 533400 w 2495550"/>
              <a:gd name="connsiteY17" fmla="*/ 1727200 h 2032000"/>
              <a:gd name="connsiteX18" fmla="*/ 552450 w 2495550"/>
              <a:gd name="connsiteY18" fmla="*/ 1692275 h 2032000"/>
              <a:gd name="connsiteX19" fmla="*/ 581025 w 2495550"/>
              <a:gd name="connsiteY19" fmla="*/ 1660525 h 2032000"/>
              <a:gd name="connsiteX20" fmla="*/ 596900 w 2495550"/>
              <a:gd name="connsiteY20" fmla="*/ 1622425 h 2032000"/>
              <a:gd name="connsiteX21" fmla="*/ 622300 w 2495550"/>
              <a:gd name="connsiteY21" fmla="*/ 1565275 h 2032000"/>
              <a:gd name="connsiteX22" fmla="*/ 638175 w 2495550"/>
              <a:gd name="connsiteY22" fmla="*/ 1479550 h 2032000"/>
              <a:gd name="connsiteX23" fmla="*/ 654050 w 2495550"/>
              <a:gd name="connsiteY23" fmla="*/ 1390650 h 2032000"/>
              <a:gd name="connsiteX24" fmla="*/ 660400 w 2495550"/>
              <a:gd name="connsiteY24" fmla="*/ 1336675 h 2032000"/>
              <a:gd name="connsiteX25" fmla="*/ 666750 w 2495550"/>
              <a:gd name="connsiteY25" fmla="*/ 1276350 h 2032000"/>
              <a:gd name="connsiteX26" fmla="*/ 669925 w 2495550"/>
              <a:gd name="connsiteY26" fmla="*/ 1228725 h 2032000"/>
              <a:gd name="connsiteX27" fmla="*/ 679450 w 2495550"/>
              <a:gd name="connsiteY27" fmla="*/ 1171575 h 2032000"/>
              <a:gd name="connsiteX28" fmla="*/ 682625 w 2495550"/>
              <a:gd name="connsiteY28" fmla="*/ 1108075 h 2032000"/>
              <a:gd name="connsiteX29" fmla="*/ 692150 w 2495550"/>
              <a:gd name="connsiteY29" fmla="*/ 1012825 h 2032000"/>
              <a:gd name="connsiteX30" fmla="*/ 701675 w 2495550"/>
              <a:gd name="connsiteY30" fmla="*/ 917575 h 2032000"/>
              <a:gd name="connsiteX31" fmla="*/ 723900 w 2495550"/>
              <a:gd name="connsiteY31" fmla="*/ 819150 h 2032000"/>
              <a:gd name="connsiteX32" fmla="*/ 733425 w 2495550"/>
              <a:gd name="connsiteY32" fmla="*/ 774700 h 2032000"/>
              <a:gd name="connsiteX33" fmla="*/ 752475 w 2495550"/>
              <a:gd name="connsiteY33" fmla="*/ 714375 h 2032000"/>
              <a:gd name="connsiteX34" fmla="*/ 768350 w 2495550"/>
              <a:gd name="connsiteY34" fmla="*/ 688975 h 2032000"/>
              <a:gd name="connsiteX35" fmla="*/ 819150 w 2495550"/>
              <a:gd name="connsiteY35" fmla="*/ 587375 h 2032000"/>
              <a:gd name="connsiteX36" fmla="*/ 838200 w 2495550"/>
              <a:gd name="connsiteY36" fmla="*/ 536575 h 2032000"/>
              <a:gd name="connsiteX37" fmla="*/ 847725 w 2495550"/>
              <a:gd name="connsiteY37" fmla="*/ 460375 h 2032000"/>
              <a:gd name="connsiteX38" fmla="*/ 854075 w 2495550"/>
              <a:gd name="connsiteY38" fmla="*/ 409575 h 2032000"/>
              <a:gd name="connsiteX39" fmla="*/ 882650 w 2495550"/>
              <a:gd name="connsiteY39" fmla="*/ 361950 h 2032000"/>
              <a:gd name="connsiteX40" fmla="*/ 885825 w 2495550"/>
              <a:gd name="connsiteY40" fmla="*/ 298450 h 2032000"/>
              <a:gd name="connsiteX41" fmla="*/ 901700 w 2495550"/>
              <a:gd name="connsiteY41" fmla="*/ 244475 h 2032000"/>
              <a:gd name="connsiteX42" fmla="*/ 914400 w 2495550"/>
              <a:gd name="connsiteY42" fmla="*/ 190500 h 2032000"/>
              <a:gd name="connsiteX43" fmla="*/ 930275 w 2495550"/>
              <a:gd name="connsiteY43" fmla="*/ 146050 h 2032000"/>
              <a:gd name="connsiteX44" fmla="*/ 952500 w 2495550"/>
              <a:gd name="connsiteY44" fmla="*/ 104775 h 2032000"/>
              <a:gd name="connsiteX45" fmla="*/ 1000125 w 2495550"/>
              <a:gd name="connsiteY45" fmla="*/ 69850 h 2032000"/>
              <a:gd name="connsiteX46" fmla="*/ 1025525 w 2495550"/>
              <a:gd name="connsiteY46" fmla="*/ 69850 h 2032000"/>
              <a:gd name="connsiteX47" fmla="*/ 1085850 w 2495550"/>
              <a:gd name="connsiteY47" fmla="*/ 9525 h 2032000"/>
              <a:gd name="connsiteX48" fmla="*/ 1089025 w 2495550"/>
              <a:gd name="connsiteY48" fmla="*/ 0 h 2032000"/>
              <a:gd name="connsiteX49" fmla="*/ 1117600 w 2495550"/>
              <a:gd name="connsiteY49" fmla="*/ 0 h 2032000"/>
              <a:gd name="connsiteX50" fmla="*/ 1127125 w 2495550"/>
              <a:gd name="connsiteY50" fmla="*/ 12700 h 2032000"/>
              <a:gd name="connsiteX51" fmla="*/ 1139825 w 2495550"/>
              <a:gd name="connsiteY51" fmla="*/ 38100 h 2032000"/>
              <a:gd name="connsiteX52" fmla="*/ 1152525 w 2495550"/>
              <a:gd name="connsiteY52" fmla="*/ 66675 h 2032000"/>
              <a:gd name="connsiteX53" fmla="*/ 1158875 w 2495550"/>
              <a:gd name="connsiteY53" fmla="*/ 98425 h 2032000"/>
              <a:gd name="connsiteX54" fmla="*/ 1165225 w 2495550"/>
              <a:gd name="connsiteY54" fmla="*/ 136525 h 2032000"/>
              <a:gd name="connsiteX55" fmla="*/ 1171575 w 2495550"/>
              <a:gd name="connsiteY55" fmla="*/ 177800 h 2032000"/>
              <a:gd name="connsiteX56" fmla="*/ 1184275 w 2495550"/>
              <a:gd name="connsiteY56" fmla="*/ 238125 h 2032000"/>
              <a:gd name="connsiteX57" fmla="*/ 1196975 w 2495550"/>
              <a:gd name="connsiteY57" fmla="*/ 336550 h 2032000"/>
              <a:gd name="connsiteX58" fmla="*/ 1225550 w 2495550"/>
              <a:gd name="connsiteY58" fmla="*/ 533400 h 2032000"/>
              <a:gd name="connsiteX59" fmla="*/ 1244600 w 2495550"/>
              <a:gd name="connsiteY59" fmla="*/ 628650 h 2032000"/>
              <a:gd name="connsiteX60" fmla="*/ 1247775 w 2495550"/>
              <a:gd name="connsiteY60" fmla="*/ 682625 h 2032000"/>
              <a:gd name="connsiteX61" fmla="*/ 1266825 w 2495550"/>
              <a:gd name="connsiteY61" fmla="*/ 749300 h 2032000"/>
              <a:gd name="connsiteX62" fmla="*/ 1285875 w 2495550"/>
              <a:gd name="connsiteY62" fmla="*/ 819150 h 2032000"/>
              <a:gd name="connsiteX63" fmla="*/ 1292225 w 2495550"/>
              <a:gd name="connsiteY63" fmla="*/ 873125 h 2032000"/>
              <a:gd name="connsiteX64" fmla="*/ 1308100 w 2495550"/>
              <a:gd name="connsiteY64" fmla="*/ 933450 h 2032000"/>
              <a:gd name="connsiteX65" fmla="*/ 1330325 w 2495550"/>
              <a:gd name="connsiteY65" fmla="*/ 984250 h 2032000"/>
              <a:gd name="connsiteX66" fmla="*/ 1349375 w 2495550"/>
              <a:gd name="connsiteY66" fmla="*/ 1044575 h 2032000"/>
              <a:gd name="connsiteX67" fmla="*/ 1381125 w 2495550"/>
              <a:gd name="connsiteY67" fmla="*/ 1098550 h 2032000"/>
              <a:gd name="connsiteX68" fmla="*/ 1406525 w 2495550"/>
              <a:gd name="connsiteY68" fmla="*/ 1165225 h 2032000"/>
              <a:gd name="connsiteX69" fmla="*/ 1444625 w 2495550"/>
              <a:gd name="connsiteY69" fmla="*/ 1235075 h 2032000"/>
              <a:gd name="connsiteX70" fmla="*/ 1460500 w 2495550"/>
              <a:gd name="connsiteY70" fmla="*/ 1285875 h 2032000"/>
              <a:gd name="connsiteX71" fmla="*/ 1473200 w 2495550"/>
              <a:gd name="connsiteY71" fmla="*/ 1333500 h 2032000"/>
              <a:gd name="connsiteX72" fmla="*/ 1498600 w 2495550"/>
              <a:gd name="connsiteY72" fmla="*/ 1397000 h 2032000"/>
              <a:gd name="connsiteX73" fmla="*/ 1520825 w 2495550"/>
              <a:gd name="connsiteY73" fmla="*/ 1438275 h 2032000"/>
              <a:gd name="connsiteX74" fmla="*/ 1536700 w 2495550"/>
              <a:gd name="connsiteY74" fmla="*/ 1482725 h 2032000"/>
              <a:gd name="connsiteX75" fmla="*/ 1549400 w 2495550"/>
              <a:gd name="connsiteY75" fmla="*/ 1527175 h 2032000"/>
              <a:gd name="connsiteX76" fmla="*/ 1571625 w 2495550"/>
              <a:gd name="connsiteY76" fmla="*/ 1581150 h 2032000"/>
              <a:gd name="connsiteX77" fmla="*/ 1616075 w 2495550"/>
              <a:gd name="connsiteY77" fmla="*/ 1673225 h 2032000"/>
              <a:gd name="connsiteX78" fmla="*/ 1635125 w 2495550"/>
              <a:gd name="connsiteY78" fmla="*/ 1711325 h 2032000"/>
              <a:gd name="connsiteX79" fmla="*/ 1662113 w 2495550"/>
              <a:gd name="connsiteY79" fmla="*/ 1771650 h 2032000"/>
              <a:gd name="connsiteX80" fmla="*/ 1704975 w 2495550"/>
              <a:gd name="connsiteY80" fmla="*/ 1812925 h 2032000"/>
              <a:gd name="connsiteX81" fmla="*/ 1739900 w 2495550"/>
              <a:gd name="connsiteY81" fmla="*/ 1835150 h 2032000"/>
              <a:gd name="connsiteX82" fmla="*/ 1803400 w 2495550"/>
              <a:gd name="connsiteY82" fmla="*/ 1882775 h 2032000"/>
              <a:gd name="connsiteX83" fmla="*/ 1870075 w 2495550"/>
              <a:gd name="connsiteY83" fmla="*/ 1943100 h 2032000"/>
              <a:gd name="connsiteX84" fmla="*/ 1911350 w 2495550"/>
              <a:gd name="connsiteY84" fmla="*/ 1990725 h 2032000"/>
              <a:gd name="connsiteX85" fmla="*/ 1952625 w 2495550"/>
              <a:gd name="connsiteY85" fmla="*/ 2003425 h 2032000"/>
              <a:gd name="connsiteX86" fmla="*/ 1995488 w 2495550"/>
              <a:gd name="connsiteY86" fmla="*/ 2027237 h 2032000"/>
              <a:gd name="connsiteX87" fmla="*/ 2025650 w 2495550"/>
              <a:gd name="connsiteY87" fmla="*/ 2000250 h 2032000"/>
              <a:gd name="connsiteX88" fmla="*/ 2054225 w 2495550"/>
              <a:gd name="connsiteY88" fmla="*/ 1962150 h 2032000"/>
              <a:gd name="connsiteX89" fmla="*/ 2085975 w 2495550"/>
              <a:gd name="connsiteY89" fmla="*/ 1952625 h 2032000"/>
              <a:gd name="connsiteX90" fmla="*/ 2111375 w 2495550"/>
              <a:gd name="connsiteY90" fmla="*/ 1971675 h 2032000"/>
              <a:gd name="connsiteX91" fmla="*/ 2120900 w 2495550"/>
              <a:gd name="connsiteY91" fmla="*/ 1981200 h 2032000"/>
              <a:gd name="connsiteX92" fmla="*/ 2146300 w 2495550"/>
              <a:gd name="connsiteY92" fmla="*/ 2003425 h 2032000"/>
              <a:gd name="connsiteX93" fmla="*/ 2203450 w 2495550"/>
              <a:gd name="connsiteY93" fmla="*/ 2016125 h 2032000"/>
              <a:gd name="connsiteX94" fmla="*/ 2276475 w 2495550"/>
              <a:gd name="connsiteY94" fmla="*/ 2016125 h 2032000"/>
              <a:gd name="connsiteX95" fmla="*/ 2324100 w 2495550"/>
              <a:gd name="connsiteY95" fmla="*/ 2016125 h 2032000"/>
              <a:gd name="connsiteX96" fmla="*/ 2378869 w 2495550"/>
              <a:gd name="connsiteY96" fmla="*/ 1999456 h 2032000"/>
              <a:gd name="connsiteX97" fmla="*/ 2418556 w 2495550"/>
              <a:gd name="connsiteY97" fmla="*/ 2000250 h 2032000"/>
              <a:gd name="connsiteX98" fmla="*/ 2451100 w 2495550"/>
              <a:gd name="connsiteY98" fmla="*/ 2003425 h 2032000"/>
              <a:gd name="connsiteX99" fmla="*/ 2495550 w 2495550"/>
              <a:gd name="connsiteY99" fmla="*/ 2003425 h 2032000"/>
              <a:gd name="connsiteX0" fmla="*/ 0 w 2495550"/>
              <a:gd name="connsiteY0" fmla="*/ 2009775 h 2032000"/>
              <a:gd name="connsiteX1" fmla="*/ 53975 w 2495550"/>
              <a:gd name="connsiteY1" fmla="*/ 2032000 h 2032000"/>
              <a:gd name="connsiteX2" fmla="*/ 98425 w 2495550"/>
              <a:gd name="connsiteY2" fmla="*/ 2032000 h 2032000"/>
              <a:gd name="connsiteX3" fmla="*/ 149225 w 2495550"/>
              <a:gd name="connsiteY3" fmla="*/ 2019300 h 2032000"/>
              <a:gd name="connsiteX4" fmla="*/ 180975 w 2495550"/>
              <a:gd name="connsiteY4" fmla="*/ 2012950 h 2032000"/>
              <a:gd name="connsiteX5" fmla="*/ 219075 w 2495550"/>
              <a:gd name="connsiteY5" fmla="*/ 2006600 h 2032000"/>
              <a:gd name="connsiteX6" fmla="*/ 266700 w 2495550"/>
              <a:gd name="connsiteY6" fmla="*/ 2016125 h 2032000"/>
              <a:gd name="connsiteX7" fmla="*/ 327025 w 2495550"/>
              <a:gd name="connsiteY7" fmla="*/ 2022475 h 2032000"/>
              <a:gd name="connsiteX8" fmla="*/ 365125 w 2495550"/>
              <a:gd name="connsiteY8" fmla="*/ 2022475 h 2032000"/>
              <a:gd name="connsiteX9" fmla="*/ 400050 w 2495550"/>
              <a:gd name="connsiteY9" fmla="*/ 2016125 h 2032000"/>
              <a:gd name="connsiteX10" fmla="*/ 425450 w 2495550"/>
              <a:gd name="connsiteY10" fmla="*/ 2000250 h 2032000"/>
              <a:gd name="connsiteX11" fmla="*/ 441325 w 2495550"/>
              <a:gd name="connsiteY11" fmla="*/ 1971675 h 2032000"/>
              <a:gd name="connsiteX12" fmla="*/ 457200 w 2495550"/>
              <a:gd name="connsiteY12" fmla="*/ 1920875 h 2032000"/>
              <a:gd name="connsiteX13" fmla="*/ 473075 w 2495550"/>
              <a:gd name="connsiteY13" fmla="*/ 1873250 h 2032000"/>
              <a:gd name="connsiteX14" fmla="*/ 485775 w 2495550"/>
              <a:gd name="connsiteY14" fmla="*/ 1831975 h 2032000"/>
              <a:gd name="connsiteX15" fmla="*/ 495300 w 2495550"/>
              <a:gd name="connsiteY15" fmla="*/ 1793875 h 2032000"/>
              <a:gd name="connsiteX16" fmla="*/ 520700 w 2495550"/>
              <a:gd name="connsiteY16" fmla="*/ 1749425 h 2032000"/>
              <a:gd name="connsiteX17" fmla="*/ 533400 w 2495550"/>
              <a:gd name="connsiteY17" fmla="*/ 1727200 h 2032000"/>
              <a:gd name="connsiteX18" fmla="*/ 552450 w 2495550"/>
              <a:gd name="connsiteY18" fmla="*/ 1692275 h 2032000"/>
              <a:gd name="connsiteX19" fmla="*/ 581025 w 2495550"/>
              <a:gd name="connsiteY19" fmla="*/ 1660525 h 2032000"/>
              <a:gd name="connsiteX20" fmla="*/ 596900 w 2495550"/>
              <a:gd name="connsiteY20" fmla="*/ 1622425 h 2032000"/>
              <a:gd name="connsiteX21" fmla="*/ 622300 w 2495550"/>
              <a:gd name="connsiteY21" fmla="*/ 1565275 h 2032000"/>
              <a:gd name="connsiteX22" fmla="*/ 638175 w 2495550"/>
              <a:gd name="connsiteY22" fmla="*/ 1479550 h 2032000"/>
              <a:gd name="connsiteX23" fmla="*/ 654050 w 2495550"/>
              <a:gd name="connsiteY23" fmla="*/ 1390650 h 2032000"/>
              <a:gd name="connsiteX24" fmla="*/ 660400 w 2495550"/>
              <a:gd name="connsiteY24" fmla="*/ 1336675 h 2032000"/>
              <a:gd name="connsiteX25" fmla="*/ 666750 w 2495550"/>
              <a:gd name="connsiteY25" fmla="*/ 1276350 h 2032000"/>
              <a:gd name="connsiteX26" fmla="*/ 669925 w 2495550"/>
              <a:gd name="connsiteY26" fmla="*/ 1228725 h 2032000"/>
              <a:gd name="connsiteX27" fmla="*/ 679450 w 2495550"/>
              <a:gd name="connsiteY27" fmla="*/ 1171575 h 2032000"/>
              <a:gd name="connsiteX28" fmla="*/ 682625 w 2495550"/>
              <a:gd name="connsiteY28" fmla="*/ 1108075 h 2032000"/>
              <a:gd name="connsiteX29" fmla="*/ 692150 w 2495550"/>
              <a:gd name="connsiteY29" fmla="*/ 1012825 h 2032000"/>
              <a:gd name="connsiteX30" fmla="*/ 701675 w 2495550"/>
              <a:gd name="connsiteY30" fmla="*/ 917575 h 2032000"/>
              <a:gd name="connsiteX31" fmla="*/ 723900 w 2495550"/>
              <a:gd name="connsiteY31" fmla="*/ 819150 h 2032000"/>
              <a:gd name="connsiteX32" fmla="*/ 733425 w 2495550"/>
              <a:gd name="connsiteY32" fmla="*/ 774700 h 2032000"/>
              <a:gd name="connsiteX33" fmla="*/ 752475 w 2495550"/>
              <a:gd name="connsiteY33" fmla="*/ 714375 h 2032000"/>
              <a:gd name="connsiteX34" fmla="*/ 768350 w 2495550"/>
              <a:gd name="connsiteY34" fmla="*/ 688975 h 2032000"/>
              <a:gd name="connsiteX35" fmla="*/ 819150 w 2495550"/>
              <a:gd name="connsiteY35" fmla="*/ 587375 h 2032000"/>
              <a:gd name="connsiteX36" fmla="*/ 838200 w 2495550"/>
              <a:gd name="connsiteY36" fmla="*/ 536575 h 2032000"/>
              <a:gd name="connsiteX37" fmla="*/ 847725 w 2495550"/>
              <a:gd name="connsiteY37" fmla="*/ 460375 h 2032000"/>
              <a:gd name="connsiteX38" fmla="*/ 854075 w 2495550"/>
              <a:gd name="connsiteY38" fmla="*/ 409575 h 2032000"/>
              <a:gd name="connsiteX39" fmla="*/ 882650 w 2495550"/>
              <a:gd name="connsiteY39" fmla="*/ 361950 h 2032000"/>
              <a:gd name="connsiteX40" fmla="*/ 885825 w 2495550"/>
              <a:gd name="connsiteY40" fmla="*/ 298450 h 2032000"/>
              <a:gd name="connsiteX41" fmla="*/ 901700 w 2495550"/>
              <a:gd name="connsiteY41" fmla="*/ 244475 h 2032000"/>
              <a:gd name="connsiteX42" fmla="*/ 914400 w 2495550"/>
              <a:gd name="connsiteY42" fmla="*/ 190500 h 2032000"/>
              <a:gd name="connsiteX43" fmla="*/ 930275 w 2495550"/>
              <a:gd name="connsiteY43" fmla="*/ 146050 h 2032000"/>
              <a:gd name="connsiteX44" fmla="*/ 952500 w 2495550"/>
              <a:gd name="connsiteY44" fmla="*/ 104775 h 2032000"/>
              <a:gd name="connsiteX45" fmla="*/ 1000125 w 2495550"/>
              <a:gd name="connsiteY45" fmla="*/ 69850 h 2032000"/>
              <a:gd name="connsiteX46" fmla="*/ 1025525 w 2495550"/>
              <a:gd name="connsiteY46" fmla="*/ 69850 h 2032000"/>
              <a:gd name="connsiteX47" fmla="*/ 1085850 w 2495550"/>
              <a:gd name="connsiteY47" fmla="*/ 9525 h 2032000"/>
              <a:gd name="connsiteX48" fmla="*/ 1089025 w 2495550"/>
              <a:gd name="connsiteY48" fmla="*/ 0 h 2032000"/>
              <a:gd name="connsiteX49" fmla="*/ 1117600 w 2495550"/>
              <a:gd name="connsiteY49" fmla="*/ 0 h 2032000"/>
              <a:gd name="connsiteX50" fmla="*/ 1127125 w 2495550"/>
              <a:gd name="connsiteY50" fmla="*/ 12700 h 2032000"/>
              <a:gd name="connsiteX51" fmla="*/ 1139825 w 2495550"/>
              <a:gd name="connsiteY51" fmla="*/ 38100 h 2032000"/>
              <a:gd name="connsiteX52" fmla="*/ 1152525 w 2495550"/>
              <a:gd name="connsiteY52" fmla="*/ 66675 h 2032000"/>
              <a:gd name="connsiteX53" fmla="*/ 1158875 w 2495550"/>
              <a:gd name="connsiteY53" fmla="*/ 98425 h 2032000"/>
              <a:gd name="connsiteX54" fmla="*/ 1165225 w 2495550"/>
              <a:gd name="connsiteY54" fmla="*/ 136525 h 2032000"/>
              <a:gd name="connsiteX55" fmla="*/ 1171575 w 2495550"/>
              <a:gd name="connsiteY55" fmla="*/ 177800 h 2032000"/>
              <a:gd name="connsiteX56" fmla="*/ 1184275 w 2495550"/>
              <a:gd name="connsiteY56" fmla="*/ 238125 h 2032000"/>
              <a:gd name="connsiteX57" fmla="*/ 1196975 w 2495550"/>
              <a:gd name="connsiteY57" fmla="*/ 336550 h 2032000"/>
              <a:gd name="connsiteX58" fmla="*/ 1225550 w 2495550"/>
              <a:gd name="connsiteY58" fmla="*/ 533400 h 2032000"/>
              <a:gd name="connsiteX59" fmla="*/ 1244600 w 2495550"/>
              <a:gd name="connsiteY59" fmla="*/ 628650 h 2032000"/>
              <a:gd name="connsiteX60" fmla="*/ 1247775 w 2495550"/>
              <a:gd name="connsiteY60" fmla="*/ 682625 h 2032000"/>
              <a:gd name="connsiteX61" fmla="*/ 1266825 w 2495550"/>
              <a:gd name="connsiteY61" fmla="*/ 749300 h 2032000"/>
              <a:gd name="connsiteX62" fmla="*/ 1285875 w 2495550"/>
              <a:gd name="connsiteY62" fmla="*/ 819150 h 2032000"/>
              <a:gd name="connsiteX63" fmla="*/ 1292225 w 2495550"/>
              <a:gd name="connsiteY63" fmla="*/ 873125 h 2032000"/>
              <a:gd name="connsiteX64" fmla="*/ 1308100 w 2495550"/>
              <a:gd name="connsiteY64" fmla="*/ 933450 h 2032000"/>
              <a:gd name="connsiteX65" fmla="*/ 1330325 w 2495550"/>
              <a:gd name="connsiteY65" fmla="*/ 984250 h 2032000"/>
              <a:gd name="connsiteX66" fmla="*/ 1349375 w 2495550"/>
              <a:gd name="connsiteY66" fmla="*/ 1044575 h 2032000"/>
              <a:gd name="connsiteX67" fmla="*/ 1381125 w 2495550"/>
              <a:gd name="connsiteY67" fmla="*/ 1098550 h 2032000"/>
              <a:gd name="connsiteX68" fmla="*/ 1406525 w 2495550"/>
              <a:gd name="connsiteY68" fmla="*/ 1165225 h 2032000"/>
              <a:gd name="connsiteX69" fmla="*/ 1444625 w 2495550"/>
              <a:gd name="connsiteY69" fmla="*/ 1235075 h 2032000"/>
              <a:gd name="connsiteX70" fmla="*/ 1460500 w 2495550"/>
              <a:gd name="connsiteY70" fmla="*/ 1285875 h 2032000"/>
              <a:gd name="connsiteX71" fmla="*/ 1473200 w 2495550"/>
              <a:gd name="connsiteY71" fmla="*/ 1333500 h 2032000"/>
              <a:gd name="connsiteX72" fmla="*/ 1498600 w 2495550"/>
              <a:gd name="connsiteY72" fmla="*/ 1397000 h 2032000"/>
              <a:gd name="connsiteX73" fmla="*/ 1520825 w 2495550"/>
              <a:gd name="connsiteY73" fmla="*/ 1438275 h 2032000"/>
              <a:gd name="connsiteX74" fmla="*/ 1536700 w 2495550"/>
              <a:gd name="connsiteY74" fmla="*/ 1482725 h 2032000"/>
              <a:gd name="connsiteX75" fmla="*/ 1549400 w 2495550"/>
              <a:gd name="connsiteY75" fmla="*/ 1527175 h 2032000"/>
              <a:gd name="connsiteX76" fmla="*/ 1571625 w 2495550"/>
              <a:gd name="connsiteY76" fmla="*/ 1581150 h 2032000"/>
              <a:gd name="connsiteX77" fmla="*/ 1616075 w 2495550"/>
              <a:gd name="connsiteY77" fmla="*/ 1673225 h 2032000"/>
              <a:gd name="connsiteX78" fmla="*/ 1635125 w 2495550"/>
              <a:gd name="connsiteY78" fmla="*/ 1711325 h 2032000"/>
              <a:gd name="connsiteX79" fmla="*/ 1662113 w 2495550"/>
              <a:gd name="connsiteY79" fmla="*/ 1771650 h 2032000"/>
              <a:gd name="connsiteX80" fmla="*/ 1704975 w 2495550"/>
              <a:gd name="connsiteY80" fmla="*/ 1812925 h 2032000"/>
              <a:gd name="connsiteX81" fmla="*/ 1739900 w 2495550"/>
              <a:gd name="connsiteY81" fmla="*/ 1835150 h 2032000"/>
              <a:gd name="connsiteX82" fmla="*/ 1803400 w 2495550"/>
              <a:gd name="connsiteY82" fmla="*/ 1882775 h 2032000"/>
              <a:gd name="connsiteX83" fmla="*/ 1870075 w 2495550"/>
              <a:gd name="connsiteY83" fmla="*/ 1943100 h 2032000"/>
              <a:gd name="connsiteX84" fmla="*/ 1911350 w 2495550"/>
              <a:gd name="connsiteY84" fmla="*/ 1990725 h 2032000"/>
              <a:gd name="connsiteX85" fmla="*/ 1952625 w 2495550"/>
              <a:gd name="connsiteY85" fmla="*/ 2003425 h 2032000"/>
              <a:gd name="connsiteX86" fmla="*/ 1995488 w 2495550"/>
              <a:gd name="connsiteY86" fmla="*/ 2027237 h 2032000"/>
              <a:gd name="connsiteX87" fmla="*/ 2044700 w 2495550"/>
              <a:gd name="connsiteY87" fmla="*/ 2024063 h 2032000"/>
              <a:gd name="connsiteX88" fmla="*/ 2054225 w 2495550"/>
              <a:gd name="connsiteY88" fmla="*/ 1962150 h 2032000"/>
              <a:gd name="connsiteX89" fmla="*/ 2085975 w 2495550"/>
              <a:gd name="connsiteY89" fmla="*/ 1952625 h 2032000"/>
              <a:gd name="connsiteX90" fmla="*/ 2111375 w 2495550"/>
              <a:gd name="connsiteY90" fmla="*/ 1971675 h 2032000"/>
              <a:gd name="connsiteX91" fmla="*/ 2120900 w 2495550"/>
              <a:gd name="connsiteY91" fmla="*/ 1981200 h 2032000"/>
              <a:gd name="connsiteX92" fmla="*/ 2146300 w 2495550"/>
              <a:gd name="connsiteY92" fmla="*/ 2003425 h 2032000"/>
              <a:gd name="connsiteX93" fmla="*/ 2203450 w 2495550"/>
              <a:gd name="connsiteY93" fmla="*/ 2016125 h 2032000"/>
              <a:gd name="connsiteX94" fmla="*/ 2276475 w 2495550"/>
              <a:gd name="connsiteY94" fmla="*/ 2016125 h 2032000"/>
              <a:gd name="connsiteX95" fmla="*/ 2324100 w 2495550"/>
              <a:gd name="connsiteY95" fmla="*/ 2016125 h 2032000"/>
              <a:gd name="connsiteX96" fmla="*/ 2378869 w 2495550"/>
              <a:gd name="connsiteY96" fmla="*/ 1999456 h 2032000"/>
              <a:gd name="connsiteX97" fmla="*/ 2418556 w 2495550"/>
              <a:gd name="connsiteY97" fmla="*/ 2000250 h 2032000"/>
              <a:gd name="connsiteX98" fmla="*/ 2451100 w 2495550"/>
              <a:gd name="connsiteY98" fmla="*/ 2003425 h 2032000"/>
              <a:gd name="connsiteX99" fmla="*/ 2495550 w 2495550"/>
              <a:gd name="connsiteY99" fmla="*/ 2003425 h 2032000"/>
              <a:gd name="connsiteX0" fmla="*/ 0 w 2495550"/>
              <a:gd name="connsiteY0" fmla="*/ 2009775 h 2032000"/>
              <a:gd name="connsiteX1" fmla="*/ 53975 w 2495550"/>
              <a:gd name="connsiteY1" fmla="*/ 2032000 h 2032000"/>
              <a:gd name="connsiteX2" fmla="*/ 98425 w 2495550"/>
              <a:gd name="connsiteY2" fmla="*/ 2032000 h 2032000"/>
              <a:gd name="connsiteX3" fmla="*/ 149225 w 2495550"/>
              <a:gd name="connsiteY3" fmla="*/ 2019300 h 2032000"/>
              <a:gd name="connsiteX4" fmla="*/ 180975 w 2495550"/>
              <a:gd name="connsiteY4" fmla="*/ 2012950 h 2032000"/>
              <a:gd name="connsiteX5" fmla="*/ 219075 w 2495550"/>
              <a:gd name="connsiteY5" fmla="*/ 2006600 h 2032000"/>
              <a:gd name="connsiteX6" fmla="*/ 266700 w 2495550"/>
              <a:gd name="connsiteY6" fmla="*/ 2016125 h 2032000"/>
              <a:gd name="connsiteX7" fmla="*/ 327025 w 2495550"/>
              <a:gd name="connsiteY7" fmla="*/ 2022475 h 2032000"/>
              <a:gd name="connsiteX8" fmla="*/ 365125 w 2495550"/>
              <a:gd name="connsiteY8" fmla="*/ 2022475 h 2032000"/>
              <a:gd name="connsiteX9" fmla="*/ 400050 w 2495550"/>
              <a:gd name="connsiteY9" fmla="*/ 2016125 h 2032000"/>
              <a:gd name="connsiteX10" fmla="*/ 425450 w 2495550"/>
              <a:gd name="connsiteY10" fmla="*/ 2000250 h 2032000"/>
              <a:gd name="connsiteX11" fmla="*/ 441325 w 2495550"/>
              <a:gd name="connsiteY11" fmla="*/ 1971675 h 2032000"/>
              <a:gd name="connsiteX12" fmla="*/ 457200 w 2495550"/>
              <a:gd name="connsiteY12" fmla="*/ 1920875 h 2032000"/>
              <a:gd name="connsiteX13" fmla="*/ 473075 w 2495550"/>
              <a:gd name="connsiteY13" fmla="*/ 1873250 h 2032000"/>
              <a:gd name="connsiteX14" fmla="*/ 485775 w 2495550"/>
              <a:gd name="connsiteY14" fmla="*/ 1831975 h 2032000"/>
              <a:gd name="connsiteX15" fmla="*/ 495300 w 2495550"/>
              <a:gd name="connsiteY15" fmla="*/ 1793875 h 2032000"/>
              <a:gd name="connsiteX16" fmla="*/ 520700 w 2495550"/>
              <a:gd name="connsiteY16" fmla="*/ 1749425 h 2032000"/>
              <a:gd name="connsiteX17" fmla="*/ 533400 w 2495550"/>
              <a:gd name="connsiteY17" fmla="*/ 1727200 h 2032000"/>
              <a:gd name="connsiteX18" fmla="*/ 552450 w 2495550"/>
              <a:gd name="connsiteY18" fmla="*/ 1692275 h 2032000"/>
              <a:gd name="connsiteX19" fmla="*/ 581025 w 2495550"/>
              <a:gd name="connsiteY19" fmla="*/ 1660525 h 2032000"/>
              <a:gd name="connsiteX20" fmla="*/ 596900 w 2495550"/>
              <a:gd name="connsiteY20" fmla="*/ 1622425 h 2032000"/>
              <a:gd name="connsiteX21" fmla="*/ 622300 w 2495550"/>
              <a:gd name="connsiteY21" fmla="*/ 1565275 h 2032000"/>
              <a:gd name="connsiteX22" fmla="*/ 638175 w 2495550"/>
              <a:gd name="connsiteY22" fmla="*/ 1479550 h 2032000"/>
              <a:gd name="connsiteX23" fmla="*/ 654050 w 2495550"/>
              <a:gd name="connsiteY23" fmla="*/ 1390650 h 2032000"/>
              <a:gd name="connsiteX24" fmla="*/ 660400 w 2495550"/>
              <a:gd name="connsiteY24" fmla="*/ 1336675 h 2032000"/>
              <a:gd name="connsiteX25" fmla="*/ 666750 w 2495550"/>
              <a:gd name="connsiteY25" fmla="*/ 1276350 h 2032000"/>
              <a:gd name="connsiteX26" fmla="*/ 669925 w 2495550"/>
              <a:gd name="connsiteY26" fmla="*/ 1228725 h 2032000"/>
              <a:gd name="connsiteX27" fmla="*/ 679450 w 2495550"/>
              <a:gd name="connsiteY27" fmla="*/ 1171575 h 2032000"/>
              <a:gd name="connsiteX28" fmla="*/ 682625 w 2495550"/>
              <a:gd name="connsiteY28" fmla="*/ 1108075 h 2032000"/>
              <a:gd name="connsiteX29" fmla="*/ 692150 w 2495550"/>
              <a:gd name="connsiteY29" fmla="*/ 1012825 h 2032000"/>
              <a:gd name="connsiteX30" fmla="*/ 701675 w 2495550"/>
              <a:gd name="connsiteY30" fmla="*/ 917575 h 2032000"/>
              <a:gd name="connsiteX31" fmla="*/ 723900 w 2495550"/>
              <a:gd name="connsiteY31" fmla="*/ 819150 h 2032000"/>
              <a:gd name="connsiteX32" fmla="*/ 733425 w 2495550"/>
              <a:gd name="connsiteY32" fmla="*/ 774700 h 2032000"/>
              <a:gd name="connsiteX33" fmla="*/ 752475 w 2495550"/>
              <a:gd name="connsiteY33" fmla="*/ 714375 h 2032000"/>
              <a:gd name="connsiteX34" fmla="*/ 768350 w 2495550"/>
              <a:gd name="connsiteY34" fmla="*/ 688975 h 2032000"/>
              <a:gd name="connsiteX35" fmla="*/ 819150 w 2495550"/>
              <a:gd name="connsiteY35" fmla="*/ 587375 h 2032000"/>
              <a:gd name="connsiteX36" fmla="*/ 838200 w 2495550"/>
              <a:gd name="connsiteY36" fmla="*/ 536575 h 2032000"/>
              <a:gd name="connsiteX37" fmla="*/ 847725 w 2495550"/>
              <a:gd name="connsiteY37" fmla="*/ 460375 h 2032000"/>
              <a:gd name="connsiteX38" fmla="*/ 854075 w 2495550"/>
              <a:gd name="connsiteY38" fmla="*/ 409575 h 2032000"/>
              <a:gd name="connsiteX39" fmla="*/ 882650 w 2495550"/>
              <a:gd name="connsiteY39" fmla="*/ 361950 h 2032000"/>
              <a:gd name="connsiteX40" fmla="*/ 885825 w 2495550"/>
              <a:gd name="connsiteY40" fmla="*/ 298450 h 2032000"/>
              <a:gd name="connsiteX41" fmla="*/ 901700 w 2495550"/>
              <a:gd name="connsiteY41" fmla="*/ 244475 h 2032000"/>
              <a:gd name="connsiteX42" fmla="*/ 914400 w 2495550"/>
              <a:gd name="connsiteY42" fmla="*/ 190500 h 2032000"/>
              <a:gd name="connsiteX43" fmla="*/ 930275 w 2495550"/>
              <a:gd name="connsiteY43" fmla="*/ 146050 h 2032000"/>
              <a:gd name="connsiteX44" fmla="*/ 952500 w 2495550"/>
              <a:gd name="connsiteY44" fmla="*/ 104775 h 2032000"/>
              <a:gd name="connsiteX45" fmla="*/ 1000125 w 2495550"/>
              <a:gd name="connsiteY45" fmla="*/ 69850 h 2032000"/>
              <a:gd name="connsiteX46" fmla="*/ 1025525 w 2495550"/>
              <a:gd name="connsiteY46" fmla="*/ 69850 h 2032000"/>
              <a:gd name="connsiteX47" fmla="*/ 1085850 w 2495550"/>
              <a:gd name="connsiteY47" fmla="*/ 9525 h 2032000"/>
              <a:gd name="connsiteX48" fmla="*/ 1089025 w 2495550"/>
              <a:gd name="connsiteY48" fmla="*/ 0 h 2032000"/>
              <a:gd name="connsiteX49" fmla="*/ 1117600 w 2495550"/>
              <a:gd name="connsiteY49" fmla="*/ 0 h 2032000"/>
              <a:gd name="connsiteX50" fmla="*/ 1127125 w 2495550"/>
              <a:gd name="connsiteY50" fmla="*/ 12700 h 2032000"/>
              <a:gd name="connsiteX51" fmla="*/ 1139825 w 2495550"/>
              <a:gd name="connsiteY51" fmla="*/ 38100 h 2032000"/>
              <a:gd name="connsiteX52" fmla="*/ 1152525 w 2495550"/>
              <a:gd name="connsiteY52" fmla="*/ 66675 h 2032000"/>
              <a:gd name="connsiteX53" fmla="*/ 1158875 w 2495550"/>
              <a:gd name="connsiteY53" fmla="*/ 98425 h 2032000"/>
              <a:gd name="connsiteX54" fmla="*/ 1165225 w 2495550"/>
              <a:gd name="connsiteY54" fmla="*/ 136525 h 2032000"/>
              <a:gd name="connsiteX55" fmla="*/ 1171575 w 2495550"/>
              <a:gd name="connsiteY55" fmla="*/ 177800 h 2032000"/>
              <a:gd name="connsiteX56" fmla="*/ 1184275 w 2495550"/>
              <a:gd name="connsiteY56" fmla="*/ 238125 h 2032000"/>
              <a:gd name="connsiteX57" fmla="*/ 1196975 w 2495550"/>
              <a:gd name="connsiteY57" fmla="*/ 336550 h 2032000"/>
              <a:gd name="connsiteX58" fmla="*/ 1225550 w 2495550"/>
              <a:gd name="connsiteY58" fmla="*/ 533400 h 2032000"/>
              <a:gd name="connsiteX59" fmla="*/ 1244600 w 2495550"/>
              <a:gd name="connsiteY59" fmla="*/ 628650 h 2032000"/>
              <a:gd name="connsiteX60" fmla="*/ 1247775 w 2495550"/>
              <a:gd name="connsiteY60" fmla="*/ 682625 h 2032000"/>
              <a:gd name="connsiteX61" fmla="*/ 1266825 w 2495550"/>
              <a:gd name="connsiteY61" fmla="*/ 749300 h 2032000"/>
              <a:gd name="connsiteX62" fmla="*/ 1285875 w 2495550"/>
              <a:gd name="connsiteY62" fmla="*/ 819150 h 2032000"/>
              <a:gd name="connsiteX63" fmla="*/ 1292225 w 2495550"/>
              <a:gd name="connsiteY63" fmla="*/ 873125 h 2032000"/>
              <a:gd name="connsiteX64" fmla="*/ 1308100 w 2495550"/>
              <a:gd name="connsiteY64" fmla="*/ 933450 h 2032000"/>
              <a:gd name="connsiteX65" fmla="*/ 1330325 w 2495550"/>
              <a:gd name="connsiteY65" fmla="*/ 984250 h 2032000"/>
              <a:gd name="connsiteX66" fmla="*/ 1349375 w 2495550"/>
              <a:gd name="connsiteY66" fmla="*/ 1044575 h 2032000"/>
              <a:gd name="connsiteX67" fmla="*/ 1381125 w 2495550"/>
              <a:gd name="connsiteY67" fmla="*/ 1098550 h 2032000"/>
              <a:gd name="connsiteX68" fmla="*/ 1406525 w 2495550"/>
              <a:gd name="connsiteY68" fmla="*/ 1165225 h 2032000"/>
              <a:gd name="connsiteX69" fmla="*/ 1444625 w 2495550"/>
              <a:gd name="connsiteY69" fmla="*/ 1235075 h 2032000"/>
              <a:gd name="connsiteX70" fmla="*/ 1460500 w 2495550"/>
              <a:gd name="connsiteY70" fmla="*/ 1285875 h 2032000"/>
              <a:gd name="connsiteX71" fmla="*/ 1473200 w 2495550"/>
              <a:gd name="connsiteY71" fmla="*/ 1333500 h 2032000"/>
              <a:gd name="connsiteX72" fmla="*/ 1498600 w 2495550"/>
              <a:gd name="connsiteY72" fmla="*/ 1397000 h 2032000"/>
              <a:gd name="connsiteX73" fmla="*/ 1520825 w 2495550"/>
              <a:gd name="connsiteY73" fmla="*/ 1438275 h 2032000"/>
              <a:gd name="connsiteX74" fmla="*/ 1536700 w 2495550"/>
              <a:gd name="connsiteY74" fmla="*/ 1482725 h 2032000"/>
              <a:gd name="connsiteX75" fmla="*/ 1549400 w 2495550"/>
              <a:gd name="connsiteY75" fmla="*/ 1527175 h 2032000"/>
              <a:gd name="connsiteX76" fmla="*/ 1571625 w 2495550"/>
              <a:gd name="connsiteY76" fmla="*/ 1581150 h 2032000"/>
              <a:gd name="connsiteX77" fmla="*/ 1616075 w 2495550"/>
              <a:gd name="connsiteY77" fmla="*/ 1673225 h 2032000"/>
              <a:gd name="connsiteX78" fmla="*/ 1635125 w 2495550"/>
              <a:gd name="connsiteY78" fmla="*/ 1711325 h 2032000"/>
              <a:gd name="connsiteX79" fmla="*/ 1662113 w 2495550"/>
              <a:gd name="connsiteY79" fmla="*/ 1771650 h 2032000"/>
              <a:gd name="connsiteX80" fmla="*/ 1704975 w 2495550"/>
              <a:gd name="connsiteY80" fmla="*/ 1812925 h 2032000"/>
              <a:gd name="connsiteX81" fmla="*/ 1739900 w 2495550"/>
              <a:gd name="connsiteY81" fmla="*/ 1835150 h 2032000"/>
              <a:gd name="connsiteX82" fmla="*/ 1803400 w 2495550"/>
              <a:gd name="connsiteY82" fmla="*/ 1882775 h 2032000"/>
              <a:gd name="connsiteX83" fmla="*/ 1870075 w 2495550"/>
              <a:gd name="connsiteY83" fmla="*/ 1943100 h 2032000"/>
              <a:gd name="connsiteX84" fmla="*/ 1911350 w 2495550"/>
              <a:gd name="connsiteY84" fmla="*/ 1990725 h 2032000"/>
              <a:gd name="connsiteX85" fmla="*/ 1952625 w 2495550"/>
              <a:gd name="connsiteY85" fmla="*/ 2022475 h 2032000"/>
              <a:gd name="connsiteX86" fmla="*/ 1995488 w 2495550"/>
              <a:gd name="connsiteY86" fmla="*/ 2027237 h 2032000"/>
              <a:gd name="connsiteX87" fmla="*/ 2044700 w 2495550"/>
              <a:gd name="connsiteY87" fmla="*/ 2024063 h 2032000"/>
              <a:gd name="connsiteX88" fmla="*/ 2054225 w 2495550"/>
              <a:gd name="connsiteY88" fmla="*/ 1962150 h 2032000"/>
              <a:gd name="connsiteX89" fmla="*/ 2085975 w 2495550"/>
              <a:gd name="connsiteY89" fmla="*/ 1952625 h 2032000"/>
              <a:gd name="connsiteX90" fmla="*/ 2111375 w 2495550"/>
              <a:gd name="connsiteY90" fmla="*/ 1971675 h 2032000"/>
              <a:gd name="connsiteX91" fmla="*/ 2120900 w 2495550"/>
              <a:gd name="connsiteY91" fmla="*/ 1981200 h 2032000"/>
              <a:gd name="connsiteX92" fmla="*/ 2146300 w 2495550"/>
              <a:gd name="connsiteY92" fmla="*/ 2003425 h 2032000"/>
              <a:gd name="connsiteX93" fmla="*/ 2203450 w 2495550"/>
              <a:gd name="connsiteY93" fmla="*/ 2016125 h 2032000"/>
              <a:gd name="connsiteX94" fmla="*/ 2276475 w 2495550"/>
              <a:gd name="connsiteY94" fmla="*/ 2016125 h 2032000"/>
              <a:gd name="connsiteX95" fmla="*/ 2324100 w 2495550"/>
              <a:gd name="connsiteY95" fmla="*/ 2016125 h 2032000"/>
              <a:gd name="connsiteX96" fmla="*/ 2378869 w 2495550"/>
              <a:gd name="connsiteY96" fmla="*/ 1999456 h 2032000"/>
              <a:gd name="connsiteX97" fmla="*/ 2418556 w 2495550"/>
              <a:gd name="connsiteY97" fmla="*/ 2000250 h 2032000"/>
              <a:gd name="connsiteX98" fmla="*/ 2451100 w 2495550"/>
              <a:gd name="connsiteY98" fmla="*/ 2003425 h 2032000"/>
              <a:gd name="connsiteX99" fmla="*/ 2495550 w 2495550"/>
              <a:gd name="connsiteY99" fmla="*/ 2003425 h 2032000"/>
              <a:gd name="connsiteX0" fmla="*/ 0 w 2495550"/>
              <a:gd name="connsiteY0" fmla="*/ 2009775 h 2032000"/>
              <a:gd name="connsiteX1" fmla="*/ 53975 w 2495550"/>
              <a:gd name="connsiteY1" fmla="*/ 2032000 h 2032000"/>
              <a:gd name="connsiteX2" fmla="*/ 98425 w 2495550"/>
              <a:gd name="connsiteY2" fmla="*/ 2032000 h 2032000"/>
              <a:gd name="connsiteX3" fmla="*/ 149225 w 2495550"/>
              <a:gd name="connsiteY3" fmla="*/ 2019300 h 2032000"/>
              <a:gd name="connsiteX4" fmla="*/ 180975 w 2495550"/>
              <a:gd name="connsiteY4" fmla="*/ 2012950 h 2032000"/>
              <a:gd name="connsiteX5" fmla="*/ 219075 w 2495550"/>
              <a:gd name="connsiteY5" fmla="*/ 2006600 h 2032000"/>
              <a:gd name="connsiteX6" fmla="*/ 266700 w 2495550"/>
              <a:gd name="connsiteY6" fmla="*/ 2016125 h 2032000"/>
              <a:gd name="connsiteX7" fmla="*/ 327025 w 2495550"/>
              <a:gd name="connsiteY7" fmla="*/ 2022475 h 2032000"/>
              <a:gd name="connsiteX8" fmla="*/ 365125 w 2495550"/>
              <a:gd name="connsiteY8" fmla="*/ 2022475 h 2032000"/>
              <a:gd name="connsiteX9" fmla="*/ 400050 w 2495550"/>
              <a:gd name="connsiteY9" fmla="*/ 2016125 h 2032000"/>
              <a:gd name="connsiteX10" fmla="*/ 425450 w 2495550"/>
              <a:gd name="connsiteY10" fmla="*/ 2000250 h 2032000"/>
              <a:gd name="connsiteX11" fmla="*/ 441325 w 2495550"/>
              <a:gd name="connsiteY11" fmla="*/ 1971675 h 2032000"/>
              <a:gd name="connsiteX12" fmla="*/ 457200 w 2495550"/>
              <a:gd name="connsiteY12" fmla="*/ 1920875 h 2032000"/>
              <a:gd name="connsiteX13" fmla="*/ 473075 w 2495550"/>
              <a:gd name="connsiteY13" fmla="*/ 1873250 h 2032000"/>
              <a:gd name="connsiteX14" fmla="*/ 485775 w 2495550"/>
              <a:gd name="connsiteY14" fmla="*/ 1831975 h 2032000"/>
              <a:gd name="connsiteX15" fmla="*/ 495300 w 2495550"/>
              <a:gd name="connsiteY15" fmla="*/ 1793875 h 2032000"/>
              <a:gd name="connsiteX16" fmla="*/ 520700 w 2495550"/>
              <a:gd name="connsiteY16" fmla="*/ 1749425 h 2032000"/>
              <a:gd name="connsiteX17" fmla="*/ 533400 w 2495550"/>
              <a:gd name="connsiteY17" fmla="*/ 1727200 h 2032000"/>
              <a:gd name="connsiteX18" fmla="*/ 552450 w 2495550"/>
              <a:gd name="connsiteY18" fmla="*/ 1692275 h 2032000"/>
              <a:gd name="connsiteX19" fmla="*/ 581025 w 2495550"/>
              <a:gd name="connsiteY19" fmla="*/ 1660525 h 2032000"/>
              <a:gd name="connsiteX20" fmla="*/ 596900 w 2495550"/>
              <a:gd name="connsiteY20" fmla="*/ 1622425 h 2032000"/>
              <a:gd name="connsiteX21" fmla="*/ 622300 w 2495550"/>
              <a:gd name="connsiteY21" fmla="*/ 1565275 h 2032000"/>
              <a:gd name="connsiteX22" fmla="*/ 638175 w 2495550"/>
              <a:gd name="connsiteY22" fmla="*/ 1479550 h 2032000"/>
              <a:gd name="connsiteX23" fmla="*/ 654050 w 2495550"/>
              <a:gd name="connsiteY23" fmla="*/ 1390650 h 2032000"/>
              <a:gd name="connsiteX24" fmla="*/ 660400 w 2495550"/>
              <a:gd name="connsiteY24" fmla="*/ 1336675 h 2032000"/>
              <a:gd name="connsiteX25" fmla="*/ 666750 w 2495550"/>
              <a:gd name="connsiteY25" fmla="*/ 1276350 h 2032000"/>
              <a:gd name="connsiteX26" fmla="*/ 669925 w 2495550"/>
              <a:gd name="connsiteY26" fmla="*/ 1228725 h 2032000"/>
              <a:gd name="connsiteX27" fmla="*/ 679450 w 2495550"/>
              <a:gd name="connsiteY27" fmla="*/ 1171575 h 2032000"/>
              <a:gd name="connsiteX28" fmla="*/ 682625 w 2495550"/>
              <a:gd name="connsiteY28" fmla="*/ 1108075 h 2032000"/>
              <a:gd name="connsiteX29" fmla="*/ 692150 w 2495550"/>
              <a:gd name="connsiteY29" fmla="*/ 1012825 h 2032000"/>
              <a:gd name="connsiteX30" fmla="*/ 701675 w 2495550"/>
              <a:gd name="connsiteY30" fmla="*/ 917575 h 2032000"/>
              <a:gd name="connsiteX31" fmla="*/ 723900 w 2495550"/>
              <a:gd name="connsiteY31" fmla="*/ 819150 h 2032000"/>
              <a:gd name="connsiteX32" fmla="*/ 733425 w 2495550"/>
              <a:gd name="connsiteY32" fmla="*/ 774700 h 2032000"/>
              <a:gd name="connsiteX33" fmla="*/ 752475 w 2495550"/>
              <a:gd name="connsiteY33" fmla="*/ 714375 h 2032000"/>
              <a:gd name="connsiteX34" fmla="*/ 768350 w 2495550"/>
              <a:gd name="connsiteY34" fmla="*/ 688975 h 2032000"/>
              <a:gd name="connsiteX35" fmla="*/ 819150 w 2495550"/>
              <a:gd name="connsiteY35" fmla="*/ 587375 h 2032000"/>
              <a:gd name="connsiteX36" fmla="*/ 838200 w 2495550"/>
              <a:gd name="connsiteY36" fmla="*/ 536575 h 2032000"/>
              <a:gd name="connsiteX37" fmla="*/ 847725 w 2495550"/>
              <a:gd name="connsiteY37" fmla="*/ 460375 h 2032000"/>
              <a:gd name="connsiteX38" fmla="*/ 854075 w 2495550"/>
              <a:gd name="connsiteY38" fmla="*/ 409575 h 2032000"/>
              <a:gd name="connsiteX39" fmla="*/ 882650 w 2495550"/>
              <a:gd name="connsiteY39" fmla="*/ 361950 h 2032000"/>
              <a:gd name="connsiteX40" fmla="*/ 885825 w 2495550"/>
              <a:gd name="connsiteY40" fmla="*/ 298450 h 2032000"/>
              <a:gd name="connsiteX41" fmla="*/ 901700 w 2495550"/>
              <a:gd name="connsiteY41" fmla="*/ 244475 h 2032000"/>
              <a:gd name="connsiteX42" fmla="*/ 914400 w 2495550"/>
              <a:gd name="connsiteY42" fmla="*/ 190500 h 2032000"/>
              <a:gd name="connsiteX43" fmla="*/ 930275 w 2495550"/>
              <a:gd name="connsiteY43" fmla="*/ 146050 h 2032000"/>
              <a:gd name="connsiteX44" fmla="*/ 952500 w 2495550"/>
              <a:gd name="connsiteY44" fmla="*/ 104775 h 2032000"/>
              <a:gd name="connsiteX45" fmla="*/ 1000125 w 2495550"/>
              <a:gd name="connsiteY45" fmla="*/ 69850 h 2032000"/>
              <a:gd name="connsiteX46" fmla="*/ 1025525 w 2495550"/>
              <a:gd name="connsiteY46" fmla="*/ 69850 h 2032000"/>
              <a:gd name="connsiteX47" fmla="*/ 1085850 w 2495550"/>
              <a:gd name="connsiteY47" fmla="*/ 9525 h 2032000"/>
              <a:gd name="connsiteX48" fmla="*/ 1089025 w 2495550"/>
              <a:gd name="connsiteY48" fmla="*/ 0 h 2032000"/>
              <a:gd name="connsiteX49" fmla="*/ 1117600 w 2495550"/>
              <a:gd name="connsiteY49" fmla="*/ 0 h 2032000"/>
              <a:gd name="connsiteX50" fmla="*/ 1127125 w 2495550"/>
              <a:gd name="connsiteY50" fmla="*/ 12700 h 2032000"/>
              <a:gd name="connsiteX51" fmla="*/ 1139825 w 2495550"/>
              <a:gd name="connsiteY51" fmla="*/ 38100 h 2032000"/>
              <a:gd name="connsiteX52" fmla="*/ 1152525 w 2495550"/>
              <a:gd name="connsiteY52" fmla="*/ 66675 h 2032000"/>
              <a:gd name="connsiteX53" fmla="*/ 1158875 w 2495550"/>
              <a:gd name="connsiteY53" fmla="*/ 98425 h 2032000"/>
              <a:gd name="connsiteX54" fmla="*/ 1165225 w 2495550"/>
              <a:gd name="connsiteY54" fmla="*/ 136525 h 2032000"/>
              <a:gd name="connsiteX55" fmla="*/ 1171575 w 2495550"/>
              <a:gd name="connsiteY55" fmla="*/ 177800 h 2032000"/>
              <a:gd name="connsiteX56" fmla="*/ 1184275 w 2495550"/>
              <a:gd name="connsiteY56" fmla="*/ 238125 h 2032000"/>
              <a:gd name="connsiteX57" fmla="*/ 1196975 w 2495550"/>
              <a:gd name="connsiteY57" fmla="*/ 336550 h 2032000"/>
              <a:gd name="connsiteX58" fmla="*/ 1225550 w 2495550"/>
              <a:gd name="connsiteY58" fmla="*/ 533400 h 2032000"/>
              <a:gd name="connsiteX59" fmla="*/ 1244600 w 2495550"/>
              <a:gd name="connsiteY59" fmla="*/ 628650 h 2032000"/>
              <a:gd name="connsiteX60" fmla="*/ 1247775 w 2495550"/>
              <a:gd name="connsiteY60" fmla="*/ 682625 h 2032000"/>
              <a:gd name="connsiteX61" fmla="*/ 1266825 w 2495550"/>
              <a:gd name="connsiteY61" fmla="*/ 749300 h 2032000"/>
              <a:gd name="connsiteX62" fmla="*/ 1285875 w 2495550"/>
              <a:gd name="connsiteY62" fmla="*/ 819150 h 2032000"/>
              <a:gd name="connsiteX63" fmla="*/ 1292225 w 2495550"/>
              <a:gd name="connsiteY63" fmla="*/ 873125 h 2032000"/>
              <a:gd name="connsiteX64" fmla="*/ 1308100 w 2495550"/>
              <a:gd name="connsiteY64" fmla="*/ 933450 h 2032000"/>
              <a:gd name="connsiteX65" fmla="*/ 1330325 w 2495550"/>
              <a:gd name="connsiteY65" fmla="*/ 984250 h 2032000"/>
              <a:gd name="connsiteX66" fmla="*/ 1349375 w 2495550"/>
              <a:gd name="connsiteY66" fmla="*/ 1044575 h 2032000"/>
              <a:gd name="connsiteX67" fmla="*/ 1381125 w 2495550"/>
              <a:gd name="connsiteY67" fmla="*/ 1098550 h 2032000"/>
              <a:gd name="connsiteX68" fmla="*/ 1406525 w 2495550"/>
              <a:gd name="connsiteY68" fmla="*/ 1165225 h 2032000"/>
              <a:gd name="connsiteX69" fmla="*/ 1444625 w 2495550"/>
              <a:gd name="connsiteY69" fmla="*/ 1235075 h 2032000"/>
              <a:gd name="connsiteX70" fmla="*/ 1460500 w 2495550"/>
              <a:gd name="connsiteY70" fmla="*/ 1285875 h 2032000"/>
              <a:gd name="connsiteX71" fmla="*/ 1473200 w 2495550"/>
              <a:gd name="connsiteY71" fmla="*/ 1333500 h 2032000"/>
              <a:gd name="connsiteX72" fmla="*/ 1498600 w 2495550"/>
              <a:gd name="connsiteY72" fmla="*/ 1397000 h 2032000"/>
              <a:gd name="connsiteX73" fmla="*/ 1520825 w 2495550"/>
              <a:gd name="connsiteY73" fmla="*/ 1438275 h 2032000"/>
              <a:gd name="connsiteX74" fmla="*/ 1536700 w 2495550"/>
              <a:gd name="connsiteY74" fmla="*/ 1482725 h 2032000"/>
              <a:gd name="connsiteX75" fmla="*/ 1549400 w 2495550"/>
              <a:gd name="connsiteY75" fmla="*/ 1527175 h 2032000"/>
              <a:gd name="connsiteX76" fmla="*/ 1571625 w 2495550"/>
              <a:gd name="connsiteY76" fmla="*/ 1581150 h 2032000"/>
              <a:gd name="connsiteX77" fmla="*/ 1616075 w 2495550"/>
              <a:gd name="connsiteY77" fmla="*/ 1673225 h 2032000"/>
              <a:gd name="connsiteX78" fmla="*/ 1635125 w 2495550"/>
              <a:gd name="connsiteY78" fmla="*/ 1711325 h 2032000"/>
              <a:gd name="connsiteX79" fmla="*/ 1662113 w 2495550"/>
              <a:gd name="connsiteY79" fmla="*/ 1771650 h 2032000"/>
              <a:gd name="connsiteX80" fmla="*/ 1704975 w 2495550"/>
              <a:gd name="connsiteY80" fmla="*/ 1812925 h 2032000"/>
              <a:gd name="connsiteX81" fmla="*/ 1739900 w 2495550"/>
              <a:gd name="connsiteY81" fmla="*/ 1835150 h 2032000"/>
              <a:gd name="connsiteX82" fmla="*/ 1803400 w 2495550"/>
              <a:gd name="connsiteY82" fmla="*/ 1882775 h 2032000"/>
              <a:gd name="connsiteX83" fmla="*/ 1870075 w 2495550"/>
              <a:gd name="connsiteY83" fmla="*/ 1943100 h 2032000"/>
              <a:gd name="connsiteX84" fmla="*/ 1911350 w 2495550"/>
              <a:gd name="connsiteY84" fmla="*/ 1990725 h 2032000"/>
              <a:gd name="connsiteX85" fmla="*/ 1952625 w 2495550"/>
              <a:gd name="connsiteY85" fmla="*/ 2022475 h 2032000"/>
              <a:gd name="connsiteX86" fmla="*/ 1995488 w 2495550"/>
              <a:gd name="connsiteY86" fmla="*/ 2027237 h 2032000"/>
              <a:gd name="connsiteX87" fmla="*/ 2044700 w 2495550"/>
              <a:gd name="connsiteY87" fmla="*/ 2024063 h 2032000"/>
              <a:gd name="connsiteX88" fmla="*/ 2054225 w 2495550"/>
              <a:gd name="connsiteY88" fmla="*/ 1962150 h 2032000"/>
              <a:gd name="connsiteX89" fmla="*/ 2085975 w 2495550"/>
              <a:gd name="connsiteY89" fmla="*/ 1952625 h 2032000"/>
              <a:gd name="connsiteX90" fmla="*/ 2111375 w 2495550"/>
              <a:gd name="connsiteY90" fmla="*/ 1971675 h 2032000"/>
              <a:gd name="connsiteX91" fmla="*/ 2120900 w 2495550"/>
              <a:gd name="connsiteY91" fmla="*/ 1981200 h 2032000"/>
              <a:gd name="connsiteX92" fmla="*/ 2146300 w 2495550"/>
              <a:gd name="connsiteY92" fmla="*/ 2003425 h 2032000"/>
              <a:gd name="connsiteX93" fmla="*/ 2196306 w 2495550"/>
              <a:gd name="connsiteY93" fmla="*/ 2025650 h 2032000"/>
              <a:gd name="connsiteX94" fmla="*/ 2276475 w 2495550"/>
              <a:gd name="connsiteY94" fmla="*/ 2016125 h 2032000"/>
              <a:gd name="connsiteX95" fmla="*/ 2324100 w 2495550"/>
              <a:gd name="connsiteY95" fmla="*/ 2016125 h 2032000"/>
              <a:gd name="connsiteX96" fmla="*/ 2378869 w 2495550"/>
              <a:gd name="connsiteY96" fmla="*/ 1999456 h 2032000"/>
              <a:gd name="connsiteX97" fmla="*/ 2418556 w 2495550"/>
              <a:gd name="connsiteY97" fmla="*/ 2000250 h 2032000"/>
              <a:gd name="connsiteX98" fmla="*/ 2451100 w 2495550"/>
              <a:gd name="connsiteY98" fmla="*/ 2003425 h 2032000"/>
              <a:gd name="connsiteX99" fmla="*/ 2495550 w 2495550"/>
              <a:gd name="connsiteY99" fmla="*/ 2003425 h 2032000"/>
              <a:gd name="connsiteX0" fmla="*/ 0 w 2495550"/>
              <a:gd name="connsiteY0" fmla="*/ 2009775 h 2032000"/>
              <a:gd name="connsiteX1" fmla="*/ 53975 w 2495550"/>
              <a:gd name="connsiteY1" fmla="*/ 2032000 h 2032000"/>
              <a:gd name="connsiteX2" fmla="*/ 98425 w 2495550"/>
              <a:gd name="connsiteY2" fmla="*/ 2032000 h 2032000"/>
              <a:gd name="connsiteX3" fmla="*/ 149225 w 2495550"/>
              <a:gd name="connsiteY3" fmla="*/ 2019300 h 2032000"/>
              <a:gd name="connsiteX4" fmla="*/ 180975 w 2495550"/>
              <a:gd name="connsiteY4" fmla="*/ 2012950 h 2032000"/>
              <a:gd name="connsiteX5" fmla="*/ 219075 w 2495550"/>
              <a:gd name="connsiteY5" fmla="*/ 2006600 h 2032000"/>
              <a:gd name="connsiteX6" fmla="*/ 266700 w 2495550"/>
              <a:gd name="connsiteY6" fmla="*/ 2016125 h 2032000"/>
              <a:gd name="connsiteX7" fmla="*/ 327025 w 2495550"/>
              <a:gd name="connsiteY7" fmla="*/ 2022475 h 2032000"/>
              <a:gd name="connsiteX8" fmla="*/ 365125 w 2495550"/>
              <a:gd name="connsiteY8" fmla="*/ 2022475 h 2032000"/>
              <a:gd name="connsiteX9" fmla="*/ 400050 w 2495550"/>
              <a:gd name="connsiteY9" fmla="*/ 2016125 h 2032000"/>
              <a:gd name="connsiteX10" fmla="*/ 425450 w 2495550"/>
              <a:gd name="connsiteY10" fmla="*/ 2000250 h 2032000"/>
              <a:gd name="connsiteX11" fmla="*/ 441325 w 2495550"/>
              <a:gd name="connsiteY11" fmla="*/ 1971675 h 2032000"/>
              <a:gd name="connsiteX12" fmla="*/ 457200 w 2495550"/>
              <a:gd name="connsiteY12" fmla="*/ 1920875 h 2032000"/>
              <a:gd name="connsiteX13" fmla="*/ 473075 w 2495550"/>
              <a:gd name="connsiteY13" fmla="*/ 1873250 h 2032000"/>
              <a:gd name="connsiteX14" fmla="*/ 485775 w 2495550"/>
              <a:gd name="connsiteY14" fmla="*/ 1831975 h 2032000"/>
              <a:gd name="connsiteX15" fmla="*/ 495300 w 2495550"/>
              <a:gd name="connsiteY15" fmla="*/ 1793875 h 2032000"/>
              <a:gd name="connsiteX16" fmla="*/ 520700 w 2495550"/>
              <a:gd name="connsiteY16" fmla="*/ 1749425 h 2032000"/>
              <a:gd name="connsiteX17" fmla="*/ 533400 w 2495550"/>
              <a:gd name="connsiteY17" fmla="*/ 1727200 h 2032000"/>
              <a:gd name="connsiteX18" fmla="*/ 552450 w 2495550"/>
              <a:gd name="connsiteY18" fmla="*/ 1692275 h 2032000"/>
              <a:gd name="connsiteX19" fmla="*/ 581025 w 2495550"/>
              <a:gd name="connsiteY19" fmla="*/ 1660525 h 2032000"/>
              <a:gd name="connsiteX20" fmla="*/ 596900 w 2495550"/>
              <a:gd name="connsiteY20" fmla="*/ 1622425 h 2032000"/>
              <a:gd name="connsiteX21" fmla="*/ 622300 w 2495550"/>
              <a:gd name="connsiteY21" fmla="*/ 1565275 h 2032000"/>
              <a:gd name="connsiteX22" fmla="*/ 638175 w 2495550"/>
              <a:gd name="connsiteY22" fmla="*/ 1479550 h 2032000"/>
              <a:gd name="connsiteX23" fmla="*/ 654050 w 2495550"/>
              <a:gd name="connsiteY23" fmla="*/ 1390650 h 2032000"/>
              <a:gd name="connsiteX24" fmla="*/ 660400 w 2495550"/>
              <a:gd name="connsiteY24" fmla="*/ 1336675 h 2032000"/>
              <a:gd name="connsiteX25" fmla="*/ 666750 w 2495550"/>
              <a:gd name="connsiteY25" fmla="*/ 1276350 h 2032000"/>
              <a:gd name="connsiteX26" fmla="*/ 669925 w 2495550"/>
              <a:gd name="connsiteY26" fmla="*/ 1228725 h 2032000"/>
              <a:gd name="connsiteX27" fmla="*/ 679450 w 2495550"/>
              <a:gd name="connsiteY27" fmla="*/ 1171575 h 2032000"/>
              <a:gd name="connsiteX28" fmla="*/ 682625 w 2495550"/>
              <a:gd name="connsiteY28" fmla="*/ 1108075 h 2032000"/>
              <a:gd name="connsiteX29" fmla="*/ 692150 w 2495550"/>
              <a:gd name="connsiteY29" fmla="*/ 1012825 h 2032000"/>
              <a:gd name="connsiteX30" fmla="*/ 701675 w 2495550"/>
              <a:gd name="connsiteY30" fmla="*/ 917575 h 2032000"/>
              <a:gd name="connsiteX31" fmla="*/ 723900 w 2495550"/>
              <a:gd name="connsiteY31" fmla="*/ 819150 h 2032000"/>
              <a:gd name="connsiteX32" fmla="*/ 733425 w 2495550"/>
              <a:gd name="connsiteY32" fmla="*/ 774700 h 2032000"/>
              <a:gd name="connsiteX33" fmla="*/ 752475 w 2495550"/>
              <a:gd name="connsiteY33" fmla="*/ 714375 h 2032000"/>
              <a:gd name="connsiteX34" fmla="*/ 768350 w 2495550"/>
              <a:gd name="connsiteY34" fmla="*/ 688975 h 2032000"/>
              <a:gd name="connsiteX35" fmla="*/ 819150 w 2495550"/>
              <a:gd name="connsiteY35" fmla="*/ 587375 h 2032000"/>
              <a:gd name="connsiteX36" fmla="*/ 838200 w 2495550"/>
              <a:gd name="connsiteY36" fmla="*/ 536575 h 2032000"/>
              <a:gd name="connsiteX37" fmla="*/ 847725 w 2495550"/>
              <a:gd name="connsiteY37" fmla="*/ 460375 h 2032000"/>
              <a:gd name="connsiteX38" fmla="*/ 854075 w 2495550"/>
              <a:gd name="connsiteY38" fmla="*/ 409575 h 2032000"/>
              <a:gd name="connsiteX39" fmla="*/ 882650 w 2495550"/>
              <a:gd name="connsiteY39" fmla="*/ 361950 h 2032000"/>
              <a:gd name="connsiteX40" fmla="*/ 885825 w 2495550"/>
              <a:gd name="connsiteY40" fmla="*/ 298450 h 2032000"/>
              <a:gd name="connsiteX41" fmla="*/ 901700 w 2495550"/>
              <a:gd name="connsiteY41" fmla="*/ 244475 h 2032000"/>
              <a:gd name="connsiteX42" fmla="*/ 914400 w 2495550"/>
              <a:gd name="connsiteY42" fmla="*/ 190500 h 2032000"/>
              <a:gd name="connsiteX43" fmla="*/ 930275 w 2495550"/>
              <a:gd name="connsiteY43" fmla="*/ 146050 h 2032000"/>
              <a:gd name="connsiteX44" fmla="*/ 952500 w 2495550"/>
              <a:gd name="connsiteY44" fmla="*/ 104775 h 2032000"/>
              <a:gd name="connsiteX45" fmla="*/ 1000125 w 2495550"/>
              <a:gd name="connsiteY45" fmla="*/ 69850 h 2032000"/>
              <a:gd name="connsiteX46" fmla="*/ 1025525 w 2495550"/>
              <a:gd name="connsiteY46" fmla="*/ 69850 h 2032000"/>
              <a:gd name="connsiteX47" fmla="*/ 1085850 w 2495550"/>
              <a:gd name="connsiteY47" fmla="*/ 9525 h 2032000"/>
              <a:gd name="connsiteX48" fmla="*/ 1089025 w 2495550"/>
              <a:gd name="connsiteY48" fmla="*/ 0 h 2032000"/>
              <a:gd name="connsiteX49" fmla="*/ 1117600 w 2495550"/>
              <a:gd name="connsiteY49" fmla="*/ 0 h 2032000"/>
              <a:gd name="connsiteX50" fmla="*/ 1127125 w 2495550"/>
              <a:gd name="connsiteY50" fmla="*/ 12700 h 2032000"/>
              <a:gd name="connsiteX51" fmla="*/ 1139825 w 2495550"/>
              <a:gd name="connsiteY51" fmla="*/ 38100 h 2032000"/>
              <a:gd name="connsiteX52" fmla="*/ 1152525 w 2495550"/>
              <a:gd name="connsiteY52" fmla="*/ 66675 h 2032000"/>
              <a:gd name="connsiteX53" fmla="*/ 1158875 w 2495550"/>
              <a:gd name="connsiteY53" fmla="*/ 98425 h 2032000"/>
              <a:gd name="connsiteX54" fmla="*/ 1165225 w 2495550"/>
              <a:gd name="connsiteY54" fmla="*/ 136525 h 2032000"/>
              <a:gd name="connsiteX55" fmla="*/ 1171575 w 2495550"/>
              <a:gd name="connsiteY55" fmla="*/ 177800 h 2032000"/>
              <a:gd name="connsiteX56" fmla="*/ 1184275 w 2495550"/>
              <a:gd name="connsiteY56" fmla="*/ 238125 h 2032000"/>
              <a:gd name="connsiteX57" fmla="*/ 1196975 w 2495550"/>
              <a:gd name="connsiteY57" fmla="*/ 336550 h 2032000"/>
              <a:gd name="connsiteX58" fmla="*/ 1225550 w 2495550"/>
              <a:gd name="connsiteY58" fmla="*/ 533400 h 2032000"/>
              <a:gd name="connsiteX59" fmla="*/ 1244600 w 2495550"/>
              <a:gd name="connsiteY59" fmla="*/ 628650 h 2032000"/>
              <a:gd name="connsiteX60" fmla="*/ 1247775 w 2495550"/>
              <a:gd name="connsiteY60" fmla="*/ 682625 h 2032000"/>
              <a:gd name="connsiteX61" fmla="*/ 1266825 w 2495550"/>
              <a:gd name="connsiteY61" fmla="*/ 749300 h 2032000"/>
              <a:gd name="connsiteX62" fmla="*/ 1285875 w 2495550"/>
              <a:gd name="connsiteY62" fmla="*/ 819150 h 2032000"/>
              <a:gd name="connsiteX63" fmla="*/ 1292225 w 2495550"/>
              <a:gd name="connsiteY63" fmla="*/ 873125 h 2032000"/>
              <a:gd name="connsiteX64" fmla="*/ 1308100 w 2495550"/>
              <a:gd name="connsiteY64" fmla="*/ 933450 h 2032000"/>
              <a:gd name="connsiteX65" fmla="*/ 1330325 w 2495550"/>
              <a:gd name="connsiteY65" fmla="*/ 984250 h 2032000"/>
              <a:gd name="connsiteX66" fmla="*/ 1349375 w 2495550"/>
              <a:gd name="connsiteY66" fmla="*/ 1044575 h 2032000"/>
              <a:gd name="connsiteX67" fmla="*/ 1381125 w 2495550"/>
              <a:gd name="connsiteY67" fmla="*/ 1098550 h 2032000"/>
              <a:gd name="connsiteX68" fmla="*/ 1406525 w 2495550"/>
              <a:gd name="connsiteY68" fmla="*/ 1165225 h 2032000"/>
              <a:gd name="connsiteX69" fmla="*/ 1444625 w 2495550"/>
              <a:gd name="connsiteY69" fmla="*/ 1235075 h 2032000"/>
              <a:gd name="connsiteX70" fmla="*/ 1460500 w 2495550"/>
              <a:gd name="connsiteY70" fmla="*/ 1285875 h 2032000"/>
              <a:gd name="connsiteX71" fmla="*/ 1473200 w 2495550"/>
              <a:gd name="connsiteY71" fmla="*/ 1333500 h 2032000"/>
              <a:gd name="connsiteX72" fmla="*/ 1498600 w 2495550"/>
              <a:gd name="connsiteY72" fmla="*/ 1397000 h 2032000"/>
              <a:gd name="connsiteX73" fmla="*/ 1520825 w 2495550"/>
              <a:gd name="connsiteY73" fmla="*/ 1438275 h 2032000"/>
              <a:gd name="connsiteX74" fmla="*/ 1536700 w 2495550"/>
              <a:gd name="connsiteY74" fmla="*/ 1482725 h 2032000"/>
              <a:gd name="connsiteX75" fmla="*/ 1549400 w 2495550"/>
              <a:gd name="connsiteY75" fmla="*/ 1527175 h 2032000"/>
              <a:gd name="connsiteX76" fmla="*/ 1571625 w 2495550"/>
              <a:gd name="connsiteY76" fmla="*/ 1581150 h 2032000"/>
              <a:gd name="connsiteX77" fmla="*/ 1616075 w 2495550"/>
              <a:gd name="connsiteY77" fmla="*/ 1673225 h 2032000"/>
              <a:gd name="connsiteX78" fmla="*/ 1635125 w 2495550"/>
              <a:gd name="connsiteY78" fmla="*/ 1711325 h 2032000"/>
              <a:gd name="connsiteX79" fmla="*/ 1662113 w 2495550"/>
              <a:gd name="connsiteY79" fmla="*/ 1771650 h 2032000"/>
              <a:gd name="connsiteX80" fmla="*/ 1704975 w 2495550"/>
              <a:gd name="connsiteY80" fmla="*/ 1812925 h 2032000"/>
              <a:gd name="connsiteX81" fmla="*/ 1739900 w 2495550"/>
              <a:gd name="connsiteY81" fmla="*/ 1835150 h 2032000"/>
              <a:gd name="connsiteX82" fmla="*/ 1803400 w 2495550"/>
              <a:gd name="connsiteY82" fmla="*/ 1882775 h 2032000"/>
              <a:gd name="connsiteX83" fmla="*/ 1870075 w 2495550"/>
              <a:gd name="connsiteY83" fmla="*/ 1943100 h 2032000"/>
              <a:gd name="connsiteX84" fmla="*/ 1911350 w 2495550"/>
              <a:gd name="connsiteY84" fmla="*/ 1990725 h 2032000"/>
              <a:gd name="connsiteX85" fmla="*/ 1952625 w 2495550"/>
              <a:gd name="connsiteY85" fmla="*/ 2022475 h 2032000"/>
              <a:gd name="connsiteX86" fmla="*/ 1995488 w 2495550"/>
              <a:gd name="connsiteY86" fmla="*/ 2027237 h 2032000"/>
              <a:gd name="connsiteX87" fmla="*/ 2044700 w 2495550"/>
              <a:gd name="connsiteY87" fmla="*/ 2024063 h 2032000"/>
              <a:gd name="connsiteX88" fmla="*/ 2054225 w 2495550"/>
              <a:gd name="connsiteY88" fmla="*/ 1962150 h 2032000"/>
              <a:gd name="connsiteX89" fmla="*/ 2085975 w 2495550"/>
              <a:gd name="connsiteY89" fmla="*/ 1952625 h 2032000"/>
              <a:gd name="connsiteX90" fmla="*/ 2111375 w 2495550"/>
              <a:gd name="connsiteY90" fmla="*/ 1971675 h 2032000"/>
              <a:gd name="connsiteX91" fmla="*/ 2120900 w 2495550"/>
              <a:gd name="connsiteY91" fmla="*/ 1981200 h 2032000"/>
              <a:gd name="connsiteX92" fmla="*/ 2146300 w 2495550"/>
              <a:gd name="connsiteY92" fmla="*/ 2003425 h 2032000"/>
              <a:gd name="connsiteX93" fmla="*/ 2196306 w 2495550"/>
              <a:gd name="connsiteY93" fmla="*/ 2025650 h 2032000"/>
              <a:gd name="connsiteX94" fmla="*/ 2283619 w 2495550"/>
              <a:gd name="connsiteY94" fmla="*/ 2020887 h 2032000"/>
              <a:gd name="connsiteX95" fmla="*/ 2324100 w 2495550"/>
              <a:gd name="connsiteY95" fmla="*/ 2016125 h 2032000"/>
              <a:gd name="connsiteX96" fmla="*/ 2378869 w 2495550"/>
              <a:gd name="connsiteY96" fmla="*/ 1999456 h 2032000"/>
              <a:gd name="connsiteX97" fmla="*/ 2418556 w 2495550"/>
              <a:gd name="connsiteY97" fmla="*/ 2000250 h 2032000"/>
              <a:gd name="connsiteX98" fmla="*/ 2451100 w 2495550"/>
              <a:gd name="connsiteY98" fmla="*/ 2003425 h 2032000"/>
              <a:gd name="connsiteX99" fmla="*/ 2495550 w 2495550"/>
              <a:gd name="connsiteY99" fmla="*/ 2003425 h 203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2495550" h="2032000">
                <a:moveTo>
                  <a:pt x="0" y="2009775"/>
                </a:moveTo>
                <a:lnTo>
                  <a:pt x="53975" y="2032000"/>
                </a:lnTo>
                <a:lnTo>
                  <a:pt x="98425" y="2032000"/>
                </a:lnTo>
                <a:lnTo>
                  <a:pt x="149225" y="2019300"/>
                </a:lnTo>
                <a:lnTo>
                  <a:pt x="180975" y="2012950"/>
                </a:lnTo>
                <a:lnTo>
                  <a:pt x="219075" y="2006600"/>
                </a:lnTo>
                <a:lnTo>
                  <a:pt x="266700" y="2016125"/>
                </a:lnTo>
                <a:lnTo>
                  <a:pt x="327025" y="2022475"/>
                </a:lnTo>
                <a:lnTo>
                  <a:pt x="365125" y="2022475"/>
                </a:lnTo>
                <a:lnTo>
                  <a:pt x="400050" y="2016125"/>
                </a:lnTo>
                <a:lnTo>
                  <a:pt x="425450" y="2000250"/>
                </a:lnTo>
                <a:lnTo>
                  <a:pt x="441325" y="1971675"/>
                </a:lnTo>
                <a:lnTo>
                  <a:pt x="457200" y="1920875"/>
                </a:lnTo>
                <a:lnTo>
                  <a:pt x="473075" y="1873250"/>
                </a:lnTo>
                <a:lnTo>
                  <a:pt x="485775" y="1831975"/>
                </a:lnTo>
                <a:lnTo>
                  <a:pt x="495300" y="1793875"/>
                </a:lnTo>
                <a:lnTo>
                  <a:pt x="520700" y="1749425"/>
                </a:lnTo>
                <a:lnTo>
                  <a:pt x="533400" y="1727200"/>
                </a:lnTo>
                <a:lnTo>
                  <a:pt x="552450" y="1692275"/>
                </a:lnTo>
                <a:lnTo>
                  <a:pt x="581025" y="1660525"/>
                </a:lnTo>
                <a:lnTo>
                  <a:pt x="596900" y="1622425"/>
                </a:lnTo>
                <a:lnTo>
                  <a:pt x="622300" y="1565275"/>
                </a:lnTo>
                <a:lnTo>
                  <a:pt x="638175" y="1479550"/>
                </a:lnTo>
                <a:lnTo>
                  <a:pt x="654050" y="1390650"/>
                </a:lnTo>
                <a:lnTo>
                  <a:pt x="660400" y="1336675"/>
                </a:lnTo>
                <a:lnTo>
                  <a:pt x="666750" y="1276350"/>
                </a:lnTo>
                <a:lnTo>
                  <a:pt x="669925" y="1228725"/>
                </a:lnTo>
                <a:lnTo>
                  <a:pt x="679450" y="1171575"/>
                </a:lnTo>
                <a:lnTo>
                  <a:pt x="682625" y="1108075"/>
                </a:lnTo>
                <a:lnTo>
                  <a:pt x="692150" y="1012825"/>
                </a:lnTo>
                <a:lnTo>
                  <a:pt x="701675" y="917575"/>
                </a:lnTo>
                <a:lnTo>
                  <a:pt x="723900" y="819150"/>
                </a:lnTo>
                <a:lnTo>
                  <a:pt x="733425" y="774700"/>
                </a:lnTo>
                <a:lnTo>
                  <a:pt x="752475" y="714375"/>
                </a:lnTo>
                <a:lnTo>
                  <a:pt x="768350" y="688975"/>
                </a:lnTo>
                <a:lnTo>
                  <a:pt x="819150" y="587375"/>
                </a:lnTo>
                <a:lnTo>
                  <a:pt x="838200" y="536575"/>
                </a:lnTo>
                <a:lnTo>
                  <a:pt x="847725" y="460375"/>
                </a:lnTo>
                <a:lnTo>
                  <a:pt x="854075" y="409575"/>
                </a:lnTo>
                <a:lnTo>
                  <a:pt x="882650" y="361950"/>
                </a:lnTo>
                <a:lnTo>
                  <a:pt x="885825" y="298450"/>
                </a:lnTo>
                <a:lnTo>
                  <a:pt x="901700" y="244475"/>
                </a:lnTo>
                <a:lnTo>
                  <a:pt x="914400" y="190500"/>
                </a:lnTo>
                <a:lnTo>
                  <a:pt x="930275" y="146050"/>
                </a:lnTo>
                <a:lnTo>
                  <a:pt x="952500" y="104775"/>
                </a:lnTo>
                <a:lnTo>
                  <a:pt x="1000125" y="69850"/>
                </a:lnTo>
                <a:lnTo>
                  <a:pt x="1025525" y="69850"/>
                </a:lnTo>
                <a:lnTo>
                  <a:pt x="1085850" y="9525"/>
                </a:lnTo>
                <a:lnTo>
                  <a:pt x="1089025" y="0"/>
                </a:lnTo>
                <a:lnTo>
                  <a:pt x="1117600" y="0"/>
                </a:lnTo>
                <a:lnTo>
                  <a:pt x="1127125" y="12700"/>
                </a:lnTo>
                <a:lnTo>
                  <a:pt x="1139825" y="38100"/>
                </a:lnTo>
                <a:lnTo>
                  <a:pt x="1152525" y="66675"/>
                </a:lnTo>
                <a:lnTo>
                  <a:pt x="1158875" y="98425"/>
                </a:lnTo>
                <a:lnTo>
                  <a:pt x="1165225" y="136525"/>
                </a:lnTo>
                <a:lnTo>
                  <a:pt x="1171575" y="177800"/>
                </a:lnTo>
                <a:lnTo>
                  <a:pt x="1184275" y="238125"/>
                </a:lnTo>
                <a:lnTo>
                  <a:pt x="1196975" y="336550"/>
                </a:lnTo>
                <a:lnTo>
                  <a:pt x="1225550" y="533400"/>
                </a:lnTo>
                <a:lnTo>
                  <a:pt x="1244600" y="628650"/>
                </a:lnTo>
                <a:lnTo>
                  <a:pt x="1247775" y="682625"/>
                </a:lnTo>
                <a:lnTo>
                  <a:pt x="1266825" y="749300"/>
                </a:lnTo>
                <a:lnTo>
                  <a:pt x="1285875" y="819150"/>
                </a:lnTo>
                <a:lnTo>
                  <a:pt x="1292225" y="873125"/>
                </a:lnTo>
                <a:lnTo>
                  <a:pt x="1308100" y="933450"/>
                </a:lnTo>
                <a:lnTo>
                  <a:pt x="1330325" y="984250"/>
                </a:lnTo>
                <a:lnTo>
                  <a:pt x="1349375" y="1044575"/>
                </a:lnTo>
                <a:lnTo>
                  <a:pt x="1381125" y="1098550"/>
                </a:lnTo>
                <a:lnTo>
                  <a:pt x="1406525" y="1165225"/>
                </a:lnTo>
                <a:lnTo>
                  <a:pt x="1444625" y="1235075"/>
                </a:lnTo>
                <a:lnTo>
                  <a:pt x="1460500" y="1285875"/>
                </a:lnTo>
                <a:lnTo>
                  <a:pt x="1473200" y="1333500"/>
                </a:lnTo>
                <a:lnTo>
                  <a:pt x="1498600" y="1397000"/>
                </a:lnTo>
                <a:lnTo>
                  <a:pt x="1520825" y="1438275"/>
                </a:lnTo>
                <a:lnTo>
                  <a:pt x="1536700" y="1482725"/>
                </a:lnTo>
                <a:lnTo>
                  <a:pt x="1549400" y="1527175"/>
                </a:lnTo>
                <a:lnTo>
                  <a:pt x="1571625" y="1581150"/>
                </a:lnTo>
                <a:lnTo>
                  <a:pt x="1616075" y="1673225"/>
                </a:lnTo>
                <a:lnTo>
                  <a:pt x="1635125" y="1711325"/>
                </a:lnTo>
                <a:cubicBezTo>
                  <a:pt x="1646502" y="1728258"/>
                  <a:pt x="1650736" y="1754717"/>
                  <a:pt x="1662113" y="1771650"/>
                </a:cubicBezTo>
                <a:lnTo>
                  <a:pt x="1704975" y="1812925"/>
                </a:lnTo>
                <a:lnTo>
                  <a:pt x="1739900" y="1835150"/>
                </a:lnTo>
                <a:lnTo>
                  <a:pt x="1803400" y="1882775"/>
                </a:lnTo>
                <a:lnTo>
                  <a:pt x="1870075" y="1943100"/>
                </a:lnTo>
                <a:lnTo>
                  <a:pt x="1911350" y="1990725"/>
                </a:lnTo>
                <a:lnTo>
                  <a:pt x="1952625" y="2022475"/>
                </a:lnTo>
                <a:lnTo>
                  <a:pt x="1995488" y="2027237"/>
                </a:lnTo>
                <a:lnTo>
                  <a:pt x="2044700" y="2024063"/>
                </a:lnTo>
                <a:lnTo>
                  <a:pt x="2054225" y="1962150"/>
                </a:lnTo>
                <a:lnTo>
                  <a:pt x="2085975" y="1952625"/>
                </a:lnTo>
                <a:lnTo>
                  <a:pt x="2111375" y="1971675"/>
                </a:lnTo>
                <a:lnTo>
                  <a:pt x="2120900" y="1981200"/>
                </a:lnTo>
                <a:lnTo>
                  <a:pt x="2146300" y="2003425"/>
                </a:lnTo>
                <a:lnTo>
                  <a:pt x="2196306" y="2025650"/>
                </a:lnTo>
                <a:cubicBezTo>
                  <a:pt x="2223029" y="2022475"/>
                  <a:pt x="2262320" y="2022474"/>
                  <a:pt x="2283619" y="2020887"/>
                </a:cubicBezTo>
                <a:cubicBezTo>
                  <a:pt x="2304918" y="2019300"/>
                  <a:pt x="2308225" y="2019697"/>
                  <a:pt x="2324100" y="2016125"/>
                </a:cubicBezTo>
                <a:cubicBezTo>
                  <a:pt x="2339975" y="2012553"/>
                  <a:pt x="2360613" y="2005012"/>
                  <a:pt x="2378869" y="1999456"/>
                </a:cubicBezTo>
                <a:lnTo>
                  <a:pt x="2418556" y="2000250"/>
                </a:lnTo>
                <a:lnTo>
                  <a:pt x="2451100" y="2003425"/>
                </a:lnTo>
                <a:lnTo>
                  <a:pt x="2495550" y="2003425"/>
                </a:lnTo>
              </a:path>
            </a:pathLst>
          </a:cu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1" name="TextBox 90"/>
          <p:cNvSpPr txBox="1"/>
          <p:nvPr/>
        </p:nvSpPr>
        <p:spPr>
          <a:xfrm rot="16200000">
            <a:off x="3425210" y="2960271"/>
            <a:ext cx="2047875" cy="307777"/>
          </a:xfrm>
          <a:prstGeom prst="rect">
            <a:avLst/>
          </a:prstGeom>
          <a:noFill/>
        </p:spPr>
        <p:txBody>
          <a:bodyPr wrap="square" rtlCol="0">
            <a:spAutoFit/>
          </a:bodyPr>
          <a:lstStyle/>
          <a:p>
            <a:pPr algn="ctr"/>
            <a:r>
              <a:rPr lang="en-CA" sz="1400" b="1" dirty="0" smtClean="0"/>
              <a:t>Number of Participants </a:t>
            </a:r>
            <a:endParaRPr lang="en-CA" sz="1400" b="1" dirty="0"/>
          </a:p>
        </p:txBody>
      </p:sp>
      <p:sp>
        <p:nvSpPr>
          <p:cNvPr id="92" name="TextBox 91"/>
          <p:cNvSpPr txBox="1"/>
          <p:nvPr/>
        </p:nvSpPr>
        <p:spPr>
          <a:xfrm>
            <a:off x="178469" y="5264297"/>
            <a:ext cx="4651802" cy="646331"/>
          </a:xfrm>
          <a:prstGeom prst="rect">
            <a:avLst/>
          </a:prstGeom>
          <a:noFill/>
        </p:spPr>
        <p:txBody>
          <a:bodyPr wrap="square" rtlCol="0">
            <a:spAutoFit/>
          </a:bodyPr>
          <a:lstStyle/>
          <a:p>
            <a:pPr lvl="0" algn="ctr"/>
            <a:r>
              <a:rPr lang="en-CA" sz="1200" dirty="0">
                <a:latin typeface="Arial Narrow" panose="020B0606020202030204" pitchFamily="34" charset="0"/>
                <a:ea typeface="Calibri" pitchFamily="34" charset="0"/>
                <a:cs typeface="Times New Roman" pitchFamily="18" charset="0"/>
              </a:rPr>
              <a:t>Distribution of log CK within the population. Log CK shows a </a:t>
            </a:r>
            <a:r>
              <a:rPr lang="en-CA" sz="1200" dirty="0" err="1">
                <a:latin typeface="Arial Narrow" panose="020B0606020202030204" pitchFamily="34" charset="0"/>
                <a:ea typeface="Calibri" pitchFamily="34" charset="0"/>
                <a:cs typeface="Times New Roman" pitchFamily="18" charset="0"/>
              </a:rPr>
              <a:t>polymodal</a:t>
            </a:r>
            <a:r>
              <a:rPr lang="en-CA" sz="1200" dirty="0">
                <a:latin typeface="Arial Narrow" panose="020B0606020202030204" pitchFamily="34" charset="0"/>
                <a:ea typeface="Calibri" pitchFamily="34" charset="0"/>
                <a:cs typeface="Times New Roman" pitchFamily="18" charset="0"/>
              </a:rPr>
              <a:t> frequency distribution. The log of the ULN as provided by the assay manufacturer was 2.15 in women and 2.4 in men. </a:t>
            </a:r>
          </a:p>
        </p:txBody>
      </p:sp>
      <p:sp>
        <p:nvSpPr>
          <p:cNvPr id="93" name="TextBox 92"/>
          <p:cNvSpPr txBox="1"/>
          <p:nvPr/>
        </p:nvSpPr>
        <p:spPr>
          <a:xfrm>
            <a:off x="4659776" y="5283529"/>
            <a:ext cx="4291134" cy="276999"/>
          </a:xfrm>
          <a:prstGeom prst="rect">
            <a:avLst/>
          </a:prstGeom>
          <a:noFill/>
        </p:spPr>
        <p:txBody>
          <a:bodyPr wrap="square" rtlCol="0">
            <a:spAutoFit/>
          </a:bodyPr>
          <a:lstStyle/>
          <a:p>
            <a:pPr lvl="0" algn="ctr"/>
            <a:r>
              <a:rPr lang="en-CA" sz="1200" dirty="0">
                <a:latin typeface="Arial Narrow" panose="020B0606020202030204" pitchFamily="34" charset="0"/>
                <a:ea typeface="Calibri" pitchFamily="34" charset="0"/>
                <a:cs typeface="Times New Roman" pitchFamily="18" charset="0"/>
              </a:rPr>
              <a:t>Distribution of log CK </a:t>
            </a:r>
            <a:r>
              <a:rPr lang="en-CA" sz="1200" dirty="0" smtClean="0">
                <a:latin typeface="Arial Narrow" panose="020B0606020202030204" pitchFamily="34" charset="0"/>
                <a:ea typeface="Calibri" pitchFamily="34" charset="0"/>
                <a:cs typeface="Times New Roman" pitchFamily="18" charset="0"/>
              </a:rPr>
              <a:t>in white and black people </a:t>
            </a:r>
            <a:endParaRPr lang="en-CA" sz="1200" dirty="0">
              <a:latin typeface="Arial Narrow" panose="020B0606020202030204" pitchFamily="34" charset="0"/>
              <a:ea typeface="Calibri" pitchFamily="34" charset="0"/>
              <a:cs typeface="Times New Roman" pitchFamily="18" charset="0"/>
            </a:endParaRPr>
          </a:p>
        </p:txBody>
      </p:sp>
      <p:sp>
        <p:nvSpPr>
          <p:cNvPr id="99" name="TextBox 98"/>
          <p:cNvSpPr txBox="1"/>
          <p:nvPr/>
        </p:nvSpPr>
        <p:spPr>
          <a:xfrm>
            <a:off x="7676840" y="3364007"/>
            <a:ext cx="772353" cy="276999"/>
          </a:xfrm>
          <a:prstGeom prst="rect">
            <a:avLst/>
          </a:prstGeom>
          <a:noFill/>
        </p:spPr>
        <p:txBody>
          <a:bodyPr wrap="square" rtlCol="0">
            <a:spAutoFit/>
          </a:bodyPr>
          <a:lstStyle/>
          <a:p>
            <a:r>
              <a:rPr lang="en-CA" sz="1200" dirty="0" smtClean="0"/>
              <a:t>Black </a:t>
            </a:r>
            <a:endParaRPr lang="en-CA" sz="1200" dirty="0"/>
          </a:p>
        </p:txBody>
      </p:sp>
      <p:sp>
        <p:nvSpPr>
          <p:cNvPr id="100" name="TextBox 99"/>
          <p:cNvSpPr txBox="1"/>
          <p:nvPr/>
        </p:nvSpPr>
        <p:spPr>
          <a:xfrm>
            <a:off x="7676840" y="3601595"/>
            <a:ext cx="772353" cy="276999"/>
          </a:xfrm>
          <a:prstGeom prst="rect">
            <a:avLst/>
          </a:prstGeom>
          <a:noFill/>
        </p:spPr>
        <p:txBody>
          <a:bodyPr wrap="square" rtlCol="0">
            <a:spAutoFit/>
          </a:bodyPr>
          <a:lstStyle/>
          <a:p>
            <a:r>
              <a:rPr lang="en-CA" sz="1200" dirty="0" smtClean="0"/>
              <a:t>White</a:t>
            </a:r>
            <a:endParaRPr lang="en-CA" sz="1200" dirty="0"/>
          </a:p>
        </p:txBody>
      </p:sp>
      <p:cxnSp>
        <p:nvCxnSpPr>
          <p:cNvPr id="101" name="Straight Connector 100"/>
          <p:cNvCxnSpPr>
            <a:endCxn id="99" idx="1"/>
          </p:cNvCxnSpPr>
          <p:nvPr/>
        </p:nvCxnSpPr>
        <p:spPr>
          <a:xfrm flipV="1">
            <a:off x="7308850" y="3502507"/>
            <a:ext cx="367990" cy="12660"/>
          </a:xfrm>
          <a:prstGeom prst="line">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cxnSp>
      <p:cxnSp>
        <p:nvCxnSpPr>
          <p:cNvPr id="102" name="Straight Connector 101"/>
          <p:cNvCxnSpPr/>
          <p:nvPr/>
        </p:nvCxnSpPr>
        <p:spPr>
          <a:xfrm flipV="1">
            <a:off x="7308850" y="3756440"/>
            <a:ext cx="367990" cy="12660"/>
          </a:xfrm>
          <a:prstGeom prst="line">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cxnSp>
    </p:spTree>
    <p:extLst>
      <p:ext uri="{BB962C8B-B14F-4D97-AF65-F5344CB8AC3E}">
        <p14:creationId xmlns:p14="http://schemas.microsoft.com/office/powerpoint/2010/main" val="98896995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Assessment of CK elevation in relation to ethnicity and sex</a:t>
            </a:r>
          </a:p>
        </p:txBody>
      </p:sp>
      <p:sp>
        <p:nvSpPr>
          <p:cNvPr id="3" name="Text Placeholder 2"/>
          <p:cNvSpPr>
            <a:spLocks noGrp="1"/>
          </p:cNvSpPr>
          <p:nvPr>
            <p:ph type="body" sz="quarter" idx="13"/>
          </p:nvPr>
        </p:nvSpPr>
        <p:spPr/>
        <p:txBody>
          <a:bodyPr/>
          <a:lstStyle/>
          <a:p>
            <a:pPr lvl="0">
              <a:spcBef>
                <a:spcPts val="0"/>
              </a:spcBef>
              <a:spcAft>
                <a:spcPts val="0"/>
              </a:spcAft>
            </a:pPr>
            <a:r>
              <a:rPr lang="en-CA" dirty="0" smtClean="0">
                <a:latin typeface="Arial Narrow" panose="020B0606020202030204" pitchFamily="34" charset="0"/>
                <a:ea typeface="Calibri" pitchFamily="34" charset="0"/>
                <a:cs typeface="Times New Roman" pitchFamily="18" charset="0"/>
              </a:rPr>
              <a:t>Adapted from Brewster, </a:t>
            </a:r>
            <a:r>
              <a:rPr lang="en-CA" dirty="0">
                <a:latin typeface="Arial Narrow" panose="020B0606020202030204" pitchFamily="34" charset="0"/>
                <a:ea typeface="Calibri" pitchFamily="34" charset="0"/>
                <a:cs typeface="Times New Roman" pitchFamily="18" charset="0"/>
              </a:rPr>
              <a:t>et al. </a:t>
            </a:r>
            <a:r>
              <a:rPr lang="en-CA" i="1" dirty="0">
                <a:latin typeface="Arial Narrow" panose="020B0606020202030204" pitchFamily="34" charset="0"/>
                <a:ea typeface="Calibri" pitchFamily="34" charset="0"/>
                <a:cs typeface="Times New Roman" pitchFamily="18" charset="0"/>
              </a:rPr>
              <a:t>Am Heart </a:t>
            </a:r>
            <a:r>
              <a:rPr lang="en-CA" i="1" dirty="0" smtClean="0">
                <a:latin typeface="Arial Narrow" panose="020B0606020202030204" pitchFamily="34" charset="0"/>
                <a:ea typeface="Calibri" pitchFamily="34" charset="0"/>
                <a:cs typeface="Times New Roman" pitchFamily="18" charset="0"/>
              </a:rPr>
              <a:t>J. </a:t>
            </a:r>
            <a:r>
              <a:rPr lang="en-CA" dirty="0" smtClean="0">
                <a:latin typeface="Arial Narrow" panose="020B0606020202030204" pitchFamily="34" charset="0"/>
                <a:ea typeface="Calibri" pitchFamily="34" charset="0"/>
                <a:cs typeface="Times New Roman" pitchFamily="18" charset="0"/>
              </a:rPr>
              <a:t>2007;154:655-661.</a:t>
            </a:r>
            <a:endParaRPr lang="en-CA" sz="2000" dirty="0">
              <a:latin typeface="Arial Narrow" panose="020B0606020202030204" pitchFamily="34" charset="0"/>
              <a:cs typeface="Arial" pitchFamily="34" charset="0"/>
            </a:endParaRPr>
          </a:p>
          <a:p>
            <a:pPr>
              <a:spcBef>
                <a:spcPts val="0"/>
              </a:spcBef>
              <a:spcAft>
                <a:spcPts val="0"/>
              </a:spcAft>
            </a:pPr>
            <a:endParaRPr lang="en-CA" dirty="0" smtClean="0"/>
          </a:p>
          <a:p>
            <a:pPr>
              <a:spcBef>
                <a:spcPts val="0"/>
              </a:spcBef>
              <a:spcAft>
                <a:spcPts val="0"/>
              </a:spcAft>
            </a:pPr>
            <a:r>
              <a:rPr lang="en-CA" dirty="0" smtClean="0"/>
              <a:t>Mancini </a:t>
            </a:r>
            <a:r>
              <a:rPr lang="en-CA" dirty="0"/>
              <a:t>et al, DOI: </a:t>
            </a:r>
            <a:r>
              <a:rPr lang="en-CA" dirty="0">
                <a:hlinkClick r:id="rId2"/>
              </a:rPr>
              <a:t>http://</a:t>
            </a:r>
            <a:r>
              <a:rPr lang="en-CA" dirty="0" smtClean="0">
                <a:hlinkClick r:id="rId2"/>
              </a:rPr>
              <a:t>dx.doi.org/10.1016/j.cjca.2016.01.003</a:t>
            </a:r>
            <a:endParaRPr lang="en-CA" dirty="0"/>
          </a:p>
        </p:txBody>
      </p:sp>
      <p:graphicFrame>
        <p:nvGraphicFramePr>
          <p:cNvPr id="4" name="Table 3"/>
          <p:cNvGraphicFramePr>
            <a:graphicFrameLocks noGrp="1"/>
          </p:cNvGraphicFramePr>
          <p:nvPr>
            <p:extLst>
              <p:ext uri="{D42A27DB-BD31-4B8C-83A1-F6EECF244321}">
                <p14:modId xmlns:p14="http://schemas.microsoft.com/office/powerpoint/2010/main" val="383686259"/>
              </p:ext>
            </p:extLst>
          </p:nvPr>
        </p:nvGraphicFramePr>
        <p:xfrm>
          <a:off x="483577" y="1621792"/>
          <a:ext cx="8484211" cy="3661074"/>
        </p:xfrm>
        <a:graphic>
          <a:graphicData uri="http://schemas.openxmlformats.org/drawingml/2006/table">
            <a:tbl>
              <a:tblPr firstRow="1" firstCol="1" bandRow="1">
                <a:effectLst>
                  <a:outerShdw blurRad="50800" dist="38100" dir="2700000" algn="tl" rotWithShape="0">
                    <a:prstClr val="black">
                      <a:alpha val="40000"/>
                    </a:prstClr>
                  </a:outerShdw>
                </a:effectLst>
                <a:tableStyleId>{7DF18680-E054-41AD-8BC1-D1AEF772440D}</a:tableStyleId>
              </a:tblPr>
              <a:tblGrid>
                <a:gridCol w="917674"/>
                <a:gridCol w="1189549"/>
                <a:gridCol w="1594247"/>
                <a:gridCol w="1594247"/>
                <a:gridCol w="1594247"/>
                <a:gridCol w="1594247"/>
              </a:tblGrid>
              <a:tr h="1180161">
                <a:tc>
                  <a:txBody>
                    <a:bodyPr/>
                    <a:lstStyle/>
                    <a:p>
                      <a:pPr>
                        <a:lnSpc>
                          <a:spcPct val="115000"/>
                        </a:lnSpc>
                        <a:spcAft>
                          <a:spcPts val="1000"/>
                        </a:spcAft>
                      </a:pPr>
                      <a:r>
                        <a:rPr lang="en-CA" sz="1400" b="0" dirty="0">
                          <a:effectLst/>
                        </a:rPr>
                        <a:t>Ethnicity</a:t>
                      </a:r>
                      <a:endParaRPr lang="en-CA" sz="1400" b="0" dirty="0">
                        <a:effectLst/>
                        <a:latin typeface="Calibri"/>
                        <a:ea typeface="Calibri"/>
                        <a:cs typeface="Times New Roman"/>
                      </a:endParaRPr>
                    </a:p>
                  </a:txBody>
                  <a:tcPr marL="68580" marR="68580" marT="0" marB="0" anchor="b">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ct val="115000"/>
                        </a:lnSpc>
                        <a:spcAft>
                          <a:spcPts val="1000"/>
                        </a:spcAft>
                      </a:pPr>
                      <a:r>
                        <a:rPr lang="en-CA" sz="1400" b="0" dirty="0">
                          <a:effectLst/>
                        </a:rPr>
                        <a:t>Sex</a:t>
                      </a:r>
                      <a:endParaRPr lang="en-CA" sz="1400" b="0" dirty="0">
                        <a:effectLst/>
                        <a:latin typeface="Calibri"/>
                        <a:ea typeface="Calibri"/>
                        <a:cs typeface="Times New Roman"/>
                      </a:endParaRPr>
                    </a:p>
                  </a:txBody>
                  <a:tcPr marL="68580" marR="68580" marT="0" marB="0" anchor="b">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ct val="115000"/>
                        </a:lnSpc>
                        <a:spcAft>
                          <a:spcPts val="1000"/>
                        </a:spcAft>
                      </a:pPr>
                      <a:r>
                        <a:rPr lang="en-CA" sz="1400" b="0" dirty="0">
                          <a:effectLst/>
                        </a:rPr>
                        <a:t>Ethnicity- and sex-specific 97.5 </a:t>
                      </a:r>
                      <a:r>
                        <a:rPr lang="en-CA" sz="1400" b="0" dirty="0" err="1" smtClean="0">
                          <a:effectLst/>
                        </a:rPr>
                        <a:t>th</a:t>
                      </a:r>
                      <a:endParaRPr lang="en-CA" sz="1400" b="0" dirty="0" smtClean="0">
                        <a:effectLst/>
                      </a:endParaRPr>
                    </a:p>
                    <a:p>
                      <a:pPr algn="ctr">
                        <a:lnSpc>
                          <a:spcPct val="115000"/>
                        </a:lnSpc>
                        <a:spcAft>
                          <a:spcPts val="1000"/>
                        </a:spcAft>
                      </a:pPr>
                      <a:r>
                        <a:rPr lang="en-CA" sz="1400" b="0" dirty="0" smtClean="0">
                          <a:effectLst/>
                        </a:rPr>
                        <a:t>percentile </a:t>
                      </a:r>
                      <a:r>
                        <a:rPr lang="en-CA" sz="1400" b="0" dirty="0">
                          <a:effectLst/>
                        </a:rPr>
                        <a:t>of CK</a:t>
                      </a:r>
                      <a:endParaRPr lang="en-CA" sz="1400" b="0" dirty="0">
                        <a:effectLst/>
                        <a:latin typeface="Calibri"/>
                        <a:ea typeface="Calibri"/>
                        <a:cs typeface="Times New Roman"/>
                      </a:endParaRPr>
                    </a:p>
                  </a:txBody>
                  <a:tcPr marL="68580" marR="68580" marT="0" marB="0" anchor="b">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ct val="115000"/>
                        </a:lnSpc>
                        <a:spcAft>
                          <a:spcPts val="1000"/>
                        </a:spcAft>
                      </a:pPr>
                      <a:r>
                        <a:rPr lang="en-CA" sz="1400" b="0" dirty="0">
                          <a:effectLst/>
                        </a:rPr>
                        <a:t>Relative Reference Value (</a:t>
                      </a:r>
                      <a:r>
                        <a:rPr lang="en-CA" sz="1400" b="0" dirty="0" smtClean="0">
                          <a:effectLst/>
                        </a:rPr>
                        <a:t>97.5th </a:t>
                      </a:r>
                      <a:r>
                        <a:rPr lang="en-CA" sz="1400" b="0" dirty="0">
                          <a:effectLst/>
                        </a:rPr>
                        <a:t>percentile for white ethnicity and sex)</a:t>
                      </a:r>
                      <a:endParaRPr lang="en-CA" sz="1400" b="0" dirty="0">
                        <a:effectLst/>
                        <a:latin typeface="Calibri"/>
                        <a:ea typeface="Calibri"/>
                        <a:cs typeface="Times New Roman"/>
                      </a:endParaRPr>
                    </a:p>
                  </a:txBody>
                  <a:tcPr marL="68580" marR="68580" marT="0" marB="0" anchor="b">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ct val="115000"/>
                        </a:lnSpc>
                        <a:spcAft>
                          <a:spcPts val="1000"/>
                        </a:spcAft>
                      </a:pPr>
                      <a:r>
                        <a:rPr lang="en-CA" sz="1400" b="0" dirty="0">
                          <a:effectLst/>
                        </a:rPr>
                        <a:t>Relative Upper Limit of Normal Compared to White Ethnicity</a:t>
                      </a:r>
                      <a:endParaRPr lang="en-CA" sz="1400" b="0" dirty="0">
                        <a:effectLst/>
                        <a:latin typeface="Calibri"/>
                        <a:ea typeface="Calibri"/>
                        <a:cs typeface="Times New Roman"/>
                      </a:endParaRPr>
                    </a:p>
                  </a:txBody>
                  <a:tcPr marL="68580" marR="68580" marT="0" marB="0" anchor="b">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ct val="115000"/>
                        </a:lnSpc>
                        <a:spcAft>
                          <a:spcPts val="1000"/>
                        </a:spcAft>
                      </a:pPr>
                      <a:r>
                        <a:rPr lang="en-CA" sz="1400" b="0" dirty="0">
                          <a:effectLst/>
                        </a:rPr>
                        <a:t>Mild, Grade 1b “</a:t>
                      </a:r>
                      <a:r>
                        <a:rPr lang="en-CA" sz="1400" b="0" dirty="0" err="1">
                          <a:effectLst/>
                        </a:rPr>
                        <a:t>hyperCKemia</a:t>
                      </a:r>
                      <a:r>
                        <a:rPr lang="en-CA" sz="1400" b="0" dirty="0">
                          <a:effectLst/>
                        </a:rPr>
                        <a:t>” threshold relative to CK limits for white ethnicity</a:t>
                      </a:r>
                      <a:endParaRPr lang="en-CA" sz="1400" b="0" dirty="0">
                        <a:effectLst/>
                        <a:latin typeface="Calibri"/>
                        <a:ea typeface="Calibri"/>
                        <a:cs typeface="Times New Roman"/>
                      </a:endParaRPr>
                    </a:p>
                  </a:txBody>
                  <a:tcPr marL="68580" marR="68580" marT="0" marB="0" anchor="b">
                    <a:lnB w="28575" cap="flat" cmpd="sng" algn="ctr">
                      <a:solidFill>
                        <a:schemeClr val="bg1"/>
                      </a:solidFill>
                      <a:prstDash val="solid"/>
                      <a:round/>
                      <a:headEnd type="none" w="med" len="med"/>
                      <a:tailEnd type="none" w="med" len="med"/>
                    </a:lnB>
                    <a:solidFill>
                      <a:schemeClr val="accent1"/>
                    </a:solidFill>
                  </a:tcPr>
                </a:tc>
              </a:tr>
              <a:tr h="344684">
                <a:tc rowSpan="2">
                  <a:txBody>
                    <a:bodyPr/>
                    <a:lstStyle/>
                    <a:p>
                      <a:pPr>
                        <a:lnSpc>
                          <a:spcPct val="115000"/>
                        </a:lnSpc>
                        <a:spcAft>
                          <a:spcPts val="1000"/>
                        </a:spcAft>
                      </a:pPr>
                      <a:r>
                        <a:rPr lang="en-CA" sz="1400" b="0" dirty="0" smtClean="0">
                          <a:effectLst/>
                        </a:rPr>
                        <a:t>White</a:t>
                      </a:r>
                      <a:endParaRPr lang="en-CA" sz="1400" b="0" dirty="0">
                        <a:effectLst/>
                        <a:latin typeface="Calibri"/>
                        <a:ea typeface="Calibri"/>
                        <a:cs typeface="Times New Roman"/>
                      </a:endParaRPr>
                    </a:p>
                  </a:txBody>
                  <a:tcPr marL="68580" marR="68580" marT="0" marB="0">
                    <a:lnT w="28575" cap="flat" cmpd="sng" algn="ctr">
                      <a:solidFill>
                        <a:schemeClr val="bg1"/>
                      </a:solidFill>
                      <a:prstDash val="solid"/>
                      <a:round/>
                      <a:headEnd type="none" w="med" len="med"/>
                      <a:tailEnd type="none" w="med" len="med"/>
                    </a:lnT>
                    <a:solidFill>
                      <a:schemeClr val="accent1"/>
                    </a:solidFill>
                  </a:tcPr>
                </a:tc>
                <a:tc>
                  <a:txBody>
                    <a:bodyPr/>
                    <a:lstStyle/>
                    <a:p>
                      <a:pPr algn="ctr">
                        <a:lnSpc>
                          <a:spcPct val="115000"/>
                        </a:lnSpc>
                        <a:spcAft>
                          <a:spcPts val="1000"/>
                        </a:spcAft>
                      </a:pPr>
                      <a:r>
                        <a:rPr lang="en-CA" sz="1400" dirty="0">
                          <a:effectLst/>
                        </a:rPr>
                        <a:t>Female</a:t>
                      </a:r>
                      <a:endParaRPr lang="en-CA" sz="1400" dirty="0">
                        <a:effectLst/>
                        <a:latin typeface="Calibri"/>
                        <a:ea typeface="Calibri"/>
                        <a:cs typeface="Times New Roman"/>
                      </a:endParaRPr>
                    </a:p>
                  </a:txBody>
                  <a:tcPr marL="68580" marR="68580" marT="0" marB="0" anchor="ctr">
                    <a:lnT w="28575" cap="flat" cmpd="sng" algn="ctr">
                      <a:solidFill>
                        <a:schemeClr val="bg1"/>
                      </a:solidFill>
                      <a:prstDash val="solid"/>
                      <a:round/>
                      <a:headEnd type="none" w="med" len="med"/>
                      <a:tailEnd type="none" w="med" len="med"/>
                    </a:lnT>
                    <a:solidFill>
                      <a:srgbClr val="CED2DC"/>
                    </a:solidFill>
                  </a:tcPr>
                </a:tc>
                <a:tc>
                  <a:txBody>
                    <a:bodyPr/>
                    <a:lstStyle/>
                    <a:p>
                      <a:pPr algn="ctr">
                        <a:lnSpc>
                          <a:spcPct val="115000"/>
                        </a:lnSpc>
                        <a:spcAft>
                          <a:spcPts val="1000"/>
                        </a:spcAft>
                      </a:pPr>
                      <a:r>
                        <a:rPr lang="en-CA" sz="1400" dirty="0">
                          <a:effectLst/>
                        </a:rPr>
                        <a:t>201</a:t>
                      </a:r>
                      <a:endParaRPr lang="en-CA" sz="1400" dirty="0">
                        <a:effectLst/>
                        <a:latin typeface="Calibri"/>
                        <a:ea typeface="Calibri"/>
                        <a:cs typeface="Times New Roman"/>
                      </a:endParaRPr>
                    </a:p>
                  </a:txBody>
                  <a:tcPr marL="68580" marR="68580" marT="0" marB="0" anchor="ctr">
                    <a:lnT w="28575" cap="flat" cmpd="sng" algn="ctr">
                      <a:solidFill>
                        <a:schemeClr val="bg1"/>
                      </a:solidFill>
                      <a:prstDash val="solid"/>
                      <a:round/>
                      <a:headEnd type="none" w="med" len="med"/>
                      <a:tailEnd type="none" w="med" len="med"/>
                    </a:lnT>
                    <a:solidFill>
                      <a:srgbClr val="CED2DC"/>
                    </a:solidFill>
                  </a:tcPr>
                </a:tc>
                <a:tc>
                  <a:txBody>
                    <a:bodyPr/>
                    <a:lstStyle/>
                    <a:p>
                      <a:pPr algn="ctr">
                        <a:lnSpc>
                          <a:spcPct val="115000"/>
                        </a:lnSpc>
                        <a:spcAft>
                          <a:spcPts val="1000"/>
                        </a:spcAft>
                      </a:pPr>
                      <a:r>
                        <a:rPr lang="en-CA" sz="1400" dirty="0">
                          <a:effectLst/>
                        </a:rPr>
                        <a:t>201</a:t>
                      </a:r>
                      <a:endParaRPr lang="en-CA" sz="1400" dirty="0">
                        <a:effectLst/>
                        <a:latin typeface="Calibri"/>
                        <a:ea typeface="Calibri"/>
                        <a:cs typeface="Times New Roman"/>
                      </a:endParaRPr>
                    </a:p>
                  </a:txBody>
                  <a:tcPr marL="68580" marR="68580" marT="0" marB="0" anchor="ctr">
                    <a:lnT w="28575" cap="flat" cmpd="sng" algn="ctr">
                      <a:solidFill>
                        <a:schemeClr val="bg1"/>
                      </a:solidFill>
                      <a:prstDash val="solid"/>
                      <a:round/>
                      <a:headEnd type="none" w="med" len="med"/>
                      <a:tailEnd type="none" w="med" len="med"/>
                    </a:lnT>
                    <a:solidFill>
                      <a:srgbClr val="CED2DC"/>
                    </a:solidFill>
                  </a:tcPr>
                </a:tc>
                <a:tc>
                  <a:txBody>
                    <a:bodyPr/>
                    <a:lstStyle/>
                    <a:p>
                      <a:pPr algn="ctr">
                        <a:lnSpc>
                          <a:spcPct val="115000"/>
                        </a:lnSpc>
                        <a:spcAft>
                          <a:spcPts val="1000"/>
                        </a:spcAft>
                      </a:pPr>
                      <a:r>
                        <a:rPr lang="en-CA" sz="1400" dirty="0">
                          <a:effectLst/>
                        </a:rPr>
                        <a:t>X 1.0</a:t>
                      </a:r>
                      <a:endParaRPr lang="en-CA" sz="1400" dirty="0">
                        <a:effectLst/>
                        <a:latin typeface="Calibri"/>
                        <a:ea typeface="Calibri"/>
                        <a:cs typeface="Times New Roman"/>
                      </a:endParaRPr>
                    </a:p>
                  </a:txBody>
                  <a:tcPr marL="68580" marR="68580" marT="0" marB="0" anchor="ctr">
                    <a:lnT w="28575" cap="flat" cmpd="sng" algn="ctr">
                      <a:solidFill>
                        <a:schemeClr val="bg1"/>
                      </a:solidFill>
                      <a:prstDash val="solid"/>
                      <a:round/>
                      <a:headEnd type="none" w="med" len="med"/>
                      <a:tailEnd type="none" w="med" len="med"/>
                    </a:lnT>
                    <a:solidFill>
                      <a:srgbClr val="CED2DC"/>
                    </a:solidFill>
                  </a:tcPr>
                </a:tc>
                <a:tc>
                  <a:txBody>
                    <a:bodyPr/>
                    <a:lstStyle/>
                    <a:p>
                      <a:pPr algn="ctr">
                        <a:lnSpc>
                          <a:spcPct val="115000"/>
                        </a:lnSpc>
                        <a:spcAft>
                          <a:spcPts val="1000"/>
                        </a:spcAft>
                      </a:pPr>
                      <a:r>
                        <a:rPr lang="en-CA" sz="1400" dirty="0">
                          <a:effectLst/>
                        </a:rPr>
                        <a:t>&gt; 5.0x ULN</a:t>
                      </a:r>
                      <a:endParaRPr lang="en-CA" sz="1400" dirty="0">
                        <a:effectLst/>
                        <a:latin typeface="Calibri"/>
                        <a:ea typeface="Calibri"/>
                        <a:cs typeface="Times New Roman"/>
                      </a:endParaRPr>
                    </a:p>
                  </a:txBody>
                  <a:tcPr marL="68580" marR="68580" marT="0" marB="0" anchor="ctr">
                    <a:lnT w="28575" cap="flat" cmpd="sng" algn="ctr">
                      <a:solidFill>
                        <a:schemeClr val="bg1"/>
                      </a:solidFill>
                      <a:prstDash val="solid"/>
                      <a:round/>
                      <a:headEnd type="none" w="med" len="med"/>
                      <a:tailEnd type="none" w="med" len="med"/>
                    </a:lnT>
                    <a:solidFill>
                      <a:srgbClr val="CED2DC"/>
                    </a:solidFill>
                  </a:tcPr>
                </a:tc>
              </a:tr>
              <a:tr h="344684">
                <a:tc vMerge="1">
                  <a:txBody>
                    <a:bodyPr/>
                    <a:lstStyle/>
                    <a:p>
                      <a:pPr>
                        <a:lnSpc>
                          <a:spcPct val="115000"/>
                        </a:lnSpc>
                        <a:spcAft>
                          <a:spcPts val="1000"/>
                        </a:spcAft>
                      </a:pPr>
                      <a:endParaRPr lang="en-CA" sz="1800" dirty="0">
                        <a:effectLst/>
                        <a:latin typeface="Calibri"/>
                        <a:ea typeface="Calibri"/>
                        <a:cs typeface="Times New Roman"/>
                      </a:endParaRPr>
                    </a:p>
                  </a:txBody>
                  <a:tcPr marL="68580" marR="68580" marT="0" marB="0">
                    <a:solidFill>
                      <a:schemeClr val="accent1"/>
                    </a:solidFill>
                  </a:tcPr>
                </a:tc>
                <a:tc>
                  <a:txBody>
                    <a:bodyPr/>
                    <a:lstStyle/>
                    <a:p>
                      <a:pPr algn="ctr">
                        <a:lnSpc>
                          <a:spcPct val="115000"/>
                        </a:lnSpc>
                        <a:spcAft>
                          <a:spcPts val="1000"/>
                        </a:spcAft>
                      </a:pPr>
                      <a:r>
                        <a:rPr lang="en-CA" sz="1400" dirty="0">
                          <a:effectLst/>
                        </a:rPr>
                        <a:t>Male</a:t>
                      </a:r>
                      <a:endParaRPr lang="en-CA" sz="1400" dirty="0">
                        <a:effectLst/>
                        <a:latin typeface="Calibri"/>
                        <a:ea typeface="Calibri"/>
                        <a:cs typeface="Times New Roman"/>
                      </a:endParaRPr>
                    </a:p>
                  </a:txBody>
                  <a:tcPr marL="68580" marR="68580" marT="0" marB="0" anchor="ctr">
                    <a:solidFill>
                      <a:srgbClr val="E8EAEE"/>
                    </a:solidFill>
                  </a:tcPr>
                </a:tc>
                <a:tc>
                  <a:txBody>
                    <a:bodyPr/>
                    <a:lstStyle/>
                    <a:p>
                      <a:pPr algn="ctr">
                        <a:lnSpc>
                          <a:spcPct val="115000"/>
                        </a:lnSpc>
                        <a:spcAft>
                          <a:spcPts val="1000"/>
                        </a:spcAft>
                      </a:pPr>
                      <a:r>
                        <a:rPr lang="en-CA" sz="1400" dirty="0">
                          <a:effectLst/>
                        </a:rPr>
                        <a:t>322</a:t>
                      </a:r>
                      <a:endParaRPr lang="en-CA" sz="1400" dirty="0">
                        <a:effectLst/>
                        <a:latin typeface="Calibri"/>
                        <a:ea typeface="Calibri"/>
                        <a:cs typeface="Times New Roman"/>
                      </a:endParaRPr>
                    </a:p>
                  </a:txBody>
                  <a:tcPr marL="68580" marR="68580" marT="0" marB="0" anchor="ctr">
                    <a:solidFill>
                      <a:srgbClr val="E8EAEE"/>
                    </a:solidFill>
                  </a:tcPr>
                </a:tc>
                <a:tc>
                  <a:txBody>
                    <a:bodyPr/>
                    <a:lstStyle/>
                    <a:p>
                      <a:pPr algn="ctr">
                        <a:lnSpc>
                          <a:spcPct val="115000"/>
                        </a:lnSpc>
                        <a:spcAft>
                          <a:spcPts val="1000"/>
                        </a:spcAft>
                      </a:pPr>
                      <a:r>
                        <a:rPr lang="en-CA" sz="1400" dirty="0">
                          <a:effectLst/>
                        </a:rPr>
                        <a:t>322</a:t>
                      </a:r>
                      <a:endParaRPr lang="en-CA" sz="1400" dirty="0">
                        <a:effectLst/>
                        <a:latin typeface="Calibri"/>
                        <a:ea typeface="Calibri"/>
                        <a:cs typeface="Times New Roman"/>
                      </a:endParaRPr>
                    </a:p>
                  </a:txBody>
                  <a:tcPr marL="68580" marR="68580" marT="0" marB="0" anchor="ctr">
                    <a:solidFill>
                      <a:srgbClr val="E8EAEE"/>
                    </a:solidFill>
                  </a:tcPr>
                </a:tc>
                <a:tc>
                  <a:txBody>
                    <a:bodyPr/>
                    <a:lstStyle/>
                    <a:p>
                      <a:pPr algn="ctr">
                        <a:lnSpc>
                          <a:spcPct val="115000"/>
                        </a:lnSpc>
                        <a:spcAft>
                          <a:spcPts val="1000"/>
                        </a:spcAft>
                      </a:pPr>
                      <a:r>
                        <a:rPr lang="en-CA" sz="1400" dirty="0">
                          <a:effectLst/>
                        </a:rPr>
                        <a:t>X 1.0</a:t>
                      </a:r>
                      <a:endParaRPr lang="en-CA" sz="1400" dirty="0">
                        <a:effectLst/>
                        <a:latin typeface="Calibri"/>
                        <a:ea typeface="Calibri"/>
                        <a:cs typeface="Times New Roman"/>
                      </a:endParaRPr>
                    </a:p>
                  </a:txBody>
                  <a:tcPr marL="68580" marR="68580" marT="0" marB="0" anchor="ctr">
                    <a:solidFill>
                      <a:srgbClr val="E8EAEE"/>
                    </a:solidFill>
                  </a:tcPr>
                </a:tc>
                <a:tc>
                  <a:txBody>
                    <a:bodyPr/>
                    <a:lstStyle/>
                    <a:p>
                      <a:pPr algn="ctr">
                        <a:lnSpc>
                          <a:spcPct val="115000"/>
                        </a:lnSpc>
                        <a:spcAft>
                          <a:spcPts val="1000"/>
                        </a:spcAft>
                      </a:pPr>
                      <a:r>
                        <a:rPr lang="en-CA" sz="1400" dirty="0">
                          <a:effectLst/>
                        </a:rPr>
                        <a:t>&gt; 5.0x ULN</a:t>
                      </a:r>
                      <a:endParaRPr lang="en-CA" sz="1400" dirty="0">
                        <a:effectLst/>
                        <a:latin typeface="Calibri"/>
                        <a:ea typeface="Calibri"/>
                        <a:cs typeface="Times New Roman"/>
                      </a:endParaRPr>
                    </a:p>
                  </a:txBody>
                  <a:tcPr marL="68580" marR="68580" marT="0" marB="0" anchor="ctr">
                    <a:solidFill>
                      <a:srgbClr val="E8EAEE"/>
                    </a:solidFill>
                  </a:tcPr>
                </a:tc>
              </a:tr>
              <a:tr h="710834">
                <a:tc rowSpan="2">
                  <a:txBody>
                    <a:bodyPr/>
                    <a:lstStyle/>
                    <a:p>
                      <a:pPr>
                        <a:lnSpc>
                          <a:spcPct val="115000"/>
                        </a:lnSpc>
                        <a:spcAft>
                          <a:spcPts val="1000"/>
                        </a:spcAft>
                      </a:pPr>
                      <a:r>
                        <a:rPr lang="en-CA" sz="1400" b="0" dirty="0">
                          <a:effectLst/>
                        </a:rPr>
                        <a:t>South East </a:t>
                      </a:r>
                      <a:r>
                        <a:rPr lang="en-CA" sz="1400" b="0" dirty="0" smtClean="0">
                          <a:effectLst/>
                        </a:rPr>
                        <a:t>Asian</a:t>
                      </a:r>
                      <a:endParaRPr lang="en-CA" sz="1400" b="0" dirty="0">
                        <a:effectLst/>
                        <a:latin typeface="Calibri"/>
                        <a:ea typeface="Calibri"/>
                        <a:cs typeface="Times New Roman"/>
                      </a:endParaRPr>
                    </a:p>
                  </a:txBody>
                  <a:tcPr marL="68580" marR="68580" marT="0" marB="0">
                    <a:solidFill>
                      <a:schemeClr val="accent1"/>
                    </a:solidFill>
                  </a:tcPr>
                </a:tc>
                <a:tc>
                  <a:txBody>
                    <a:bodyPr/>
                    <a:lstStyle/>
                    <a:p>
                      <a:pPr algn="ctr">
                        <a:lnSpc>
                          <a:spcPct val="115000"/>
                        </a:lnSpc>
                        <a:spcAft>
                          <a:spcPts val="1000"/>
                        </a:spcAft>
                      </a:pPr>
                      <a:r>
                        <a:rPr lang="en-CA" sz="1400" dirty="0">
                          <a:effectLst/>
                        </a:rPr>
                        <a:t>Female</a:t>
                      </a:r>
                      <a:endParaRPr lang="en-CA" sz="1400" dirty="0">
                        <a:effectLst/>
                        <a:latin typeface="Calibri"/>
                        <a:ea typeface="Calibri"/>
                        <a:cs typeface="Times New Roman"/>
                      </a:endParaRPr>
                    </a:p>
                  </a:txBody>
                  <a:tcPr marL="68580" marR="68580" marT="0" marB="0" anchor="ctr">
                    <a:solidFill>
                      <a:srgbClr val="CED2DC"/>
                    </a:solidFill>
                  </a:tcPr>
                </a:tc>
                <a:tc>
                  <a:txBody>
                    <a:bodyPr/>
                    <a:lstStyle/>
                    <a:p>
                      <a:pPr algn="ctr">
                        <a:lnSpc>
                          <a:spcPct val="115000"/>
                        </a:lnSpc>
                        <a:spcAft>
                          <a:spcPts val="1000"/>
                        </a:spcAft>
                      </a:pPr>
                      <a:r>
                        <a:rPr lang="en-CA" sz="1400" dirty="0">
                          <a:effectLst/>
                        </a:rPr>
                        <a:t>313</a:t>
                      </a:r>
                      <a:endParaRPr lang="en-CA" sz="1400" dirty="0">
                        <a:effectLst/>
                        <a:latin typeface="Calibri"/>
                        <a:ea typeface="Calibri"/>
                        <a:cs typeface="Times New Roman"/>
                      </a:endParaRPr>
                    </a:p>
                  </a:txBody>
                  <a:tcPr marL="68580" marR="68580" marT="0" marB="0" anchor="ctr">
                    <a:solidFill>
                      <a:srgbClr val="CED2DC"/>
                    </a:solidFill>
                  </a:tcPr>
                </a:tc>
                <a:tc>
                  <a:txBody>
                    <a:bodyPr/>
                    <a:lstStyle/>
                    <a:p>
                      <a:pPr algn="ctr">
                        <a:lnSpc>
                          <a:spcPct val="115000"/>
                        </a:lnSpc>
                        <a:spcAft>
                          <a:spcPts val="1000"/>
                        </a:spcAft>
                      </a:pPr>
                      <a:r>
                        <a:rPr lang="en-CA" sz="1400" dirty="0">
                          <a:effectLst/>
                        </a:rPr>
                        <a:t>201</a:t>
                      </a:r>
                      <a:endParaRPr lang="en-CA" sz="1400" dirty="0">
                        <a:effectLst/>
                        <a:latin typeface="Calibri"/>
                        <a:ea typeface="Calibri"/>
                        <a:cs typeface="Times New Roman"/>
                      </a:endParaRPr>
                    </a:p>
                  </a:txBody>
                  <a:tcPr marL="68580" marR="68580" marT="0" marB="0" anchor="ctr">
                    <a:solidFill>
                      <a:srgbClr val="CED2DC"/>
                    </a:solidFill>
                  </a:tcPr>
                </a:tc>
                <a:tc>
                  <a:txBody>
                    <a:bodyPr/>
                    <a:lstStyle/>
                    <a:p>
                      <a:pPr algn="ctr">
                        <a:lnSpc>
                          <a:spcPct val="115000"/>
                        </a:lnSpc>
                        <a:spcAft>
                          <a:spcPts val="1000"/>
                        </a:spcAft>
                      </a:pPr>
                      <a:r>
                        <a:rPr lang="en-CA" sz="1400" dirty="0">
                          <a:effectLst/>
                        </a:rPr>
                        <a:t>X 1.6</a:t>
                      </a:r>
                      <a:endParaRPr lang="en-CA" sz="1400" dirty="0">
                        <a:effectLst/>
                        <a:latin typeface="Calibri"/>
                        <a:ea typeface="Calibri"/>
                        <a:cs typeface="Times New Roman"/>
                      </a:endParaRPr>
                    </a:p>
                  </a:txBody>
                  <a:tcPr marL="68580" marR="68580" marT="0" marB="0" anchor="ctr">
                    <a:solidFill>
                      <a:srgbClr val="CED2DC"/>
                    </a:solidFill>
                  </a:tcPr>
                </a:tc>
                <a:tc>
                  <a:txBody>
                    <a:bodyPr/>
                    <a:lstStyle/>
                    <a:p>
                      <a:pPr algn="ctr">
                        <a:lnSpc>
                          <a:spcPct val="115000"/>
                        </a:lnSpc>
                        <a:spcAft>
                          <a:spcPts val="1000"/>
                        </a:spcAft>
                      </a:pPr>
                      <a:r>
                        <a:rPr lang="en-CA" sz="1400" dirty="0">
                          <a:effectLst/>
                        </a:rPr>
                        <a:t>&gt; 8.0x ULN</a:t>
                      </a:r>
                      <a:endParaRPr lang="en-CA" sz="1400" dirty="0">
                        <a:effectLst/>
                        <a:latin typeface="Calibri"/>
                        <a:ea typeface="Calibri"/>
                        <a:cs typeface="Times New Roman"/>
                      </a:endParaRPr>
                    </a:p>
                  </a:txBody>
                  <a:tcPr marL="68580" marR="68580" marT="0" marB="0" anchor="ctr">
                    <a:solidFill>
                      <a:srgbClr val="CED2DC"/>
                    </a:solidFill>
                  </a:tcPr>
                </a:tc>
              </a:tr>
              <a:tr h="344684">
                <a:tc vMerge="1">
                  <a:txBody>
                    <a:bodyPr/>
                    <a:lstStyle/>
                    <a:p>
                      <a:pPr>
                        <a:lnSpc>
                          <a:spcPct val="115000"/>
                        </a:lnSpc>
                        <a:spcAft>
                          <a:spcPts val="1000"/>
                        </a:spcAft>
                      </a:pPr>
                      <a:endParaRPr lang="en-CA" sz="1800" dirty="0">
                        <a:effectLst/>
                        <a:latin typeface="Calibri"/>
                        <a:ea typeface="Calibri"/>
                        <a:cs typeface="Times New Roman"/>
                      </a:endParaRPr>
                    </a:p>
                  </a:txBody>
                  <a:tcPr marL="68580" marR="68580" marT="0" marB="0">
                    <a:solidFill>
                      <a:schemeClr val="accent1"/>
                    </a:solidFill>
                  </a:tcPr>
                </a:tc>
                <a:tc>
                  <a:txBody>
                    <a:bodyPr/>
                    <a:lstStyle/>
                    <a:p>
                      <a:pPr algn="ctr">
                        <a:lnSpc>
                          <a:spcPct val="115000"/>
                        </a:lnSpc>
                        <a:spcAft>
                          <a:spcPts val="1000"/>
                        </a:spcAft>
                      </a:pPr>
                      <a:r>
                        <a:rPr lang="en-CA" sz="1400" dirty="0">
                          <a:effectLst/>
                        </a:rPr>
                        <a:t>Male</a:t>
                      </a:r>
                      <a:endParaRPr lang="en-CA" sz="1400" dirty="0">
                        <a:effectLst/>
                        <a:latin typeface="Calibri"/>
                        <a:ea typeface="Calibri"/>
                        <a:cs typeface="Times New Roman"/>
                      </a:endParaRPr>
                    </a:p>
                  </a:txBody>
                  <a:tcPr marL="68580" marR="68580" marT="0" marB="0" anchor="ctr">
                    <a:solidFill>
                      <a:srgbClr val="E8EAEE"/>
                    </a:solidFill>
                  </a:tcPr>
                </a:tc>
                <a:tc>
                  <a:txBody>
                    <a:bodyPr/>
                    <a:lstStyle/>
                    <a:p>
                      <a:pPr algn="ctr">
                        <a:lnSpc>
                          <a:spcPct val="115000"/>
                        </a:lnSpc>
                        <a:spcAft>
                          <a:spcPts val="1000"/>
                        </a:spcAft>
                      </a:pPr>
                      <a:r>
                        <a:rPr lang="en-CA" sz="1400" dirty="0">
                          <a:effectLst/>
                        </a:rPr>
                        <a:t>641</a:t>
                      </a:r>
                      <a:endParaRPr lang="en-CA" sz="1400" dirty="0">
                        <a:effectLst/>
                        <a:latin typeface="Calibri"/>
                        <a:ea typeface="Calibri"/>
                        <a:cs typeface="Times New Roman"/>
                      </a:endParaRPr>
                    </a:p>
                  </a:txBody>
                  <a:tcPr marL="68580" marR="68580" marT="0" marB="0" anchor="ctr">
                    <a:solidFill>
                      <a:srgbClr val="E8EAEE"/>
                    </a:solidFill>
                  </a:tcPr>
                </a:tc>
                <a:tc>
                  <a:txBody>
                    <a:bodyPr/>
                    <a:lstStyle/>
                    <a:p>
                      <a:pPr algn="ctr">
                        <a:lnSpc>
                          <a:spcPct val="115000"/>
                        </a:lnSpc>
                        <a:spcAft>
                          <a:spcPts val="1000"/>
                        </a:spcAft>
                      </a:pPr>
                      <a:r>
                        <a:rPr lang="en-CA" sz="1400" dirty="0">
                          <a:effectLst/>
                        </a:rPr>
                        <a:t>322</a:t>
                      </a:r>
                      <a:endParaRPr lang="en-CA" sz="1400" dirty="0">
                        <a:effectLst/>
                        <a:latin typeface="Calibri"/>
                        <a:ea typeface="Calibri"/>
                        <a:cs typeface="Times New Roman"/>
                      </a:endParaRPr>
                    </a:p>
                  </a:txBody>
                  <a:tcPr marL="68580" marR="68580" marT="0" marB="0" anchor="ctr">
                    <a:solidFill>
                      <a:srgbClr val="E8EAEE"/>
                    </a:solidFill>
                  </a:tcPr>
                </a:tc>
                <a:tc>
                  <a:txBody>
                    <a:bodyPr/>
                    <a:lstStyle/>
                    <a:p>
                      <a:pPr algn="ctr">
                        <a:lnSpc>
                          <a:spcPct val="115000"/>
                        </a:lnSpc>
                        <a:spcAft>
                          <a:spcPts val="1000"/>
                        </a:spcAft>
                      </a:pPr>
                      <a:r>
                        <a:rPr lang="en-CA" sz="1400" dirty="0">
                          <a:effectLst/>
                        </a:rPr>
                        <a:t>X 2.0</a:t>
                      </a:r>
                      <a:endParaRPr lang="en-CA" sz="1400" dirty="0">
                        <a:effectLst/>
                        <a:latin typeface="Calibri"/>
                        <a:ea typeface="Calibri"/>
                        <a:cs typeface="Times New Roman"/>
                      </a:endParaRPr>
                    </a:p>
                  </a:txBody>
                  <a:tcPr marL="68580" marR="68580" marT="0" marB="0" anchor="ctr">
                    <a:solidFill>
                      <a:srgbClr val="E8EAEE"/>
                    </a:solidFill>
                  </a:tcPr>
                </a:tc>
                <a:tc>
                  <a:txBody>
                    <a:bodyPr/>
                    <a:lstStyle/>
                    <a:p>
                      <a:pPr algn="ctr">
                        <a:lnSpc>
                          <a:spcPct val="115000"/>
                        </a:lnSpc>
                        <a:spcAft>
                          <a:spcPts val="1000"/>
                        </a:spcAft>
                      </a:pPr>
                      <a:r>
                        <a:rPr lang="en-CA" sz="1400" dirty="0">
                          <a:effectLst/>
                        </a:rPr>
                        <a:t>&gt; 10.0x ULN</a:t>
                      </a:r>
                      <a:endParaRPr lang="en-CA" sz="1400" dirty="0">
                        <a:effectLst/>
                        <a:latin typeface="Calibri"/>
                        <a:ea typeface="Calibri"/>
                        <a:cs typeface="Times New Roman"/>
                      </a:endParaRPr>
                    </a:p>
                  </a:txBody>
                  <a:tcPr marL="68580" marR="68580" marT="0" marB="0" anchor="ctr">
                    <a:solidFill>
                      <a:srgbClr val="E8EAEE"/>
                    </a:solidFill>
                  </a:tcPr>
                </a:tc>
              </a:tr>
              <a:tr h="344684">
                <a:tc rowSpan="2">
                  <a:txBody>
                    <a:bodyPr/>
                    <a:lstStyle/>
                    <a:p>
                      <a:pPr>
                        <a:lnSpc>
                          <a:spcPct val="115000"/>
                        </a:lnSpc>
                        <a:spcAft>
                          <a:spcPts val="1000"/>
                        </a:spcAft>
                      </a:pPr>
                      <a:r>
                        <a:rPr lang="en-CA" sz="1400" b="0" dirty="0" smtClean="0">
                          <a:effectLst/>
                        </a:rPr>
                        <a:t>Black</a:t>
                      </a:r>
                      <a:endParaRPr lang="en-CA" sz="1400" b="0" dirty="0">
                        <a:effectLst/>
                        <a:latin typeface="Calibri"/>
                        <a:ea typeface="Calibri"/>
                        <a:cs typeface="Times New Roman"/>
                      </a:endParaRPr>
                    </a:p>
                  </a:txBody>
                  <a:tcPr marL="68580" marR="68580" marT="0" marB="0">
                    <a:solidFill>
                      <a:schemeClr val="accent1"/>
                    </a:solidFill>
                  </a:tcPr>
                </a:tc>
                <a:tc>
                  <a:txBody>
                    <a:bodyPr/>
                    <a:lstStyle/>
                    <a:p>
                      <a:pPr algn="ctr">
                        <a:lnSpc>
                          <a:spcPct val="115000"/>
                        </a:lnSpc>
                        <a:spcAft>
                          <a:spcPts val="1000"/>
                        </a:spcAft>
                      </a:pPr>
                      <a:r>
                        <a:rPr lang="en-CA" sz="1400" dirty="0">
                          <a:effectLst/>
                        </a:rPr>
                        <a:t>Female</a:t>
                      </a:r>
                      <a:endParaRPr lang="en-CA" sz="1400" dirty="0">
                        <a:effectLst/>
                        <a:latin typeface="Calibri"/>
                        <a:ea typeface="Calibri"/>
                        <a:cs typeface="Times New Roman"/>
                      </a:endParaRPr>
                    </a:p>
                  </a:txBody>
                  <a:tcPr marL="68580" marR="68580" marT="0" marB="0" anchor="ctr">
                    <a:solidFill>
                      <a:srgbClr val="CED2DC"/>
                    </a:solidFill>
                  </a:tcPr>
                </a:tc>
                <a:tc>
                  <a:txBody>
                    <a:bodyPr/>
                    <a:lstStyle/>
                    <a:p>
                      <a:pPr algn="ctr">
                        <a:lnSpc>
                          <a:spcPct val="115000"/>
                        </a:lnSpc>
                        <a:spcAft>
                          <a:spcPts val="1000"/>
                        </a:spcAft>
                      </a:pPr>
                      <a:r>
                        <a:rPr lang="en-CA" sz="1400" dirty="0">
                          <a:effectLst/>
                        </a:rPr>
                        <a:t>414</a:t>
                      </a:r>
                      <a:endParaRPr lang="en-CA" sz="1400" dirty="0">
                        <a:effectLst/>
                        <a:latin typeface="Calibri"/>
                        <a:ea typeface="Calibri"/>
                        <a:cs typeface="Times New Roman"/>
                      </a:endParaRPr>
                    </a:p>
                  </a:txBody>
                  <a:tcPr marL="68580" marR="68580" marT="0" marB="0" anchor="ctr">
                    <a:solidFill>
                      <a:srgbClr val="CED2DC"/>
                    </a:solidFill>
                  </a:tcPr>
                </a:tc>
                <a:tc>
                  <a:txBody>
                    <a:bodyPr/>
                    <a:lstStyle/>
                    <a:p>
                      <a:pPr algn="ctr">
                        <a:lnSpc>
                          <a:spcPct val="115000"/>
                        </a:lnSpc>
                        <a:spcAft>
                          <a:spcPts val="1000"/>
                        </a:spcAft>
                      </a:pPr>
                      <a:r>
                        <a:rPr lang="en-CA" sz="1400" dirty="0">
                          <a:effectLst/>
                        </a:rPr>
                        <a:t>201</a:t>
                      </a:r>
                      <a:endParaRPr lang="en-CA" sz="1400" dirty="0">
                        <a:effectLst/>
                        <a:latin typeface="Calibri"/>
                        <a:ea typeface="Calibri"/>
                        <a:cs typeface="Times New Roman"/>
                      </a:endParaRPr>
                    </a:p>
                  </a:txBody>
                  <a:tcPr marL="68580" marR="68580" marT="0" marB="0" anchor="ctr">
                    <a:solidFill>
                      <a:srgbClr val="CED2DC"/>
                    </a:solidFill>
                  </a:tcPr>
                </a:tc>
                <a:tc>
                  <a:txBody>
                    <a:bodyPr/>
                    <a:lstStyle/>
                    <a:p>
                      <a:pPr algn="ctr">
                        <a:lnSpc>
                          <a:spcPct val="115000"/>
                        </a:lnSpc>
                        <a:spcAft>
                          <a:spcPts val="1000"/>
                        </a:spcAft>
                      </a:pPr>
                      <a:r>
                        <a:rPr lang="en-CA" sz="1400" dirty="0">
                          <a:effectLst/>
                        </a:rPr>
                        <a:t>X 2.0</a:t>
                      </a:r>
                      <a:endParaRPr lang="en-CA" sz="1400" dirty="0">
                        <a:effectLst/>
                        <a:latin typeface="Calibri"/>
                        <a:ea typeface="Calibri"/>
                        <a:cs typeface="Times New Roman"/>
                      </a:endParaRPr>
                    </a:p>
                  </a:txBody>
                  <a:tcPr marL="68580" marR="68580" marT="0" marB="0" anchor="ctr">
                    <a:solidFill>
                      <a:srgbClr val="CED2DC"/>
                    </a:solidFill>
                  </a:tcPr>
                </a:tc>
                <a:tc>
                  <a:txBody>
                    <a:bodyPr/>
                    <a:lstStyle/>
                    <a:p>
                      <a:pPr algn="ctr">
                        <a:lnSpc>
                          <a:spcPct val="115000"/>
                        </a:lnSpc>
                        <a:spcAft>
                          <a:spcPts val="1000"/>
                        </a:spcAft>
                      </a:pPr>
                      <a:r>
                        <a:rPr lang="en-CA" sz="1400" dirty="0">
                          <a:effectLst/>
                        </a:rPr>
                        <a:t>&gt; 10.0x ULN</a:t>
                      </a:r>
                      <a:endParaRPr lang="en-CA" sz="1400" dirty="0">
                        <a:effectLst/>
                        <a:latin typeface="Calibri"/>
                        <a:ea typeface="Calibri"/>
                        <a:cs typeface="Times New Roman"/>
                      </a:endParaRPr>
                    </a:p>
                  </a:txBody>
                  <a:tcPr marL="68580" marR="68580" marT="0" marB="0" anchor="ctr">
                    <a:solidFill>
                      <a:srgbClr val="CED2DC"/>
                    </a:solidFill>
                  </a:tcPr>
                </a:tc>
              </a:tr>
              <a:tr h="344684">
                <a:tc vMerge="1">
                  <a:txBody>
                    <a:bodyPr/>
                    <a:lstStyle/>
                    <a:p>
                      <a:pPr>
                        <a:lnSpc>
                          <a:spcPct val="115000"/>
                        </a:lnSpc>
                        <a:spcAft>
                          <a:spcPts val="1000"/>
                        </a:spcAft>
                      </a:pPr>
                      <a:endParaRPr lang="en-CA" sz="1800" dirty="0">
                        <a:effectLst/>
                        <a:latin typeface="Calibri"/>
                        <a:ea typeface="Calibri"/>
                        <a:cs typeface="Times New Roman"/>
                      </a:endParaRPr>
                    </a:p>
                  </a:txBody>
                  <a:tcPr marL="68580" marR="68580" marT="0" marB="0">
                    <a:solidFill>
                      <a:schemeClr val="accent1"/>
                    </a:solidFill>
                  </a:tcPr>
                </a:tc>
                <a:tc>
                  <a:txBody>
                    <a:bodyPr/>
                    <a:lstStyle/>
                    <a:p>
                      <a:pPr algn="ctr">
                        <a:lnSpc>
                          <a:spcPct val="115000"/>
                        </a:lnSpc>
                        <a:spcAft>
                          <a:spcPts val="1000"/>
                        </a:spcAft>
                      </a:pPr>
                      <a:r>
                        <a:rPr lang="en-CA" sz="1400" dirty="0">
                          <a:effectLst/>
                        </a:rPr>
                        <a:t>Male</a:t>
                      </a:r>
                      <a:endParaRPr lang="en-CA" sz="1400" dirty="0">
                        <a:effectLst/>
                        <a:latin typeface="Calibri"/>
                        <a:ea typeface="Calibri"/>
                        <a:cs typeface="Times New Roman"/>
                      </a:endParaRPr>
                    </a:p>
                  </a:txBody>
                  <a:tcPr marL="68580" marR="68580" marT="0" marB="0" anchor="ctr">
                    <a:solidFill>
                      <a:srgbClr val="E8EAEE"/>
                    </a:solidFill>
                  </a:tcPr>
                </a:tc>
                <a:tc>
                  <a:txBody>
                    <a:bodyPr/>
                    <a:lstStyle/>
                    <a:p>
                      <a:pPr algn="ctr">
                        <a:lnSpc>
                          <a:spcPct val="115000"/>
                        </a:lnSpc>
                        <a:spcAft>
                          <a:spcPts val="1000"/>
                        </a:spcAft>
                      </a:pPr>
                      <a:r>
                        <a:rPr lang="en-CA" sz="1400" dirty="0">
                          <a:effectLst/>
                        </a:rPr>
                        <a:t>801</a:t>
                      </a:r>
                      <a:endParaRPr lang="en-CA" sz="1400" dirty="0">
                        <a:effectLst/>
                        <a:latin typeface="Calibri"/>
                        <a:ea typeface="Calibri"/>
                        <a:cs typeface="Times New Roman"/>
                      </a:endParaRPr>
                    </a:p>
                  </a:txBody>
                  <a:tcPr marL="68580" marR="68580" marT="0" marB="0" anchor="ctr">
                    <a:solidFill>
                      <a:srgbClr val="E8EAEE"/>
                    </a:solidFill>
                  </a:tcPr>
                </a:tc>
                <a:tc>
                  <a:txBody>
                    <a:bodyPr/>
                    <a:lstStyle/>
                    <a:p>
                      <a:pPr algn="ctr">
                        <a:lnSpc>
                          <a:spcPct val="115000"/>
                        </a:lnSpc>
                        <a:spcAft>
                          <a:spcPts val="1000"/>
                        </a:spcAft>
                      </a:pPr>
                      <a:r>
                        <a:rPr lang="en-CA" sz="1400" dirty="0">
                          <a:effectLst/>
                        </a:rPr>
                        <a:t>322</a:t>
                      </a:r>
                      <a:endParaRPr lang="en-CA" sz="1400" dirty="0">
                        <a:effectLst/>
                        <a:latin typeface="Calibri"/>
                        <a:ea typeface="Calibri"/>
                        <a:cs typeface="Times New Roman"/>
                      </a:endParaRPr>
                    </a:p>
                  </a:txBody>
                  <a:tcPr marL="68580" marR="68580" marT="0" marB="0" anchor="ctr">
                    <a:solidFill>
                      <a:srgbClr val="E8EAEE"/>
                    </a:solidFill>
                  </a:tcPr>
                </a:tc>
                <a:tc>
                  <a:txBody>
                    <a:bodyPr/>
                    <a:lstStyle/>
                    <a:p>
                      <a:pPr algn="ctr">
                        <a:lnSpc>
                          <a:spcPct val="115000"/>
                        </a:lnSpc>
                        <a:spcAft>
                          <a:spcPts val="1000"/>
                        </a:spcAft>
                      </a:pPr>
                      <a:r>
                        <a:rPr lang="en-CA" sz="1400" dirty="0">
                          <a:effectLst/>
                        </a:rPr>
                        <a:t>X 2.5</a:t>
                      </a:r>
                      <a:endParaRPr lang="en-CA" sz="1400" dirty="0">
                        <a:effectLst/>
                        <a:latin typeface="Calibri"/>
                        <a:ea typeface="Calibri"/>
                        <a:cs typeface="Times New Roman"/>
                      </a:endParaRPr>
                    </a:p>
                  </a:txBody>
                  <a:tcPr marL="68580" marR="68580" marT="0" marB="0" anchor="ctr">
                    <a:solidFill>
                      <a:srgbClr val="E8EAEE"/>
                    </a:solidFill>
                  </a:tcPr>
                </a:tc>
                <a:tc>
                  <a:txBody>
                    <a:bodyPr/>
                    <a:lstStyle/>
                    <a:p>
                      <a:pPr algn="ctr">
                        <a:lnSpc>
                          <a:spcPct val="115000"/>
                        </a:lnSpc>
                        <a:spcAft>
                          <a:spcPts val="1000"/>
                        </a:spcAft>
                      </a:pPr>
                      <a:r>
                        <a:rPr lang="en-CA" sz="1400" dirty="0">
                          <a:effectLst/>
                        </a:rPr>
                        <a:t>&gt; 12.5x ULN</a:t>
                      </a:r>
                      <a:endParaRPr lang="en-CA" sz="1400" dirty="0">
                        <a:effectLst/>
                        <a:latin typeface="Calibri"/>
                        <a:ea typeface="Calibri"/>
                        <a:cs typeface="Times New Roman"/>
                      </a:endParaRPr>
                    </a:p>
                  </a:txBody>
                  <a:tcPr marL="68580" marR="68580" marT="0" marB="0" anchor="ctr">
                    <a:solidFill>
                      <a:srgbClr val="E8EAEE"/>
                    </a:solidFill>
                  </a:tcPr>
                </a:tc>
              </a:tr>
            </a:tbl>
          </a:graphicData>
        </a:graphic>
      </p:graphicFrame>
    </p:spTree>
    <p:extLst>
      <p:ext uri="{BB962C8B-B14F-4D97-AF65-F5344CB8AC3E}">
        <p14:creationId xmlns:p14="http://schemas.microsoft.com/office/powerpoint/2010/main" val="324078961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Causes of </a:t>
            </a:r>
            <a:r>
              <a:rPr lang="en-US" dirty="0" smtClean="0"/>
              <a:t>Asymptomatic or</a:t>
            </a:r>
            <a:br>
              <a:rPr lang="en-US" dirty="0" smtClean="0"/>
            </a:br>
            <a:r>
              <a:rPr lang="en-US" dirty="0" smtClean="0"/>
              <a:t>Minimally Symptomatic </a:t>
            </a:r>
            <a:r>
              <a:rPr lang="en-US" dirty="0" err="1" smtClean="0"/>
              <a:t>HyperCKemia</a:t>
            </a:r>
            <a:endParaRPr lang="en-CA" dirty="0"/>
          </a:p>
        </p:txBody>
      </p:sp>
      <p:sp>
        <p:nvSpPr>
          <p:cNvPr id="3" name="Text Placeholder 2"/>
          <p:cNvSpPr>
            <a:spLocks noGrp="1"/>
          </p:cNvSpPr>
          <p:nvPr>
            <p:ph type="body" sz="quarter" idx="13"/>
          </p:nvPr>
        </p:nvSpPr>
        <p:spPr/>
        <p:txBody>
          <a:bodyPr/>
          <a:lstStyle/>
          <a:p>
            <a:r>
              <a:rPr lang="en-CA" dirty="0"/>
              <a:t>Mancini et </a:t>
            </a:r>
            <a:r>
              <a:rPr lang="en-CA" dirty="0" smtClean="0"/>
              <a:t>al</a:t>
            </a:r>
            <a:r>
              <a:rPr lang="en-CA" dirty="0"/>
              <a:t>, DOI: </a:t>
            </a:r>
            <a:r>
              <a:rPr lang="en-CA" dirty="0">
                <a:hlinkClick r:id="rId2"/>
              </a:rPr>
              <a:t>http://</a:t>
            </a:r>
            <a:r>
              <a:rPr lang="en-CA" dirty="0" smtClean="0">
                <a:hlinkClick r:id="rId2"/>
              </a:rPr>
              <a:t>dx.doi.org/10.1016/j.cjca.2016.01.003</a:t>
            </a:r>
            <a:endParaRPr lang="en-CA" dirty="0"/>
          </a:p>
        </p:txBody>
      </p:sp>
      <p:sp>
        <p:nvSpPr>
          <p:cNvPr id="4" name="Rectangle 3"/>
          <p:cNvSpPr/>
          <p:nvPr/>
        </p:nvSpPr>
        <p:spPr>
          <a:xfrm>
            <a:off x="504508" y="1638723"/>
            <a:ext cx="8179088" cy="4327413"/>
          </a:xfrm>
          <a:prstGeom prst="rect">
            <a:avLst/>
          </a:prstGeom>
          <a:solidFill>
            <a:schemeClr val="accent1">
              <a:alpha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Content Placeholder 6"/>
          <p:cNvSpPr txBox="1">
            <a:spLocks/>
          </p:cNvSpPr>
          <p:nvPr/>
        </p:nvSpPr>
        <p:spPr>
          <a:xfrm>
            <a:off x="585152" y="1768007"/>
            <a:ext cx="4008759" cy="1756570"/>
          </a:xfrm>
          <a:prstGeom prst="rect">
            <a:avLst/>
          </a:prstGeom>
        </p:spPr>
        <p:txBody>
          <a:bodyPr/>
          <a:lstStyle>
            <a:lvl1pPr marL="2286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2400" kern="1200">
                <a:solidFill>
                  <a:schemeClr val="accent6"/>
                </a:solidFill>
                <a:latin typeface="+mn-lt"/>
                <a:ea typeface="+mn-ea"/>
                <a:cs typeface="+mn-cs"/>
              </a:defRPr>
            </a:lvl1pPr>
            <a:lvl2pPr marL="685800" indent="-228600" algn="l" defTabSz="914400" rtl="0" eaLnBrk="1" latinLnBrk="0" hangingPunct="1">
              <a:lnSpc>
                <a:spcPct val="100000"/>
              </a:lnSpc>
              <a:spcBef>
                <a:spcPts val="200"/>
              </a:spcBef>
              <a:spcAft>
                <a:spcPts val="200"/>
              </a:spcAft>
              <a:buClr>
                <a:schemeClr val="tx2"/>
              </a:buClr>
              <a:buFont typeface="Arial Narrow" panose="020B0606020202030204" pitchFamily="34" charset="0"/>
              <a:buChar char="−"/>
              <a:defRPr sz="2000" kern="1200">
                <a:solidFill>
                  <a:schemeClr val="accent6"/>
                </a:solidFill>
                <a:latin typeface="+mn-lt"/>
                <a:ea typeface="+mn-ea"/>
                <a:cs typeface="+mn-cs"/>
              </a:defRPr>
            </a:lvl2pPr>
            <a:lvl3pPr marL="11430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800" kern="1200">
                <a:solidFill>
                  <a:schemeClr val="accent6"/>
                </a:solidFill>
                <a:latin typeface="+mn-lt"/>
                <a:ea typeface="+mn-ea"/>
                <a:cs typeface="+mn-cs"/>
              </a:defRPr>
            </a:lvl3pPr>
            <a:lvl4pPr marL="16002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accent6"/>
                </a:solidFill>
                <a:latin typeface="+mn-lt"/>
                <a:ea typeface="+mn-ea"/>
                <a:cs typeface="+mn-cs"/>
              </a:defRPr>
            </a:lvl4pPr>
            <a:lvl5pPr marL="20574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spcAft>
                <a:spcPts val="0"/>
              </a:spcAft>
            </a:pPr>
            <a:r>
              <a:rPr lang="en-CA" sz="1600" dirty="0" smtClean="0"/>
              <a:t>Endocrine disorders</a:t>
            </a:r>
          </a:p>
          <a:p>
            <a:pPr lvl="1">
              <a:spcBef>
                <a:spcPts val="0"/>
              </a:spcBef>
              <a:spcAft>
                <a:spcPts val="0"/>
              </a:spcAft>
            </a:pPr>
            <a:r>
              <a:rPr lang="en-CA" sz="1200" dirty="0" smtClean="0"/>
              <a:t>Hyperthyroidism</a:t>
            </a:r>
          </a:p>
          <a:p>
            <a:pPr lvl="1">
              <a:spcBef>
                <a:spcPts val="0"/>
              </a:spcBef>
              <a:spcAft>
                <a:spcPts val="0"/>
              </a:spcAft>
            </a:pPr>
            <a:r>
              <a:rPr lang="en-CA" sz="1200" dirty="0" smtClean="0"/>
              <a:t>Hypothyroidism</a:t>
            </a:r>
          </a:p>
          <a:p>
            <a:pPr lvl="1">
              <a:spcBef>
                <a:spcPts val="0"/>
              </a:spcBef>
              <a:spcAft>
                <a:spcPts val="0"/>
              </a:spcAft>
            </a:pPr>
            <a:r>
              <a:rPr lang="en-CA" sz="1200" dirty="0" smtClean="0"/>
              <a:t>Hypoparathyroidism</a:t>
            </a:r>
          </a:p>
          <a:p>
            <a:pPr>
              <a:spcBef>
                <a:spcPts val="0"/>
              </a:spcBef>
              <a:spcAft>
                <a:spcPts val="0"/>
              </a:spcAft>
            </a:pPr>
            <a:r>
              <a:rPr lang="en-CA" sz="1600" dirty="0" smtClean="0"/>
              <a:t>Connective tissue disorders</a:t>
            </a:r>
          </a:p>
          <a:p>
            <a:pPr>
              <a:spcBef>
                <a:spcPts val="0"/>
              </a:spcBef>
              <a:spcAft>
                <a:spcPts val="0"/>
              </a:spcAft>
            </a:pPr>
            <a:r>
              <a:rPr lang="en-CA" sz="1600" dirty="0" smtClean="0"/>
              <a:t>Cardiac disease </a:t>
            </a:r>
          </a:p>
          <a:p>
            <a:pPr>
              <a:spcBef>
                <a:spcPts val="0"/>
              </a:spcBef>
              <a:spcAft>
                <a:spcPts val="0"/>
              </a:spcAft>
            </a:pPr>
            <a:r>
              <a:rPr lang="en-CA" sz="1600" dirty="0" smtClean="0"/>
              <a:t>Acute kidney disease</a:t>
            </a:r>
          </a:p>
          <a:p>
            <a:pPr>
              <a:spcBef>
                <a:spcPts val="0"/>
              </a:spcBef>
              <a:spcAft>
                <a:spcPts val="0"/>
              </a:spcAft>
            </a:pPr>
            <a:r>
              <a:rPr lang="en-CA" sz="1600" dirty="0" smtClean="0"/>
              <a:t>Viral illnesses</a:t>
            </a:r>
          </a:p>
          <a:p>
            <a:pPr>
              <a:spcBef>
                <a:spcPts val="0"/>
              </a:spcBef>
              <a:spcAft>
                <a:spcPts val="0"/>
              </a:spcAft>
            </a:pPr>
            <a:r>
              <a:rPr lang="en-CA" sz="1600" dirty="0" smtClean="0"/>
              <a:t>Pregnancy </a:t>
            </a:r>
          </a:p>
          <a:p>
            <a:pPr>
              <a:spcBef>
                <a:spcPts val="0"/>
              </a:spcBef>
              <a:spcAft>
                <a:spcPts val="0"/>
              </a:spcAft>
            </a:pPr>
            <a:r>
              <a:rPr lang="en-CA" sz="1600" dirty="0" smtClean="0"/>
              <a:t>Celiac disease</a:t>
            </a:r>
          </a:p>
          <a:p>
            <a:pPr>
              <a:spcBef>
                <a:spcPts val="0"/>
              </a:spcBef>
              <a:spcAft>
                <a:spcPts val="0"/>
              </a:spcAft>
            </a:pPr>
            <a:r>
              <a:rPr lang="en-CA" sz="1600" dirty="0" smtClean="0"/>
              <a:t>Medications</a:t>
            </a:r>
          </a:p>
          <a:p>
            <a:pPr lvl="1">
              <a:spcBef>
                <a:spcPts val="0"/>
              </a:spcBef>
              <a:spcAft>
                <a:spcPts val="0"/>
              </a:spcAft>
            </a:pPr>
            <a:r>
              <a:rPr lang="en-CA" sz="1200" dirty="0" smtClean="0"/>
              <a:t>HMG-CoA reductase inhibitors (statins) </a:t>
            </a:r>
          </a:p>
          <a:p>
            <a:pPr lvl="1">
              <a:spcBef>
                <a:spcPts val="0"/>
              </a:spcBef>
              <a:spcAft>
                <a:spcPts val="0"/>
              </a:spcAft>
            </a:pPr>
            <a:r>
              <a:rPr lang="en-CA" sz="1200" dirty="0" smtClean="0"/>
              <a:t>Fibrates</a:t>
            </a:r>
          </a:p>
          <a:p>
            <a:pPr lvl="1">
              <a:spcBef>
                <a:spcPts val="0"/>
              </a:spcBef>
              <a:spcAft>
                <a:spcPts val="0"/>
              </a:spcAft>
            </a:pPr>
            <a:r>
              <a:rPr lang="en-CA" sz="1200" dirty="0" smtClean="0"/>
              <a:t>Anti-</a:t>
            </a:r>
            <a:r>
              <a:rPr lang="en-CA" sz="1200" dirty="0" err="1" smtClean="0"/>
              <a:t>retrovirals</a:t>
            </a:r>
            <a:r>
              <a:rPr lang="en-CA" sz="1200" dirty="0" smtClean="0"/>
              <a:t> </a:t>
            </a:r>
          </a:p>
          <a:p>
            <a:pPr lvl="1">
              <a:spcBef>
                <a:spcPts val="0"/>
              </a:spcBef>
              <a:spcAft>
                <a:spcPts val="0"/>
              </a:spcAft>
            </a:pPr>
            <a:r>
              <a:rPr lang="en-CA" sz="1200" dirty="0" smtClean="0"/>
              <a:t>Beta-blockers</a:t>
            </a:r>
          </a:p>
          <a:p>
            <a:pPr lvl="1">
              <a:spcBef>
                <a:spcPts val="0"/>
              </a:spcBef>
              <a:spcAft>
                <a:spcPts val="0"/>
              </a:spcAft>
            </a:pPr>
            <a:r>
              <a:rPr lang="en-CA" sz="1200" dirty="0" smtClean="0"/>
              <a:t>Clozapine</a:t>
            </a:r>
          </a:p>
          <a:p>
            <a:pPr lvl="1">
              <a:spcBef>
                <a:spcPts val="0"/>
              </a:spcBef>
              <a:spcAft>
                <a:spcPts val="0"/>
              </a:spcAft>
            </a:pPr>
            <a:r>
              <a:rPr lang="en-CA" sz="1200" dirty="0" smtClean="0"/>
              <a:t>Angiotensin receptor blocking agents </a:t>
            </a:r>
          </a:p>
          <a:p>
            <a:pPr lvl="1">
              <a:spcBef>
                <a:spcPts val="0"/>
              </a:spcBef>
              <a:spcAft>
                <a:spcPts val="0"/>
              </a:spcAft>
            </a:pPr>
            <a:r>
              <a:rPr lang="en-CA" sz="1200" dirty="0" smtClean="0"/>
              <a:t>Hydroxychloroquine </a:t>
            </a:r>
          </a:p>
          <a:p>
            <a:pPr lvl="1">
              <a:spcBef>
                <a:spcPts val="0"/>
              </a:spcBef>
              <a:spcAft>
                <a:spcPts val="0"/>
              </a:spcAft>
            </a:pPr>
            <a:r>
              <a:rPr lang="en-CA" sz="1200" dirty="0" smtClean="0"/>
              <a:t>Isotretinoin </a:t>
            </a:r>
          </a:p>
          <a:p>
            <a:pPr lvl="1">
              <a:spcBef>
                <a:spcPts val="0"/>
              </a:spcBef>
              <a:spcAft>
                <a:spcPts val="0"/>
              </a:spcAft>
            </a:pPr>
            <a:endParaRPr lang="en-CA" sz="1200" dirty="0" smtClean="0"/>
          </a:p>
          <a:p>
            <a:pPr>
              <a:spcBef>
                <a:spcPts val="0"/>
              </a:spcBef>
              <a:spcAft>
                <a:spcPts val="0"/>
              </a:spcAft>
            </a:pPr>
            <a:endParaRPr lang="en-CA" sz="1400" dirty="0"/>
          </a:p>
        </p:txBody>
      </p:sp>
      <p:sp>
        <p:nvSpPr>
          <p:cNvPr id="10" name="Content Placeholder 6"/>
          <p:cNvSpPr txBox="1">
            <a:spLocks/>
          </p:cNvSpPr>
          <p:nvPr/>
        </p:nvSpPr>
        <p:spPr>
          <a:xfrm>
            <a:off x="4698472" y="1768007"/>
            <a:ext cx="4008759" cy="1756570"/>
          </a:xfrm>
          <a:prstGeom prst="rect">
            <a:avLst/>
          </a:prstGeom>
        </p:spPr>
        <p:txBody>
          <a:bodyPr/>
          <a:lstStyle>
            <a:lvl1pPr marL="2286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2400" kern="1200">
                <a:solidFill>
                  <a:schemeClr val="accent6"/>
                </a:solidFill>
                <a:latin typeface="+mn-lt"/>
                <a:ea typeface="+mn-ea"/>
                <a:cs typeface="+mn-cs"/>
              </a:defRPr>
            </a:lvl1pPr>
            <a:lvl2pPr marL="685800" indent="-228600" algn="l" defTabSz="914400" rtl="0" eaLnBrk="1" latinLnBrk="0" hangingPunct="1">
              <a:lnSpc>
                <a:spcPct val="100000"/>
              </a:lnSpc>
              <a:spcBef>
                <a:spcPts val="200"/>
              </a:spcBef>
              <a:spcAft>
                <a:spcPts val="200"/>
              </a:spcAft>
              <a:buClr>
                <a:schemeClr val="tx2"/>
              </a:buClr>
              <a:buFont typeface="Arial Narrow" panose="020B0606020202030204" pitchFamily="34" charset="0"/>
              <a:buChar char="−"/>
              <a:defRPr sz="2000" kern="1200">
                <a:solidFill>
                  <a:schemeClr val="accent6"/>
                </a:solidFill>
                <a:latin typeface="+mn-lt"/>
                <a:ea typeface="+mn-ea"/>
                <a:cs typeface="+mn-cs"/>
              </a:defRPr>
            </a:lvl2pPr>
            <a:lvl3pPr marL="11430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800" kern="1200">
                <a:solidFill>
                  <a:schemeClr val="accent6"/>
                </a:solidFill>
                <a:latin typeface="+mn-lt"/>
                <a:ea typeface="+mn-ea"/>
                <a:cs typeface="+mn-cs"/>
              </a:defRPr>
            </a:lvl3pPr>
            <a:lvl4pPr marL="16002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accent6"/>
                </a:solidFill>
                <a:latin typeface="+mn-lt"/>
                <a:ea typeface="+mn-ea"/>
                <a:cs typeface="+mn-cs"/>
              </a:defRPr>
            </a:lvl4pPr>
            <a:lvl5pPr marL="20574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spcAft>
                <a:spcPts val="0"/>
              </a:spcAft>
            </a:pPr>
            <a:r>
              <a:rPr lang="en-CA" sz="1600" dirty="0" smtClean="0"/>
              <a:t>Toxins</a:t>
            </a:r>
            <a:endParaRPr lang="en-CA" sz="1000" dirty="0" smtClean="0"/>
          </a:p>
          <a:p>
            <a:pPr lvl="1">
              <a:spcBef>
                <a:spcPts val="0"/>
              </a:spcBef>
              <a:spcAft>
                <a:spcPts val="0"/>
              </a:spcAft>
            </a:pPr>
            <a:r>
              <a:rPr lang="en-CA" sz="1200" dirty="0" smtClean="0"/>
              <a:t>Ethanol</a:t>
            </a:r>
          </a:p>
          <a:p>
            <a:pPr lvl="1">
              <a:spcBef>
                <a:spcPts val="0"/>
              </a:spcBef>
              <a:spcAft>
                <a:spcPts val="0"/>
              </a:spcAft>
            </a:pPr>
            <a:r>
              <a:rPr lang="en-CA" sz="1200" dirty="0" smtClean="0"/>
              <a:t>Cocaine</a:t>
            </a:r>
          </a:p>
          <a:p>
            <a:pPr lvl="1">
              <a:spcBef>
                <a:spcPts val="0"/>
              </a:spcBef>
              <a:spcAft>
                <a:spcPts val="0"/>
              </a:spcAft>
            </a:pPr>
            <a:r>
              <a:rPr lang="en-CA" sz="1200" dirty="0" smtClean="0"/>
              <a:t>Heroin</a:t>
            </a:r>
          </a:p>
          <a:p>
            <a:pPr>
              <a:spcBef>
                <a:spcPts val="0"/>
              </a:spcBef>
              <a:spcAft>
                <a:spcPts val="0"/>
              </a:spcAft>
            </a:pPr>
            <a:r>
              <a:rPr lang="en-CA" sz="1600" dirty="0" smtClean="0"/>
              <a:t>Metabolic disturbances</a:t>
            </a:r>
          </a:p>
          <a:p>
            <a:pPr lvl="1">
              <a:spcBef>
                <a:spcPts val="0"/>
              </a:spcBef>
              <a:spcAft>
                <a:spcPts val="0"/>
              </a:spcAft>
            </a:pPr>
            <a:r>
              <a:rPr lang="en-CA" sz="1200" dirty="0" smtClean="0"/>
              <a:t>Hyponatremia </a:t>
            </a:r>
          </a:p>
          <a:p>
            <a:pPr lvl="1">
              <a:spcBef>
                <a:spcPts val="0"/>
              </a:spcBef>
              <a:spcAft>
                <a:spcPts val="0"/>
              </a:spcAft>
            </a:pPr>
            <a:r>
              <a:rPr lang="en-CA" sz="1200" dirty="0" smtClean="0"/>
              <a:t>Hypokalemia </a:t>
            </a:r>
          </a:p>
          <a:p>
            <a:pPr lvl="1">
              <a:spcBef>
                <a:spcPts val="0"/>
              </a:spcBef>
              <a:spcAft>
                <a:spcPts val="0"/>
              </a:spcAft>
            </a:pPr>
            <a:r>
              <a:rPr lang="en-CA" sz="1200" dirty="0" smtClean="0"/>
              <a:t>Hypophosphatemia </a:t>
            </a:r>
          </a:p>
          <a:p>
            <a:pPr>
              <a:spcBef>
                <a:spcPts val="0"/>
              </a:spcBef>
              <a:spcAft>
                <a:spcPts val="0"/>
              </a:spcAft>
            </a:pPr>
            <a:r>
              <a:rPr lang="en-CA" sz="1600" dirty="0" smtClean="0"/>
              <a:t>Strenuous exercise</a:t>
            </a:r>
          </a:p>
          <a:p>
            <a:pPr>
              <a:spcBef>
                <a:spcPts val="0"/>
              </a:spcBef>
              <a:spcAft>
                <a:spcPts val="0"/>
              </a:spcAft>
            </a:pPr>
            <a:r>
              <a:rPr lang="en-CA" sz="1600" dirty="0" smtClean="0"/>
              <a:t>Muscle trauma </a:t>
            </a:r>
          </a:p>
          <a:p>
            <a:pPr lvl="1">
              <a:spcBef>
                <a:spcPts val="0"/>
              </a:spcBef>
              <a:spcAft>
                <a:spcPts val="0"/>
              </a:spcAft>
            </a:pPr>
            <a:r>
              <a:rPr lang="en-CA" sz="1200" dirty="0" smtClean="0"/>
              <a:t>Intramuscular injections</a:t>
            </a:r>
          </a:p>
          <a:p>
            <a:pPr lvl="1">
              <a:spcBef>
                <a:spcPts val="0"/>
              </a:spcBef>
              <a:spcAft>
                <a:spcPts val="0"/>
              </a:spcAft>
            </a:pPr>
            <a:r>
              <a:rPr lang="en-CA" sz="1200" dirty="0" smtClean="0"/>
              <a:t>Needle electromyography </a:t>
            </a:r>
          </a:p>
          <a:p>
            <a:pPr lvl="1">
              <a:spcBef>
                <a:spcPts val="0"/>
              </a:spcBef>
              <a:spcAft>
                <a:spcPts val="0"/>
              </a:spcAft>
            </a:pPr>
            <a:r>
              <a:rPr lang="en-CA" sz="1200" dirty="0" smtClean="0"/>
              <a:t>Seizures </a:t>
            </a:r>
          </a:p>
          <a:p>
            <a:pPr>
              <a:spcBef>
                <a:spcPts val="0"/>
              </a:spcBef>
              <a:spcAft>
                <a:spcPts val="0"/>
              </a:spcAft>
            </a:pPr>
            <a:r>
              <a:rPr lang="en-CA" sz="1600" dirty="0" smtClean="0"/>
              <a:t>Surgery </a:t>
            </a:r>
          </a:p>
          <a:p>
            <a:pPr>
              <a:spcBef>
                <a:spcPts val="0"/>
              </a:spcBef>
              <a:spcAft>
                <a:spcPts val="0"/>
              </a:spcAft>
            </a:pPr>
            <a:r>
              <a:rPr lang="en-CA" sz="1600" dirty="0" smtClean="0"/>
              <a:t>Malignancy </a:t>
            </a:r>
          </a:p>
          <a:p>
            <a:pPr>
              <a:spcBef>
                <a:spcPts val="0"/>
              </a:spcBef>
              <a:spcAft>
                <a:spcPts val="0"/>
              </a:spcAft>
            </a:pPr>
            <a:r>
              <a:rPr lang="en-CA" sz="1600" dirty="0" err="1" smtClean="0"/>
              <a:t>MacroCK</a:t>
            </a:r>
            <a:endParaRPr lang="en-CA" sz="1600" dirty="0" smtClean="0"/>
          </a:p>
          <a:p>
            <a:pPr>
              <a:spcBef>
                <a:spcPts val="0"/>
              </a:spcBef>
              <a:spcAft>
                <a:spcPts val="0"/>
              </a:spcAft>
            </a:pPr>
            <a:r>
              <a:rPr lang="en-CA" sz="1600" dirty="0" smtClean="0"/>
              <a:t>Idiopathic </a:t>
            </a:r>
            <a:r>
              <a:rPr lang="en-CA" sz="1600" dirty="0" err="1" smtClean="0"/>
              <a:t>hyperCKemia</a:t>
            </a:r>
            <a:endParaRPr lang="en-CA" sz="1600" dirty="0" smtClean="0"/>
          </a:p>
        </p:txBody>
      </p:sp>
    </p:spTree>
    <p:extLst>
      <p:ext uri="{BB962C8B-B14F-4D97-AF65-F5344CB8AC3E}">
        <p14:creationId xmlns:p14="http://schemas.microsoft.com/office/powerpoint/2010/main" val="25526051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a:t>GOAL-INHIBITING </a:t>
            </a:r>
            <a:r>
              <a:rPr lang="en-CA" dirty="0" smtClean="0"/>
              <a:t>CONCEPT: </a:t>
            </a:r>
            <a:br>
              <a:rPr lang="en-CA" dirty="0" smtClean="0"/>
            </a:br>
            <a:r>
              <a:rPr lang="en-CA" dirty="0" smtClean="0">
                <a:solidFill>
                  <a:schemeClr val="accent2"/>
                </a:solidFill>
              </a:rPr>
              <a:t>Intolerance </a:t>
            </a:r>
            <a:r>
              <a:rPr lang="en-CA" dirty="0">
                <a:solidFill>
                  <a:schemeClr val="accent2"/>
                </a:solidFill>
              </a:rPr>
              <a:t>vs Resistance</a:t>
            </a:r>
          </a:p>
        </p:txBody>
      </p:sp>
      <p:sp>
        <p:nvSpPr>
          <p:cNvPr id="4" name="Content Placeholder 3"/>
          <p:cNvSpPr>
            <a:spLocks noGrp="1"/>
          </p:cNvSpPr>
          <p:nvPr>
            <p:ph idx="1"/>
          </p:nvPr>
        </p:nvSpPr>
        <p:spPr/>
        <p:txBody>
          <a:bodyPr/>
          <a:lstStyle/>
          <a:p>
            <a:r>
              <a:rPr lang="en-CA" sz="2200" b="1" dirty="0"/>
              <a:t>Goal-inhibiting Statin Intolerance (GISI)</a:t>
            </a:r>
          </a:p>
          <a:p>
            <a:pPr lvl="1"/>
            <a:r>
              <a:rPr lang="en-CA" sz="1800" b="1" dirty="0"/>
              <a:t>A clinical syndrome</a:t>
            </a:r>
          </a:p>
          <a:p>
            <a:pPr lvl="1"/>
            <a:r>
              <a:rPr lang="en-CA" sz="1800" b="1" dirty="0"/>
              <a:t>Characterized by significant symptoms and/or biomarker abnormalities that</a:t>
            </a:r>
          </a:p>
          <a:p>
            <a:pPr lvl="1"/>
            <a:r>
              <a:rPr lang="en-CA" sz="1800" b="1" dirty="0"/>
              <a:t>Prevent long term, indicated use of and adherence to statins as</a:t>
            </a:r>
          </a:p>
          <a:p>
            <a:pPr lvl="1"/>
            <a:r>
              <a:rPr lang="en-CA" sz="1800" b="1" dirty="0"/>
              <a:t>Documented by challenge/de-challenge/re-challenge, when appropriate, using statins, including atorvastatin and </a:t>
            </a:r>
            <a:r>
              <a:rPr lang="en-CA" sz="1800" b="1" dirty="0" err="1"/>
              <a:t>rosuvastatin</a:t>
            </a:r>
            <a:r>
              <a:rPr lang="en-CA" sz="1800" b="1" dirty="0"/>
              <a:t>, that is</a:t>
            </a:r>
          </a:p>
          <a:p>
            <a:pPr lvl="1"/>
            <a:r>
              <a:rPr lang="en-CA" sz="1800" b="1" dirty="0"/>
              <a:t>Not due to drug-drug interactions or untreated risk factors for intolerance (e.g. hypothyroidism), and leading to</a:t>
            </a:r>
          </a:p>
          <a:p>
            <a:pPr lvl="1"/>
            <a:r>
              <a:rPr lang="en-CA" sz="1800" b="1" dirty="0"/>
              <a:t>Failure to maintain therapeutic goals as defined by national guidelines</a:t>
            </a:r>
          </a:p>
          <a:p>
            <a:r>
              <a:rPr lang="en-CA" sz="2200" b="1" dirty="0"/>
              <a:t>Goal-inhibiting Statin Resistance (GISR) is present in patients who adhere to but do not achieve expected or adequate lipid lowering with tolerated and maximal doses of statins.</a:t>
            </a:r>
          </a:p>
          <a:p>
            <a:r>
              <a:rPr lang="en-CA" sz="2200" b="1" dirty="0"/>
              <a:t>Both groups may require combinations of lipid lowering drugs but side effects </a:t>
            </a:r>
            <a:r>
              <a:rPr lang="en-CA" sz="2200" b="1" dirty="0" smtClean="0"/>
              <a:t>may </a:t>
            </a:r>
            <a:r>
              <a:rPr lang="en-CA" sz="2200" b="1" dirty="0"/>
              <a:t>be perceived differently.</a:t>
            </a:r>
          </a:p>
        </p:txBody>
      </p:sp>
      <p:sp>
        <p:nvSpPr>
          <p:cNvPr id="5" name="Text Placeholder 4"/>
          <p:cNvSpPr>
            <a:spLocks noGrp="1"/>
          </p:cNvSpPr>
          <p:nvPr>
            <p:ph type="body" sz="quarter" idx="13"/>
          </p:nvPr>
        </p:nvSpPr>
        <p:spPr/>
        <p:txBody>
          <a:bodyPr/>
          <a:lstStyle/>
          <a:p>
            <a:r>
              <a:rPr lang="en-CA" dirty="0"/>
              <a:t>Mancini et al, DOI: </a:t>
            </a:r>
            <a:r>
              <a:rPr lang="en-CA" dirty="0">
                <a:hlinkClick r:id="rId2"/>
              </a:rPr>
              <a:t>http://</a:t>
            </a:r>
            <a:r>
              <a:rPr lang="en-CA" dirty="0" smtClean="0">
                <a:hlinkClick r:id="rId2"/>
              </a:rPr>
              <a:t>dx.doi.org/10.1016/j.cjca.2016.01.003</a:t>
            </a:r>
            <a:endParaRPr lang="en-CA" dirty="0"/>
          </a:p>
        </p:txBody>
      </p:sp>
    </p:spTree>
    <p:extLst>
      <p:ext uri="{BB962C8B-B14F-4D97-AF65-F5344CB8AC3E}">
        <p14:creationId xmlns:p14="http://schemas.microsoft.com/office/powerpoint/2010/main" val="140631057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CCWG Modification of Statin Associated Muscle Symptom (SAMS) Score</a:t>
            </a:r>
          </a:p>
        </p:txBody>
      </p:sp>
      <p:sp>
        <p:nvSpPr>
          <p:cNvPr id="3" name="Text Placeholder 2"/>
          <p:cNvSpPr>
            <a:spLocks noGrp="1"/>
          </p:cNvSpPr>
          <p:nvPr>
            <p:ph type="body" sz="quarter" idx="13"/>
          </p:nvPr>
        </p:nvSpPr>
        <p:spPr/>
        <p:txBody>
          <a:bodyPr/>
          <a:lstStyle/>
          <a:p>
            <a:pPr>
              <a:spcBef>
                <a:spcPts val="0"/>
              </a:spcBef>
              <a:spcAft>
                <a:spcPts val="0"/>
              </a:spcAft>
            </a:pPr>
            <a:endParaRPr lang="en-CA" dirty="0"/>
          </a:p>
          <a:p>
            <a:pPr>
              <a:spcBef>
                <a:spcPts val="0"/>
              </a:spcBef>
              <a:spcAft>
                <a:spcPts val="0"/>
              </a:spcAft>
            </a:pPr>
            <a:endParaRPr lang="en-CA" dirty="0" smtClean="0"/>
          </a:p>
          <a:p>
            <a:pPr>
              <a:spcBef>
                <a:spcPts val="0"/>
              </a:spcBef>
              <a:spcAft>
                <a:spcPts val="0"/>
              </a:spcAft>
            </a:pPr>
            <a:r>
              <a:rPr lang="en-CA" baseline="30000" dirty="0" smtClean="0"/>
              <a:t>#</a:t>
            </a:r>
            <a:r>
              <a:rPr lang="en-CA" dirty="0" smtClean="0"/>
              <a:t>Intended </a:t>
            </a:r>
            <a:r>
              <a:rPr lang="en-CA" dirty="0"/>
              <a:t>to distinguish between patients reacting after only one dose compared to multiple, daily doses. </a:t>
            </a:r>
            <a:endParaRPr lang="en-CA" dirty="0" smtClean="0"/>
          </a:p>
          <a:p>
            <a:pPr>
              <a:spcBef>
                <a:spcPts val="0"/>
              </a:spcBef>
              <a:spcAft>
                <a:spcPts val="0"/>
              </a:spcAft>
            </a:pPr>
            <a:r>
              <a:rPr lang="en-CA" dirty="0" smtClean="0"/>
              <a:t>*</a:t>
            </a:r>
            <a:r>
              <a:rPr lang="en-CA" dirty="0"/>
              <a:t>In rare cases of immune-mediated necrotizing </a:t>
            </a:r>
            <a:r>
              <a:rPr lang="en-CA" dirty="0" smtClean="0"/>
              <a:t>myopathy symptoms </a:t>
            </a:r>
            <a:r>
              <a:rPr lang="en-CA" dirty="0"/>
              <a:t>may persist or worsen despite statin cessation. Ensure absence of </a:t>
            </a:r>
            <a:r>
              <a:rPr lang="en-CA" dirty="0" err="1"/>
              <a:t>hyperCKemia</a:t>
            </a:r>
            <a:r>
              <a:rPr lang="en-CA" dirty="0"/>
              <a:t> or markers of inflammation if significant symptoms persist off of statin</a:t>
            </a:r>
            <a:r>
              <a:rPr lang="en-CA" dirty="0" smtClean="0"/>
              <a:t>.</a:t>
            </a:r>
          </a:p>
          <a:p>
            <a:pPr>
              <a:spcBef>
                <a:spcPts val="0"/>
              </a:spcBef>
              <a:spcAft>
                <a:spcPts val="0"/>
              </a:spcAft>
            </a:pPr>
            <a:endParaRPr lang="en-CA" dirty="0" smtClean="0"/>
          </a:p>
          <a:p>
            <a:pPr>
              <a:spcBef>
                <a:spcPts val="0"/>
              </a:spcBef>
              <a:spcAft>
                <a:spcPts val="0"/>
              </a:spcAft>
            </a:pPr>
            <a:r>
              <a:rPr lang="en-CA" dirty="0" smtClean="0"/>
              <a:t>Adapted from </a:t>
            </a:r>
            <a:r>
              <a:rPr lang="en-CA" dirty="0" err="1" smtClean="0"/>
              <a:t>Rosenson</a:t>
            </a:r>
            <a:r>
              <a:rPr lang="en-CA" dirty="0" smtClean="0"/>
              <a:t>, et al, </a:t>
            </a:r>
            <a:r>
              <a:rPr lang="en-CA" i="1" dirty="0" smtClean="0"/>
              <a:t>Journal of Clinical </a:t>
            </a:r>
            <a:r>
              <a:rPr lang="en-CA" i="1" dirty="0" err="1" smtClean="0"/>
              <a:t>Lipidology</a:t>
            </a:r>
            <a:r>
              <a:rPr lang="en-CA" dirty="0" smtClean="0"/>
              <a:t>. 2014;8:S58-71.</a:t>
            </a:r>
          </a:p>
          <a:p>
            <a:pPr>
              <a:spcBef>
                <a:spcPts val="0"/>
              </a:spcBef>
              <a:spcAft>
                <a:spcPts val="0"/>
              </a:spcAft>
            </a:pPr>
            <a:endParaRPr lang="en-CA" dirty="0"/>
          </a:p>
          <a:p>
            <a:pPr>
              <a:spcBef>
                <a:spcPts val="0"/>
              </a:spcBef>
              <a:spcAft>
                <a:spcPts val="0"/>
              </a:spcAft>
            </a:pPr>
            <a:r>
              <a:rPr lang="en-CA" dirty="0" smtClean="0"/>
              <a:t>Mancini </a:t>
            </a:r>
            <a:r>
              <a:rPr lang="en-CA" dirty="0"/>
              <a:t>et al, DOI: </a:t>
            </a:r>
            <a:r>
              <a:rPr lang="en-CA" dirty="0">
                <a:hlinkClick r:id="rId2"/>
              </a:rPr>
              <a:t>http://</a:t>
            </a:r>
            <a:r>
              <a:rPr lang="en-CA" dirty="0" smtClean="0">
                <a:hlinkClick r:id="rId2"/>
              </a:rPr>
              <a:t>dx.doi.org/10.1016/j.cjca.2016.01.003</a:t>
            </a:r>
            <a:endParaRPr lang="en-CA" dirty="0"/>
          </a:p>
        </p:txBody>
      </p:sp>
      <p:sp>
        <p:nvSpPr>
          <p:cNvPr id="4" name="Rectangle 3"/>
          <p:cNvSpPr/>
          <p:nvPr/>
        </p:nvSpPr>
        <p:spPr>
          <a:xfrm>
            <a:off x="504508" y="2028937"/>
            <a:ext cx="8179088" cy="3206003"/>
          </a:xfrm>
          <a:prstGeom prst="rect">
            <a:avLst/>
          </a:prstGeom>
          <a:solidFill>
            <a:schemeClr val="accent1">
              <a:alpha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Content Placeholder 6"/>
          <p:cNvSpPr txBox="1">
            <a:spLocks/>
          </p:cNvSpPr>
          <p:nvPr/>
        </p:nvSpPr>
        <p:spPr>
          <a:xfrm>
            <a:off x="585152" y="2158220"/>
            <a:ext cx="3894484" cy="2986435"/>
          </a:xfrm>
          <a:prstGeom prst="rect">
            <a:avLst/>
          </a:prstGeom>
        </p:spPr>
        <p:txBody>
          <a:bodyPr/>
          <a:lstStyle>
            <a:lvl1pPr marL="2286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2400" kern="1200">
                <a:solidFill>
                  <a:schemeClr val="accent6"/>
                </a:solidFill>
                <a:latin typeface="+mn-lt"/>
                <a:ea typeface="+mn-ea"/>
                <a:cs typeface="+mn-cs"/>
              </a:defRPr>
            </a:lvl1pPr>
            <a:lvl2pPr marL="685800" indent="-228600" algn="l" defTabSz="914400" rtl="0" eaLnBrk="1" latinLnBrk="0" hangingPunct="1">
              <a:lnSpc>
                <a:spcPct val="100000"/>
              </a:lnSpc>
              <a:spcBef>
                <a:spcPts val="200"/>
              </a:spcBef>
              <a:spcAft>
                <a:spcPts val="200"/>
              </a:spcAft>
              <a:buClr>
                <a:schemeClr val="tx2"/>
              </a:buClr>
              <a:buFont typeface="Arial Narrow" panose="020B0606020202030204" pitchFamily="34" charset="0"/>
              <a:buChar char="−"/>
              <a:defRPr sz="2000" kern="1200">
                <a:solidFill>
                  <a:schemeClr val="accent6"/>
                </a:solidFill>
                <a:latin typeface="+mn-lt"/>
                <a:ea typeface="+mn-ea"/>
                <a:cs typeface="+mn-cs"/>
              </a:defRPr>
            </a:lvl2pPr>
            <a:lvl3pPr marL="11430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800" kern="1200">
                <a:solidFill>
                  <a:schemeClr val="accent6"/>
                </a:solidFill>
                <a:latin typeface="+mn-lt"/>
                <a:ea typeface="+mn-ea"/>
                <a:cs typeface="+mn-cs"/>
              </a:defRPr>
            </a:lvl3pPr>
            <a:lvl4pPr marL="16002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accent6"/>
                </a:solidFill>
                <a:latin typeface="+mn-lt"/>
                <a:ea typeface="+mn-ea"/>
                <a:cs typeface="+mn-cs"/>
              </a:defRPr>
            </a:lvl4pPr>
            <a:lvl5pPr marL="20574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0"/>
              </a:spcAft>
              <a:buNone/>
            </a:pPr>
            <a:r>
              <a:rPr lang="en-CA" sz="1200" b="1" dirty="0"/>
              <a:t>Regional distribution/pattern</a:t>
            </a:r>
            <a:endParaRPr lang="en-CA" sz="1200" dirty="0"/>
          </a:p>
          <a:p>
            <a:pPr>
              <a:spcBef>
                <a:spcPts val="0"/>
              </a:spcBef>
              <a:spcAft>
                <a:spcPts val="0"/>
              </a:spcAft>
              <a:tabLst>
                <a:tab pos="3140075" algn="l"/>
              </a:tabLst>
            </a:pPr>
            <a:r>
              <a:rPr lang="en-CA" sz="1200" dirty="0"/>
              <a:t>Symmetric hip flexors/thigh </a:t>
            </a:r>
            <a:r>
              <a:rPr lang="en-CA" sz="1200" dirty="0" smtClean="0"/>
              <a:t>aches	3</a:t>
            </a:r>
            <a:endParaRPr lang="en-CA" sz="1200" dirty="0"/>
          </a:p>
          <a:p>
            <a:pPr>
              <a:spcBef>
                <a:spcPts val="0"/>
              </a:spcBef>
              <a:spcAft>
                <a:spcPts val="0"/>
              </a:spcAft>
              <a:tabLst>
                <a:tab pos="3140075" algn="l"/>
              </a:tabLst>
            </a:pPr>
            <a:r>
              <a:rPr lang="en-CA" sz="1200" dirty="0"/>
              <a:t>Symmetric calf aches	2</a:t>
            </a:r>
          </a:p>
          <a:p>
            <a:pPr>
              <a:spcBef>
                <a:spcPts val="0"/>
              </a:spcBef>
              <a:spcAft>
                <a:spcPts val="0"/>
              </a:spcAft>
              <a:tabLst>
                <a:tab pos="3140075" algn="l"/>
              </a:tabLst>
            </a:pPr>
            <a:r>
              <a:rPr lang="en-CA" sz="1200" dirty="0"/>
              <a:t>Symmetric upper proximal aches	2</a:t>
            </a:r>
          </a:p>
          <a:p>
            <a:pPr>
              <a:spcBef>
                <a:spcPts val="0"/>
              </a:spcBef>
              <a:spcAft>
                <a:spcPts val="0"/>
              </a:spcAft>
              <a:tabLst>
                <a:tab pos="3140075" algn="l"/>
              </a:tabLst>
            </a:pPr>
            <a:r>
              <a:rPr lang="en-CA" sz="1200" dirty="0"/>
              <a:t>Non-specific, asymmetric, intermittent	1</a:t>
            </a:r>
          </a:p>
          <a:p>
            <a:pPr>
              <a:spcBef>
                <a:spcPts val="0"/>
              </a:spcBef>
              <a:spcAft>
                <a:spcPts val="0"/>
              </a:spcAft>
              <a:tabLst>
                <a:tab pos="3140075" algn="l"/>
              </a:tabLst>
            </a:pPr>
            <a:r>
              <a:rPr lang="en-CA" sz="1200" dirty="0"/>
              <a:t>Transient during continued statin use	</a:t>
            </a:r>
            <a:r>
              <a:rPr lang="en-CA" sz="1200" dirty="0" smtClean="0"/>
              <a:t>0</a:t>
            </a:r>
            <a:endParaRPr lang="en-CA" sz="1200" b="1" dirty="0"/>
          </a:p>
          <a:p>
            <a:pPr marL="0" indent="0">
              <a:spcBef>
                <a:spcPts val="0"/>
              </a:spcBef>
              <a:spcAft>
                <a:spcPts val="0"/>
              </a:spcAft>
              <a:buNone/>
            </a:pPr>
            <a:r>
              <a:rPr lang="en-CA" sz="1200" b="1" dirty="0"/>
              <a:t>Temporal Pattern</a:t>
            </a:r>
            <a:endParaRPr lang="en-CA" sz="1200" dirty="0"/>
          </a:p>
          <a:p>
            <a:pPr>
              <a:spcBef>
                <a:spcPts val="0"/>
              </a:spcBef>
              <a:spcAft>
                <a:spcPts val="0"/>
              </a:spcAft>
              <a:tabLst>
                <a:tab pos="3140075" algn="l"/>
              </a:tabLst>
            </a:pPr>
            <a:r>
              <a:rPr lang="en-CA" sz="1200" dirty="0"/>
              <a:t>Symptoms onset ≥ 2 days</a:t>
            </a:r>
            <a:r>
              <a:rPr lang="en-CA" sz="1200" baseline="30000" dirty="0"/>
              <a:t>#</a:t>
            </a:r>
            <a:r>
              <a:rPr lang="en-CA" sz="1200" dirty="0"/>
              <a:t> and &lt; 4 weeks	3</a:t>
            </a:r>
          </a:p>
          <a:p>
            <a:pPr>
              <a:spcBef>
                <a:spcPts val="0"/>
              </a:spcBef>
              <a:spcAft>
                <a:spcPts val="0"/>
              </a:spcAft>
              <a:tabLst>
                <a:tab pos="3140075" algn="l"/>
              </a:tabLst>
            </a:pPr>
            <a:r>
              <a:rPr lang="en-CA" sz="1200" dirty="0"/>
              <a:t>Symptoms onset 4 – 12 weeks	2</a:t>
            </a:r>
          </a:p>
          <a:p>
            <a:pPr>
              <a:spcBef>
                <a:spcPts val="0"/>
              </a:spcBef>
              <a:spcAft>
                <a:spcPts val="0"/>
              </a:spcAft>
              <a:tabLst>
                <a:tab pos="3140075" algn="l"/>
              </a:tabLst>
            </a:pPr>
            <a:r>
              <a:rPr lang="en-CA" sz="1200" dirty="0"/>
              <a:t>Symptoms onset &gt; 12 weeks	1</a:t>
            </a:r>
          </a:p>
          <a:p>
            <a:pPr>
              <a:spcBef>
                <a:spcPts val="0"/>
              </a:spcBef>
              <a:spcAft>
                <a:spcPts val="0"/>
              </a:spcAft>
              <a:tabLst>
                <a:tab pos="3140075" algn="l"/>
              </a:tabLst>
            </a:pPr>
            <a:r>
              <a:rPr lang="en-CA" sz="1200" dirty="0"/>
              <a:t>Symptom onset &lt; 2</a:t>
            </a:r>
            <a:r>
              <a:rPr lang="en-CA" sz="1200" baseline="30000" dirty="0"/>
              <a:t>#</a:t>
            </a:r>
            <a:r>
              <a:rPr lang="en-CA" sz="1200" dirty="0"/>
              <a:t> days	</a:t>
            </a:r>
            <a:r>
              <a:rPr lang="en-CA" sz="1200" dirty="0" smtClean="0"/>
              <a:t>0</a:t>
            </a:r>
            <a:endParaRPr lang="en-CA" sz="1200" b="1" dirty="0"/>
          </a:p>
          <a:p>
            <a:pPr marL="0" indent="0">
              <a:spcBef>
                <a:spcPts val="0"/>
              </a:spcBef>
              <a:spcAft>
                <a:spcPts val="0"/>
              </a:spcAft>
              <a:buNone/>
            </a:pPr>
            <a:r>
              <a:rPr lang="en-CA" sz="1200" b="1" dirty="0"/>
              <a:t>De-challenge*</a:t>
            </a:r>
            <a:endParaRPr lang="en-CA" sz="1200" dirty="0"/>
          </a:p>
          <a:p>
            <a:pPr>
              <a:spcBef>
                <a:spcPts val="0"/>
              </a:spcBef>
              <a:spcAft>
                <a:spcPts val="0"/>
              </a:spcAft>
              <a:tabLst>
                <a:tab pos="3140075" algn="l"/>
              </a:tabLst>
            </a:pPr>
            <a:r>
              <a:rPr lang="en-CA" sz="1200" dirty="0"/>
              <a:t>Improves upon withdrawal (2 days to &lt; 2 weeks)	2</a:t>
            </a:r>
          </a:p>
          <a:p>
            <a:pPr>
              <a:spcBef>
                <a:spcPts val="0"/>
              </a:spcBef>
              <a:spcAft>
                <a:spcPts val="0"/>
              </a:spcAft>
              <a:tabLst>
                <a:tab pos="3140075" algn="l"/>
              </a:tabLst>
            </a:pPr>
            <a:r>
              <a:rPr lang="en-CA" sz="1200" dirty="0"/>
              <a:t>Improves upon withdrawal (2 – 4 weeks)	1</a:t>
            </a:r>
          </a:p>
          <a:p>
            <a:pPr>
              <a:spcBef>
                <a:spcPts val="0"/>
              </a:spcBef>
              <a:spcAft>
                <a:spcPts val="0"/>
              </a:spcAft>
              <a:tabLst>
                <a:tab pos="3140075" algn="l"/>
              </a:tabLst>
            </a:pPr>
            <a:r>
              <a:rPr lang="en-CA" sz="1200" dirty="0"/>
              <a:t>Does not improve upon withdrawal (&gt; 4 weeks)	0*</a:t>
            </a:r>
          </a:p>
          <a:p>
            <a:pPr>
              <a:spcBef>
                <a:spcPts val="0"/>
              </a:spcBef>
              <a:spcAft>
                <a:spcPts val="0"/>
              </a:spcAft>
              <a:tabLst>
                <a:tab pos="3140075" algn="l"/>
              </a:tabLst>
            </a:pPr>
            <a:r>
              <a:rPr lang="en-CA" sz="1200" dirty="0"/>
              <a:t>Asymptomatic during day of first missed dose	0</a:t>
            </a:r>
          </a:p>
        </p:txBody>
      </p:sp>
      <p:sp>
        <p:nvSpPr>
          <p:cNvPr id="6" name="Rectangle 5"/>
          <p:cNvSpPr/>
          <p:nvPr/>
        </p:nvSpPr>
        <p:spPr>
          <a:xfrm>
            <a:off x="491808" y="1499579"/>
            <a:ext cx="8179088" cy="565924"/>
          </a:xfrm>
          <a:prstGeom prst="rect">
            <a:avLst/>
          </a:prstGeom>
          <a:ln w="57150">
            <a:noFill/>
          </a:ln>
          <a:effectLst>
            <a:outerShdw blurRad="50800" dist="38100" dir="5400000" algn="t" rotWithShape="0">
              <a:prstClr val="black">
                <a:alpha val="40000"/>
              </a:prstClr>
            </a:outerShdw>
          </a:effectLst>
        </p:spPr>
        <p:style>
          <a:lnRef idx="0">
            <a:schemeClr val="accent4"/>
          </a:lnRef>
          <a:fillRef idx="3">
            <a:schemeClr val="accent4"/>
          </a:fillRef>
          <a:effectRef idx="3">
            <a:schemeClr val="accent4"/>
          </a:effectRef>
          <a:fontRef idx="minor">
            <a:schemeClr val="lt1"/>
          </a:fontRef>
        </p:style>
        <p:txBody>
          <a:bodyPr rtlCol="0" anchor="ctr"/>
          <a:lstStyle/>
          <a:p>
            <a:endParaRPr lang="en-CA"/>
          </a:p>
        </p:txBody>
      </p:sp>
      <p:sp>
        <p:nvSpPr>
          <p:cNvPr id="7" name="TextBox 6"/>
          <p:cNvSpPr txBox="1"/>
          <p:nvPr/>
        </p:nvSpPr>
        <p:spPr>
          <a:xfrm>
            <a:off x="585152" y="1581626"/>
            <a:ext cx="8106302" cy="382669"/>
          </a:xfrm>
          <a:prstGeom prst="rect">
            <a:avLst/>
          </a:prstGeom>
          <a:noFill/>
        </p:spPr>
        <p:txBody>
          <a:bodyPr wrap="square" rtlCol="0">
            <a:spAutoFit/>
          </a:bodyPr>
          <a:lstStyle/>
          <a:p>
            <a:pPr lvl="0" algn="ctr">
              <a:lnSpc>
                <a:spcPct val="115000"/>
              </a:lnSpc>
              <a:spcBef>
                <a:spcPts val="600"/>
              </a:spcBef>
              <a:spcAft>
                <a:spcPts val="600"/>
              </a:spcAft>
            </a:pPr>
            <a:r>
              <a:rPr lang="en-CA" b="1" dirty="0">
                <a:solidFill>
                  <a:schemeClr val="bg1"/>
                </a:solidFill>
              </a:rPr>
              <a:t>Clinical symptoms (new or increased unexplained muscle symptoms)</a:t>
            </a:r>
          </a:p>
        </p:txBody>
      </p:sp>
      <p:sp>
        <p:nvSpPr>
          <p:cNvPr id="8" name="Content Placeholder 6"/>
          <p:cNvSpPr txBox="1">
            <a:spLocks/>
          </p:cNvSpPr>
          <p:nvPr/>
        </p:nvSpPr>
        <p:spPr>
          <a:xfrm>
            <a:off x="4054765" y="2158220"/>
            <a:ext cx="4709476" cy="2986435"/>
          </a:xfrm>
          <a:prstGeom prst="rect">
            <a:avLst/>
          </a:prstGeom>
        </p:spPr>
        <p:txBody>
          <a:bodyPr/>
          <a:lstStyle>
            <a:lvl1pPr marL="2286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2400" kern="1200">
                <a:solidFill>
                  <a:schemeClr val="accent6"/>
                </a:solidFill>
                <a:latin typeface="+mn-lt"/>
                <a:ea typeface="+mn-ea"/>
                <a:cs typeface="+mn-cs"/>
              </a:defRPr>
            </a:lvl1pPr>
            <a:lvl2pPr marL="685800" indent="-228600" algn="l" defTabSz="914400" rtl="0" eaLnBrk="1" latinLnBrk="0" hangingPunct="1">
              <a:lnSpc>
                <a:spcPct val="100000"/>
              </a:lnSpc>
              <a:spcBef>
                <a:spcPts val="200"/>
              </a:spcBef>
              <a:spcAft>
                <a:spcPts val="200"/>
              </a:spcAft>
              <a:buClr>
                <a:schemeClr val="tx2"/>
              </a:buClr>
              <a:buFont typeface="Arial Narrow" panose="020B0606020202030204" pitchFamily="34" charset="0"/>
              <a:buChar char="−"/>
              <a:defRPr sz="2000" kern="1200">
                <a:solidFill>
                  <a:schemeClr val="accent6"/>
                </a:solidFill>
                <a:latin typeface="+mn-lt"/>
                <a:ea typeface="+mn-ea"/>
                <a:cs typeface="+mn-cs"/>
              </a:defRPr>
            </a:lvl2pPr>
            <a:lvl3pPr marL="11430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800" kern="1200">
                <a:solidFill>
                  <a:schemeClr val="accent6"/>
                </a:solidFill>
                <a:latin typeface="+mn-lt"/>
                <a:ea typeface="+mn-ea"/>
                <a:cs typeface="+mn-cs"/>
              </a:defRPr>
            </a:lvl3pPr>
            <a:lvl4pPr marL="16002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accent6"/>
                </a:solidFill>
                <a:latin typeface="+mn-lt"/>
                <a:ea typeface="+mn-ea"/>
                <a:cs typeface="+mn-cs"/>
              </a:defRPr>
            </a:lvl4pPr>
            <a:lvl5pPr marL="20574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0"/>
              </a:spcAft>
              <a:buNone/>
            </a:pPr>
            <a:r>
              <a:rPr lang="en-CA" sz="1200" b="1" dirty="0"/>
              <a:t>Re-Challenge</a:t>
            </a:r>
            <a:endParaRPr lang="en-CA" sz="1200" dirty="0"/>
          </a:p>
          <a:p>
            <a:pPr>
              <a:spcBef>
                <a:spcPts val="0"/>
              </a:spcBef>
              <a:spcAft>
                <a:spcPts val="0"/>
              </a:spcAft>
              <a:tabLst>
                <a:tab pos="4129088" algn="l"/>
              </a:tabLst>
            </a:pPr>
            <a:r>
              <a:rPr lang="en-CA" sz="1200" dirty="0"/>
              <a:t>Same symptoms recur upon re-challenge ≥ 2 days and &lt; 4 weeks	3</a:t>
            </a:r>
          </a:p>
          <a:p>
            <a:pPr>
              <a:spcBef>
                <a:spcPts val="0"/>
              </a:spcBef>
              <a:spcAft>
                <a:spcPts val="0"/>
              </a:spcAft>
              <a:tabLst>
                <a:tab pos="4129088" algn="l"/>
              </a:tabLst>
            </a:pPr>
            <a:r>
              <a:rPr lang="en-CA" sz="1200" dirty="0"/>
              <a:t>Same symptoms recur upon re-challenge 4 – 12 weeks	1</a:t>
            </a:r>
          </a:p>
          <a:p>
            <a:pPr>
              <a:spcBef>
                <a:spcPts val="0"/>
              </a:spcBef>
              <a:spcAft>
                <a:spcPts val="0"/>
              </a:spcAft>
              <a:tabLst>
                <a:tab pos="4129088" algn="l"/>
              </a:tabLst>
            </a:pPr>
            <a:r>
              <a:rPr lang="en-CA" sz="1200" dirty="0"/>
              <a:t>Same symptoms occur with non-statin lipid lowering drugs	0</a:t>
            </a:r>
          </a:p>
          <a:p>
            <a:pPr>
              <a:spcBef>
                <a:spcPts val="0"/>
              </a:spcBef>
              <a:spcAft>
                <a:spcPts val="0"/>
              </a:spcAft>
            </a:pPr>
            <a:endParaRPr lang="en-CA" sz="1200" b="1" dirty="0"/>
          </a:p>
          <a:p>
            <a:pPr marL="0" indent="0">
              <a:spcBef>
                <a:spcPts val="0"/>
              </a:spcBef>
              <a:spcAft>
                <a:spcPts val="0"/>
              </a:spcAft>
              <a:buNone/>
            </a:pPr>
            <a:r>
              <a:rPr lang="en-CA" sz="1200" b="1" dirty="0"/>
              <a:t>History of Response to Non-lipid Lowering Medications</a:t>
            </a:r>
            <a:endParaRPr lang="en-CA" sz="1200" dirty="0"/>
          </a:p>
          <a:p>
            <a:pPr>
              <a:spcBef>
                <a:spcPts val="0"/>
              </a:spcBef>
              <a:spcAft>
                <a:spcPts val="0"/>
              </a:spcAft>
              <a:tabLst>
                <a:tab pos="4129088" algn="l"/>
              </a:tabLst>
            </a:pPr>
            <a:r>
              <a:rPr lang="en-CA" sz="1200" dirty="0"/>
              <a:t>Same symptoms as reported with statins	-5</a:t>
            </a:r>
          </a:p>
          <a:p>
            <a:pPr>
              <a:spcBef>
                <a:spcPts val="0"/>
              </a:spcBef>
              <a:spcAft>
                <a:spcPts val="0"/>
              </a:spcAft>
            </a:pPr>
            <a:endParaRPr lang="en-CA" sz="1200" b="1" dirty="0"/>
          </a:p>
          <a:p>
            <a:pPr>
              <a:spcBef>
                <a:spcPts val="0"/>
              </a:spcBef>
              <a:spcAft>
                <a:spcPts val="0"/>
              </a:spcAft>
            </a:pPr>
            <a:r>
              <a:rPr lang="en-CA" sz="1200" b="1" dirty="0"/>
              <a:t>Modified SAMS Score</a:t>
            </a:r>
            <a:endParaRPr lang="en-CA" sz="1200" dirty="0"/>
          </a:p>
          <a:p>
            <a:pPr lvl="1">
              <a:spcBef>
                <a:spcPts val="0"/>
              </a:spcBef>
              <a:spcAft>
                <a:spcPts val="0"/>
              </a:spcAft>
              <a:tabLst>
                <a:tab pos="4129088" algn="l"/>
              </a:tabLst>
            </a:pPr>
            <a:r>
              <a:rPr lang="en-CA" sz="1100" b="1" dirty="0"/>
              <a:t>Probable	≥ 9</a:t>
            </a:r>
            <a:endParaRPr lang="en-CA" sz="1100" dirty="0"/>
          </a:p>
          <a:p>
            <a:pPr lvl="1">
              <a:spcBef>
                <a:spcPts val="0"/>
              </a:spcBef>
              <a:spcAft>
                <a:spcPts val="0"/>
              </a:spcAft>
              <a:tabLst>
                <a:tab pos="4129088" algn="l"/>
              </a:tabLst>
            </a:pPr>
            <a:r>
              <a:rPr lang="en-CA" sz="1100" b="1" dirty="0"/>
              <a:t>Possible	7 – 8</a:t>
            </a:r>
            <a:endParaRPr lang="en-CA" sz="1100" dirty="0"/>
          </a:p>
          <a:p>
            <a:pPr lvl="1">
              <a:spcBef>
                <a:spcPts val="0"/>
              </a:spcBef>
              <a:spcAft>
                <a:spcPts val="0"/>
              </a:spcAft>
              <a:tabLst>
                <a:tab pos="4129088" algn="l"/>
              </a:tabLst>
            </a:pPr>
            <a:r>
              <a:rPr lang="en-CA" sz="1100" b="1" dirty="0"/>
              <a:t>Unlikely	&lt; 7</a:t>
            </a:r>
            <a:endParaRPr lang="en-CA" sz="1100" dirty="0"/>
          </a:p>
        </p:txBody>
      </p:sp>
    </p:spTree>
    <p:extLst>
      <p:ext uri="{BB962C8B-B14F-4D97-AF65-F5344CB8AC3E}">
        <p14:creationId xmlns:p14="http://schemas.microsoft.com/office/powerpoint/2010/main" val="74127705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Immune-mediated Necrotizing </a:t>
            </a:r>
            <a:r>
              <a:rPr lang="en-US" dirty="0" err="1" smtClean="0"/>
              <a:t>Myopathy</a:t>
            </a:r>
            <a:endParaRPr lang="en-CA" dirty="0"/>
          </a:p>
        </p:txBody>
      </p:sp>
      <p:sp>
        <p:nvSpPr>
          <p:cNvPr id="3" name="Content Placeholder 2"/>
          <p:cNvSpPr>
            <a:spLocks noGrp="1"/>
          </p:cNvSpPr>
          <p:nvPr>
            <p:ph idx="1"/>
          </p:nvPr>
        </p:nvSpPr>
        <p:spPr/>
        <p:txBody>
          <a:bodyPr>
            <a:normAutofit fontScale="92500" lnSpcReduction="10000"/>
          </a:bodyPr>
          <a:lstStyle/>
          <a:p>
            <a:pPr>
              <a:spcBef>
                <a:spcPts val="400"/>
              </a:spcBef>
              <a:spcAft>
                <a:spcPts val="400"/>
              </a:spcAft>
            </a:pPr>
            <a:r>
              <a:rPr lang="en-CA" sz="2000" b="1" dirty="0" smtClean="0"/>
              <a:t>An autoimmune disease</a:t>
            </a:r>
          </a:p>
          <a:p>
            <a:pPr>
              <a:spcBef>
                <a:spcPts val="400"/>
              </a:spcBef>
              <a:spcAft>
                <a:spcPts val="400"/>
              </a:spcAft>
            </a:pPr>
            <a:r>
              <a:rPr lang="en-CA" sz="2000" b="1" dirty="0" smtClean="0"/>
              <a:t>Usually </a:t>
            </a:r>
            <a:r>
              <a:rPr lang="en-CA" sz="2000" b="1" dirty="0"/>
              <a:t>assoc. w/ CK &gt;5,000 U/L</a:t>
            </a:r>
          </a:p>
          <a:p>
            <a:pPr>
              <a:spcBef>
                <a:spcPts val="400"/>
              </a:spcBef>
              <a:spcAft>
                <a:spcPts val="400"/>
              </a:spcAft>
            </a:pPr>
            <a:r>
              <a:rPr lang="en-CA" sz="2000" b="1" dirty="0"/>
              <a:t>Proximal distribution</a:t>
            </a:r>
          </a:p>
          <a:p>
            <a:pPr>
              <a:spcBef>
                <a:spcPts val="400"/>
              </a:spcBef>
              <a:spcAft>
                <a:spcPts val="400"/>
              </a:spcAft>
            </a:pPr>
            <a:r>
              <a:rPr lang="en-CA" sz="2000" b="1" dirty="0"/>
              <a:t>No skin changes (i.e., malar rash, </a:t>
            </a:r>
            <a:r>
              <a:rPr lang="en-CA" sz="2000" b="1" dirty="0" err="1" smtClean="0"/>
              <a:t>Gottron’s</a:t>
            </a:r>
            <a:r>
              <a:rPr lang="en-CA" sz="2000" b="1" dirty="0" smtClean="0"/>
              <a:t> sign)</a:t>
            </a:r>
          </a:p>
          <a:p>
            <a:pPr lvl="1">
              <a:spcBef>
                <a:spcPts val="400"/>
              </a:spcBef>
              <a:spcAft>
                <a:spcPts val="400"/>
              </a:spcAft>
            </a:pPr>
            <a:r>
              <a:rPr lang="en-CA" sz="1800" b="1" dirty="0" smtClean="0"/>
              <a:t>Malar rash: butterfly rash over face and cheeks </a:t>
            </a:r>
          </a:p>
          <a:p>
            <a:pPr lvl="1">
              <a:spcBef>
                <a:spcPts val="400"/>
              </a:spcBef>
              <a:spcAft>
                <a:spcPts val="400"/>
              </a:spcAft>
            </a:pPr>
            <a:r>
              <a:rPr lang="en-CA" sz="1800" b="1" dirty="0" err="1" smtClean="0"/>
              <a:t>Gottron’s</a:t>
            </a:r>
            <a:r>
              <a:rPr lang="en-CA" sz="1800" b="1" dirty="0" smtClean="0"/>
              <a:t> sign: rash over extensor surfaces of digits (i.e. knuckles)</a:t>
            </a:r>
          </a:p>
          <a:p>
            <a:pPr lvl="1">
              <a:spcBef>
                <a:spcPts val="400"/>
              </a:spcBef>
              <a:spcAft>
                <a:spcPts val="400"/>
              </a:spcAft>
            </a:pPr>
            <a:r>
              <a:rPr lang="en-CA" sz="1800" b="1" dirty="0" smtClean="0"/>
              <a:t>Both </a:t>
            </a:r>
            <a:r>
              <a:rPr lang="en-CA" sz="1800" b="1" dirty="0"/>
              <a:t>Malar rash </a:t>
            </a:r>
            <a:r>
              <a:rPr lang="en-CA" sz="1800" b="1" dirty="0" smtClean="0"/>
              <a:t>and </a:t>
            </a:r>
            <a:r>
              <a:rPr lang="en-CA" sz="1800" b="1" dirty="0" err="1"/>
              <a:t>Gottron’s</a:t>
            </a:r>
            <a:r>
              <a:rPr lang="en-CA" sz="1800" b="1" dirty="0"/>
              <a:t> sign </a:t>
            </a:r>
            <a:r>
              <a:rPr lang="en-CA" sz="1800" b="1" dirty="0" smtClean="0"/>
              <a:t>are seen in dermatomyositis  </a:t>
            </a:r>
            <a:endParaRPr lang="en-CA" sz="1800" b="1" dirty="0"/>
          </a:p>
          <a:p>
            <a:pPr>
              <a:spcBef>
                <a:spcPts val="400"/>
              </a:spcBef>
              <a:spcAft>
                <a:spcPts val="400"/>
              </a:spcAft>
            </a:pPr>
            <a:r>
              <a:rPr lang="en-CA" sz="2000" b="1" dirty="0"/>
              <a:t>+ Anti-HMGCR Ab</a:t>
            </a:r>
          </a:p>
          <a:p>
            <a:pPr>
              <a:spcBef>
                <a:spcPts val="400"/>
              </a:spcBef>
              <a:spcAft>
                <a:spcPts val="400"/>
              </a:spcAft>
            </a:pPr>
            <a:r>
              <a:rPr lang="en-CA" sz="2000" b="1" dirty="0"/>
              <a:t>Persists or worsens despite statin withdrawal</a:t>
            </a:r>
          </a:p>
          <a:p>
            <a:pPr>
              <a:spcBef>
                <a:spcPts val="400"/>
              </a:spcBef>
              <a:spcAft>
                <a:spcPts val="400"/>
              </a:spcAft>
            </a:pPr>
            <a:r>
              <a:rPr lang="en-CA" sz="2000" b="1" dirty="0"/>
              <a:t>Can develop without statin exposure</a:t>
            </a:r>
          </a:p>
          <a:p>
            <a:pPr>
              <a:spcBef>
                <a:spcPts val="400"/>
              </a:spcBef>
              <a:spcAft>
                <a:spcPts val="400"/>
              </a:spcAft>
            </a:pPr>
            <a:r>
              <a:rPr lang="en-CA" sz="2000" b="1" dirty="0" err="1"/>
              <a:t>Bx</a:t>
            </a:r>
            <a:r>
              <a:rPr lang="en-CA" sz="2000" b="1" dirty="0"/>
              <a:t>: lack of inflammatory infiltrate, prominent necrosis</a:t>
            </a:r>
          </a:p>
          <a:p>
            <a:pPr>
              <a:spcBef>
                <a:spcPts val="400"/>
              </a:spcBef>
              <a:spcAft>
                <a:spcPts val="400"/>
              </a:spcAft>
            </a:pPr>
            <a:r>
              <a:rPr lang="en-CA" sz="2000" b="1" dirty="0"/>
              <a:t>2 per million per year; 6% of acquired myopathy @ Johns Hopkins Myositis </a:t>
            </a:r>
            <a:r>
              <a:rPr lang="en-CA" sz="2000" b="1" dirty="0" smtClean="0"/>
              <a:t>Center</a:t>
            </a:r>
          </a:p>
          <a:p>
            <a:pPr>
              <a:spcBef>
                <a:spcPts val="400"/>
              </a:spcBef>
              <a:spcAft>
                <a:spcPts val="400"/>
              </a:spcAft>
            </a:pPr>
            <a:r>
              <a:rPr lang="en-CA" sz="2000" b="1" dirty="0" smtClean="0"/>
              <a:t>(Recent review: </a:t>
            </a:r>
            <a:r>
              <a:rPr lang="en-CA" sz="2000" b="1" dirty="0" err="1" smtClean="0"/>
              <a:t>Mammen</a:t>
            </a:r>
            <a:r>
              <a:rPr lang="en-CA" sz="2000" b="1" dirty="0" smtClean="0"/>
              <a:t> AL, NEJM 2016; 374;664-9.)</a:t>
            </a:r>
            <a:endParaRPr lang="en-CA" b="1" dirty="0"/>
          </a:p>
        </p:txBody>
      </p:sp>
      <p:sp>
        <p:nvSpPr>
          <p:cNvPr id="4" name="Text Placeholder 3"/>
          <p:cNvSpPr>
            <a:spLocks noGrp="1"/>
          </p:cNvSpPr>
          <p:nvPr>
            <p:ph type="body" sz="quarter" idx="13"/>
          </p:nvPr>
        </p:nvSpPr>
        <p:spPr/>
        <p:txBody>
          <a:bodyPr/>
          <a:lstStyle/>
          <a:p>
            <a:r>
              <a:rPr lang="en-CA" dirty="0" smtClean="0"/>
              <a:t>Mancini </a:t>
            </a:r>
            <a:r>
              <a:rPr lang="en-CA" dirty="0"/>
              <a:t>et al, DOI: </a:t>
            </a:r>
            <a:r>
              <a:rPr lang="en-CA" dirty="0">
                <a:hlinkClick r:id="rId2"/>
              </a:rPr>
              <a:t>http://</a:t>
            </a:r>
            <a:r>
              <a:rPr lang="en-CA" dirty="0" smtClean="0">
                <a:hlinkClick r:id="rId2"/>
              </a:rPr>
              <a:t>dx.doi.org/10.1016/j.cjca.2016.01.003</a:t>
            </a:r>
            <a:endParaRPr lang="en-CA" dirty="0"/>
          </a:p>
        </p:txBody>
      </p:sp>
    </p:spTree>
    <p:extLst>
      <p:ext uri="{BB962C8B-B14F-4D97-AF65-F5344CB8AC3E}">
        <p14:creationId xmlns:p14="http://schemas.microsoft.com/office/powerpoint/2010/main" val="380844917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Toxic vs Autoimmune Myopathy</a:t>
            </a:r>
            <a:endParaRPr lang="en-CA" dirty="0"/>
          </a:p>
        </p:txBody>
      </p:sp>
      <p:sp>
        <p:nvSpPr>
          <p:cNvPr id="3" name="Text Placeholder 2"/>
          <p:cNvSpPr>
            <a:spLocks noGrp="1"/>
          </p:cNvSpPr>
          <p:nvPr>
            <p:ph type="body" sz="quarter" idx="13"/>
          </p:nvPr>
        </p:nvSpPr>
        <p:spPr/>
        <p:txBody>
          <a:bodyPr/>
          <a:lstStyle/>
          <a:p>
            <a:pPr>
              <a:spcBef>
                <a:spcPts val="0"/>
              </a:spcBef>
              <a:spcAft>
                <a:spcPts val="0"/>
              </a:spcAft>
            </a:pPr>
            <a:r>
              <a:rPr lang="en-CA" dirty="0" smtClean="0"/>
              <a:t>CK, </a:t>
            </a:r>
            <a:r>
              <a:rPr lang="en-CA" dirty="0" err="1" smtClean="0"/>
              <a:t>creatine</a:t>
            </a:r>
            <a:r>
              <a:rPr lang="en-CA" dirty="0" smtClean="0"/>
              <a:t> kinase; HMGCR, 3-hydroxy-3-methylglutaryl-coenzyme A reductase; MHC, major histocompatibility complex; SNP, single nucleotide polymorphism </a:t>
            </a:r>
          </a:p>
          <a:p>
            <a:pPr>
              <a:spcBef>
                <a:spcPts val="0"/>
              </a:spcBef>
              <a:spcAft>
                <a:spcPts val="0"/>
              </a:spcAft>
            </a:pPr>
            <a:endParaRPr lang="en-CA" dirty="0" smtClean="0"/>
          </a:p>
          <a:p>
            <a:pPr>
              <a:spcBef>
                <a:spcPts val="0"/>
              </a:spcBef>
              <a:spcAft>
                <a:spcPts val="0"/>
              </a:spcAft>
            </a:pPr>
            <a:r>
              <a:rPr lang="en-CA" dirty="0" smtClean="0"/>
              <a:t>Adapted from </a:t>
            </a:r>
            <a:r>
              <a:rPr lang="en-CA" dirty="0" err="1" smtClean="0"/>
              <a:t>Mohassel</a:t>
            </a:r>
            <a:r>
              <a:rPr lang="en-CA" dirty="0" smtClean="0"/>
              <a:t>, et al. </a:t>
            </a:r>
            <a:r>
              <a:rPr lang="en-CA" i="1" dirty="0" err="1" smtClean="0"/>
              <a:t>Curr</a:t>
            </a:r>
            <a:r>
              <a:rPr lang="en-CA" i="1" dirty="0" smtClean="0"/>
              <a:t> </a:t>
            </a:r>
            <a:r>
              <a:rPr lang="en-CA" i="1" dirty="0" err="1" smtClean="0"/>
              <a:t>Opin</a:t>
            </a:r>
            <a:r>
              <a:rPr lang="en-CA" i="1" dirty="0" smtClean="0"/>
              <a:t> </a:t>
            </a:r>
            <a:r>
              <a:rPr lang="en-CA" i="1" dirty="0" err="1" smtClean="0"/>
              <a:t>Rheumatol</a:t>
            </a:r>
            <a:r>
              <a:rPr lang="en-CA" dirty="0" smtClean="0"/>
              <a:t>. 2013;25:747-52.</a:t>
            </a:r>
            <a:endParaRPr lang="en-CA" dirty="0"/>
          </a:p>
          <a:p>
            <a:pPr>
              <a:spcBef>
                <a:spcPts val="0"/>
              </a:spcBef>
              <a:spcAft>
                <a:spcPts val="0"/>
              </a:spcAft>
            </a:pPr>
            <a:endParaRPr lang="en-CA" dirty="0" smtClean="0"/>
          </a:p>
          <a:p>
            <a:pPr>
              <a:spcBef>
                <a:spcPts val="0"/>
              </a:spcBef>
              <a:spcAft>
                <a:spcPts val="0"/>
              </a:spcAft>
            </a:pPr>
            <a:r>
              <a:rPr lang="en-CA" dirty="0" smtClean="0"/>
              <a:t>Mancini </a:t>
            </a:r>
            <a:r>
              <a:rPr lang="en-CA" dirty="0"/>
              <a:t>et al, DOI: </a:t>
            </a:r>
            <a:r>
              <a:rPr lang="en-CA" dirty="0">
                <a:hlinkClick r:id="rId2"/>
              </a:rPr>
              <a:t>http://</a:t>
            </a:r>
            <a:r>
              <a:rPr lang="en-CA" dirty="0" smtClean="0">
                <a:hlinkClick r:id="rId2"/>
              </a:rPr>
              <a:t>dx.doi.org/10.1016/j.cjca.2016.01.003</a:t>
            </a:r>
            <a:endParaRPr lang="en-CA" dirty="0"/>
          </a:p>
        </p:txBody>
      </p:sp>
      <p:graphicFrame>
        <p:nvGraphicFramePr>
          <p:cNvPr id="5" name="Content Placeholder 4"/>
          <p:cNvGraphicFramePr>
            <a:graphicFrameLocks/>
          </p:cNvGraphicFramePr>
          <p:nvPr>
            <p:extLst>
              <p:ext uri="{D42A27DB-BD31-4B8C-83A1-F6EECF244321}">
                <p14:modId xmlns:p14="http://schemas.microsoft.com/office/powerpoint/2010/main" val="3291793774"/>
              </p:ext>
            </p:extLst>
          </p:nvPr>
        </p:nvGraphicFramePr>
        <p:xfrm>
          <a:off x="369277" y="1437995"/>
          <a:ext cx="8340614" cy="4026048"/>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958287"/>
                <a:gridCol w="2613891"/>
                <a:gridCol w="3768436"/>
              </a:tblGrid>
              <a:tr h="279969">
                <a:tc gridSpan="3">
                  <a:txBody>
                    <a:bodyPr/>
                    <a:lstStyle/>
                    <a:p>
                      <a:pPr algn="ctr"/>
                      <a:r>
                        <a:rPr lang="en-CA" sz="1400" dirty="0" smtClean="0">
                          <a:latin typeface="Arial Narrow" panose="020B0606020202030204" pitchFamily="34" charset="0"/>
                        </a:rPr>
                        <a:t>A comparison</a:t>
                      </a:r>
                      <a:r>
                        <a:rPr lang="en-CA" sz="1400" baseline="0" dirty="0" smtClean="0">
                          <a:latin typeface="Arial Narrow" panose="020B0606020202030204" pitchFamily="34" charset="0"/>
                        </a:rPr>
                        <a:t> of toxic statin myopathy with statin-associated autoimmune myopathy</a:t>
                      </a:r>
                    </a:p>
                  </a:txBody>
                  <a:tcPr anchor="b">
                    <a:lnR w="1270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hMerge="1">
                  <a:txBody>
                    <a:bodyPr/>
                    <a:lstStyle/>
                    <a:p>
                      <a:pPr algn="ctr"/>
                      <a:endParaRPr lang="en-CA" sz="1400" dirty="0"/>
                    </a:p>
                  </a:txBody>
                  <a:tcPr anchor="ctr">
                    <a:lnR w="1270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hMerge="1">
                  <a:txBody>
                    <a:bodyPr/>
                    <a:lstStyle/>
                    <a:p>
                      <a:pPr algn="ctr"/>
                      <a:endParaRPr lang="en-CA" sz="14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r>
              <a:tr h="288000">
                <a:tc>
                  <a:txBody>
                    <a:bodyPr/>
                    <a:lstStyle/>
                    <a:p>
                      <a:pPr>
                        <a:lnSpc>
                          <a:spcPct val="115000"/>
                        </a:lnSpc>
                        <a:spcBef>
                          <a:spcPts val="600"/>
                        </a:spcBef>
                        <a:spcAft>
                          <a:spcPts val="600"/>
                        </a:spcAft>
                      </a:pPr>
                      <a:endParaRPr lang="en-CA" sz="1200" dirty="0">
                        <a:solidFill>
                          <a:schemeClr val="bg1"/>
                        </a:solidFill>
                        <a:effectLst/>
                        <a:latin typeface="Arial Narrow" panose="020B0606020202030204" pitchFamily="34" charset="0"/>
                        <a:ea typeface="Calibri"/>
                        <a:cs typeface="Times New Roman"/>
                      </a:endParaRPr>
                    </a:p>
                  </a:txBody>
                  <a:tcPr marL="68580" marR="68580" marT="0" marB="0" anchor="ctr">
                    <a:lnT w="28575" cap="flat" cmpd="sng" algn="ctr">
                      <a:solidFill>
                        <a:schemeClr val="bg1"/>
                      </a:solidFill>
                      <a:prstDash val="solid"/>
                      <a:round/>
                      <a:headEnd type="none" w="med" len="med"/>
                      <a:tailEnd type="none" w="med" len="med"/>
                    </a:lnT>
                    <a:solidFill>
                      <a:schemeClr val="accent1"/>
                    </a:solidFill>
                  </a:tcPr>
                </a:tc>
                <a:tc>
                  <a:txBody>
                    <a:bodyPr/>
                    <a:lstStyle/>
                    <a:p>
                      <a:pPr>
                        <a:lnSpc>
                          <a:spcPct val="115000"/>
                        </a:lnSpc>
                        <a:spcBef>
                          <a:spcPts val="600"/>
                        </a:spcBef>
                        <a:spcAft>
                          <a:spcPts val="600"/>
                        </a:spcAft>
                      </a:pPr>
                      <a:r>
                        <a:rPr lang="en-CA" sz="1200" dirty="0" smtClean="0">
                          <a:solidFill>
                            <a:schemeClr val="bg1"/>
                          </a:solidFill>
                          <a:effectLst/>
                          <a:latin typeface="Arial Narrow" panose="020B0606020202030204" pitchFamily="34" charset="0"/>
                          <a:ea typeface="Calibri"/>
                          <a:cs typeface="Times New Roman"/>
                        </a:rPr>
                        <a:t>Toxic</a:t>
                      </a:r>
                      <a:r>
                        <a:rPr lang="en-CA" sz="1200" baseline="0" dirty="0" smtClean="0">
                          <a:solidFill>
                            <a:schemeClr val="bg1"/>
                          </a:solidFill>
                          <a:effectLst/>
                          <a:latin typeface="Arial Narrow" panose="020B0606020202030204" pitchFamily="34" charset="0"/>
                          <a:ea typeface="Calibri"/>
                          <a:cs typeface="Times New Roman"/>
                        </a:rPr>
                        <a:t> statin myopathy</a:t>
                      </a:r>
                      <a:endParaRPr lang="en-CA" sz="1200" dirty="0">
                        <a:solidFill>
                          <a:schemeClr val="bg1"/>
                        </a:solidFill>
                        <a:effectLst/>
                        <a:latin typeface="Arial Narrow" panose="020B0606020202030204" pitchFamily="34" charset="0"/>
                        <a:ea typeface="Calibri"/>
                        <a:cs typeface="Times New Roman"/>
                      </a:endParaRPr>
                    </a:p>
                  </a:txBody>
                  <a:tcPr marL="68580" marR="68580" marT="0" marB="0" anchor="ctr">
                    <a:solidFill>
                      <a:schemeClr val="accent1"/>
                    </a:solidFill>
                  </a:tcPr>
                </a:tc>
                <a:tc>
                  <a:txBody>
                    <a:bodyPr/>
                    <a:lstStyle/>
                    <a:p>
                      <a:pPr>
                        <a:lnSpc>
                          <a:spcPct val="115000"/>
                        </a:lnSpc>
                        <a:spcBef>
                          <a:spcPts val="600"/>
                        </a:spcBef>
                        <a:spcAft>
                          <a:spcPts val="600"/>
                        </a:spcAft>
                      </a:pPr>
                      <a:r>
                        <a:rPr lang="en-CA" sz="1200" dirty="0" smtClean="0">
                          <a:solidFill>
                            <a:schemeClr val="bg1"/>
                          </a:solidFill>
                          <a:effectLst/>
                          <a:latin typeface="Arial Narrow" panose="020B0606020202030204" pitchFamily="34" charset="0"/>
                          <a:ea typeface="Calibri"/>
                          <a:cs typeface="Times New Roman"/>
                        </a:rPr>
                        <a:t>Statin-associated</a:t>
                      </a:r>
                      <a:r>
                        <a:rPr lang="en-CA" sz="1200" baseline="0" dirty="0" smtClean="0">
                          <a:solidFill>
                            <a:schemeClr val="bg1"/>
                          </a:solidFill>
                          <a:effectLst/>
                          <a:latin typeface="Arial Narrow" panose="020B0606020202030204" pitchFamily="34" charset="0"/>
                          <a:ea typeface="Calibri"/>
                          <a:cs typeface="Times New Roman"/>
                        </a:rPr>
                        <a:t> autoimmune myopathy </a:t>
                      </a:r>
                      <a:endParaRPr lang="en-CA" sz="1200" dirty="0">
                        <a:solidFill>
                          <a:schemeClr val="bg1"/>
                        </a:solidFill>
                        <a:effectLst/>
                        <a:latin typeface="Arial Narrow" panose="020B0606020202030204" pitchFamily="34" charset="0"/>
                        <a:ea typeface="Calibri"/>
                        <a:cs typeface="Times New Roman"/>
                      </a:endParaRPr>
                    </a:p>
                  </a:txBody>
                  <a:tcPr marL="68580" marR="68580" marT="0" marB="0" anchor="ctr">
                    <a:solidFill>
                      <a:schemeClr val="accent1"/>
                    </a:solidFill>
                  </a:tcPr>
                </a:tc>
              </a:tr>
              <a:tr h="414000">
                <a:tc>
                  <a:txBody>
                    <a:bodyPr/>
                    <a:lstStyle/>
                    <a:p>
                      <a:pPr>
                        <a:lnSpc>
                          <a:spcPct val="115000"/>
                        </a:lnSpc>
                        <a:spcAft>
                          <a:spcPts val="600"/>
                        </a:spcAft>
                      </a:pPr>
                      <a:r>
                        <a:rPr lang="en-CA" sz="1200" dirty="0" smtClean="0">
                          <a:solidFill>
                            <a:schemeClr val="bg1"/>
                          </a:solidFill>
                          <a:effectLst/>
                          <a:latin typeface="Arial Narrow" panose="020B0606020202030204" pitchFamily="34" charset="0"/>
                          <a:ea typeface="Calibri"/>
                          <a:cs typeface="Times New Roman"/>
                        </a:rPr>
                        <a:t>Symptoms </a:t>
                      </a:r>
                      <a:endParaRPr lang="en-CA" sz="1200" dirty="0">
                        <a:solidFill>
                          <a:schemeClr val="bg1"/>
                        </a:solidFill>
                        <a:effectLst/>
                        <a:latin typeface="Arial Narrow" panose="020B0606020202030204" pitchFamily="34" charset="0"/>
                        <a:ea typeface="Calibri"/>
                        <a:cs typeface="Times New Roman"/>
                      </a:endParaRPr>
                    </a:p>
                  </a:txBody>
                  <a:tcPr marL="68580" marR="68580" marT="0" marB="0" anchor="ctr">
                    <a:solidFill>
                      <a:schemeClr val="tx2"/>
                    </a:solidFill>
                  </a:tcPr>
                </a:tc>
                <a:tc>
                  <a:txBody>
                    <a:bodyPr/>
                    <a:lstStyle/>
                    <a:p>
                      <a:pPr>
                        <a:lnSpc>
                          <a:spcPct val="115000"/>
                        </a:lnSpc>
                        <a:spcAft>
                          <a:spcPts val="600"/>
                        </a:spcAft>
                      </a:pPr>
                      <a:r>
                        <a:rPr lang="en-CA" sz="1200" dirty="0" err="1" smtClean="0">
                          <a:effectLst/>
                          <a:latin typeface="Arial Narrow" panose="020B0606020202030204" pitchFamily="34" charset="0"/>
                          <a:ea typeface="Calibri"/>
                          <a:cs typeface="Times New Roman"/>
                        </a:rPr>
                        <a:t>Myalgias</a:t>
                      </a:r>
                      <a:r>
                        <a:rPr lang="en-CA" sz="1200" baseline="0" dirty="0" smtClean="0">
                          <a:effectLst/>
                          <a:latin typeface="Arial Narrow" panose="020B0606020202030204" pitchFamily="34" charset="0"/>
                          <a:ea typeface="Calibri"/>
                          <a:cs typeface="Times New Roman"/>
                        </a:rPr>
                        <a:t> common; Weakness infrequent</a:t>
                      </a:r>
                      <a:endParaRPr lang="en-CA" sz="1200" dirty="0">
                        <a:effectLst/>
                        <a:latin typeface="Arial Narrow" panose="020B0606020202030204" pitchFamily="34" charset="0"/>
                        <a:ea typeface="Calibri"/>
                        <a:cs typeface="Times New Roman"/>
                      </a:endParaRPr>
                    </a:p>
                  </a:txBody>
                  <a:tcPr marL="68580" marR="68580" marT="0" marB="0" anchor="ctr">
                    <a:solidFill>
                      <a:srgbClr val="CED2DC"/>
                    </a:solidFill>
                  </a:tcPr>
                </a:tc>
                <a:tc>
                  <a:txBody>
                    <a:bodyPr/>
                    <a:lstStyle/>
                    <a:p>
                      <a:pPr marL="0" marR="0" indent="0" algn="l" defTabSz="914400" rtl="0" eaLnBrk="1" fontAlgn="auto" latinLnBrk="0" hangingPunct="1">
                        <a:lnSpc>
                          <a:spcPct val="115000"/>
                        </a:lnSpc>
                        <a:spcBef>
                          <a:spcPts val="0"/>
                        </a:spcBef>
                        <a:spcAft>
                          <a:spcPts val="600"/>
                        </a:spcAft>
                        <a:buClrTx/>
                        <a:buSzTx/>
                        <a:buFontTx/>
                        <a:buNone/>
                        <a:tabLst/>
                        <a:defRPr/>
                      </a:pPr>
                      <a:r>
                        <a:rPr lang="en-CA" sz="1200" dirty="0" err="1" smtClean="0">
                          <a:effectLst/>
                          <a:latin typeface="Arial Narrow" panose="020B0606020202030204" pitchFamily="34" charset="0"/>
                          <a:ea typeface="Calibri"/>
                          <a:cs typeface="Times New Roman"/>
                        </a:rPr>
                        <a:t>Myalgias</a:t>
                      </a:r>
                      <a:r>
                        <a:rPr lang="en-CA" sz="1200" baseline="0" dirty="0" smtClean="0">
                          <a:effectLst/>
                          <a:latin typeface="Arial Narrow" panose="020B0606020202030204" pitchFamily="34" charset="0"/>
                          <a:ea typeface="Calibri"/>
                          <a:cs typeface="Times New Roman"/>
                        </a:rPr>
                        <a:t> common; Weakness common</a:t>
                      </a:r>
                      <a:endParaRPr lang="en-CA" sz="1200" dirty="0" smtClean="0">
                        <a:effectLst/>
                        <a:latin typeface="Arial Narrow" panose="020B0606020202030204" pitchFamily="34" charset="0"/>
                        <a:ea typeface="Calibri"/>
                        <a:cs typeface="Times New Roman"/>
                      </a:endParaRPr>
                    </a:p>
                  </a:txBody>
                  <a:tcPr marL="68580" marR="68580" marT="0" marB="0" anchor="ctr">
                    <a:solidFill>
                      <a:srgbClr val="CED2DC"/>
                    </a:solidFill>
                  </a:tcPr>
                </a:tc>
              </a:tr>
              <a:tr h="414000">
                <a:tc>
                  <a:txBody>
                    <a:bodyPr/>
                    <a:lstStyle/>
                    <a:p>
                      <a:pPr marL="0" indent="0">
                        <a:lnSpc>
                          <a:spcPct val="115000"/>
                        </a:lnSpc>
                        <a:spcAft>
                          <a:spcPts val="600"/>
                        </a:spcAft>
                      </a:pPr>
                      <a:r>
                        <a:rPr lang="en-CA" sz="1200" dirty="0" smtClean="0">
                          <a:solidFill>
                            <a:schemeClr val="bg1"/>
                          </a:solidFill>
                          <a:effectLst/>
                          <a:latin typeface="Arial Narrow" panose="020B0606020202030204" pitchFamily="34" charset="0"/>
                          <a:ea typeface="Calibri"/>
                          <a:cs typeface="Times New Roman"/>
                        </a:rPr>
                        <a:t>Maximum </a:t>
                      </a:r>
                      <a:r>
                        <a:rPr lang="en-CA" sz="1200" dirty="0" err="1" smtClean="0">
                          <a:solidFill>
                            <a:schemeClr val="bg1"/>
                          </a:solidFill>
                          <a:effectLst/>
                          <a:latin typeface="Arial Narrow" panose="020B0606020202030204" pitchFamily="34" charset="0"/>
                          <a:ea typeface="Calibri"/>
                          <a:cs typeface="Times New Roman"/>
                        </a:rPr>
                        <a:t>creatine</a:t>
                      </a:r>
                      <a:r>
                        <a:rPr lang="en-CA" sz="1200" baseline="0" dirty="0" smtClean="0">
                          <a:solidFill>
                            <a:schemeClr val="bg1"/>
                          </a:solidFill>
                          <a:effectLst/>
                          <a:latin typeface="Arial Narrow" panose="020B0606020202030204" pitchFamily="34" charset="0"/>
                          <a:ea typeface="Calibri"/>
                          <a:cs typeface="Times New Roman"/>
                        </a:rPr>
                        <a:t> kinase (IU/I)</a:t>
                      </a:r>
                      <a:endParaRPr lang="en-CA" sz="1200" dirty="0">
                        <a:solidFill>
                          <a:schemeClr val="bg1"/>
                        </a:solidFill>
                        <a:effectLst/>
                        <a:latin typeface="Arial Narrow" panose="020B0606020202030204" pitchFamily="34" charset="0"/>
                        <a:ea typeface="Calibri"/>
                        <a:cs typeface="Times New Roman"/>
                      </a:endParaRPr>
                    </a:p>
                  </a:txBody>
                  <a:tcPr marL="68580" marR="68580" marT="0" marB="0" anchor="ctr">
                    <a:solidFill>
                      <a:schemeClr val="tx2"/>
                    </a:solidFill>
                  </a:tcPr>
                </a:tc>
                <a:tc>
                  <a:txBody>
                    <a:bodyPr/>
                    <a:lstStyle/>
                    <a:p>
                      <a:pPr>
                        <a:lnSpc>
                          <a:spcPct val="115000"/>
                        </a:lnSpc>
                        <a:spcAft>
                          <a:spcPts val="600"/>
                        </a:spcAft>
                      </a:pPr>
                      <a:r>
                        <a:rPr lang="en-CA" sz="1200" dirty="0" smtClean="0">
                          <a:effectLst/>
                          <a:latin typeface="Arial Narrow" panose="020B0606020202030204" pitchFamily="34" charset="0"/>
                          <a:ea typeface="Calibri"/>
                          <a:cs typeface="Times New Roman"/>
                        </a:rPr>
                        <a:t>Normal (with mild disease) to</a:t>
                      </a:r>
                      <a:r>
                        <a:rPr lang="en-CA" sz="1200" baseline="0" dirty="0" smtClean="0">
                          <a:effectLst/>
                          <a:latin typeface="Arial Narrow" panose="020B0606020202030204" pitchFamily="34" charset="0"/>
                          <a:ea typeface="Calibri"/>
                          <a:cs typeface="Times New Roman"/>
                        </a:rPr>
                        <a:t> &gt; 100 000 (with rhabdomyolysis)</a:t>
                      </a:r>
                      <a:endParaRPr lang="en-CA" sz="1200" dirty="0">
                        <a:effectLst/>
                        <a:latin typeface="Arial Narrow" panose="020B0606020202030204" pitchFamily="34" charset="0"/>
                        <a:ea typeface="Calibri"/>
                        <a:cs typeface="Times New Roman"/>
                      </a:endParaRPr>
                    </a:p>
                  </a:txBody>
                  <a:tcPr marL="68580" marR="68580" marT="0" marB="0" anchor="ctr">
                    <a:solidFill>
                      <a:srgbClr val="E8EAEE"/>
                    </a:solidFill>
                  </a:tcPr>
                </a:tc>
                <a:tc>
                  <a:txBody>
                    <a:bodyPr/>
                    <a:lstStyle/>
                    <a:p>
                      <a:pPr>
                        <a:lnSpc>
                          <a:spcPct val="115000"/>
                        </a:lnSpc>
                        <a:spcAft>
                          <a:spcPts val="600"/>
                        </a:spcAft>
                      </a:pPr>
                      <a:r>
                        <a:rPr lang="en-CA" sz="1200" dirty="0" smtClean="0">
                          <a:effectLst/>
                          <a:latin typeface="Arial Narrow" panose="020B0606020202030204" pitchFamily="34" charset="0"/>
                          <a:ea typeface="Calibri"/>
                          <a:cs typeface="Times New Roman"/>
                        </a:rPr>
                        <a:t>1000-50</a:t>
                      </a:r>
                      <a:r>
                        <a:rPr lang="en-CA" sz="1200" baseline="0" dirty="0" smtClean="0">
                          <a:effectLst/>
                          <a:latin typeface="Arial Narrow" panose="020B0606020202030204" pitchFamily="34" charset="0"/>
                          <a:ea typeface="Calibri"/>
                          <a:cs typeface="Times New Roman"/>
                        </a:rPr>
                        <a:t> 000 IU/I</a:t>
                      </a:r>
                      <a:endParaRPr lang="en-CA" sz="1200" dirty="0">
                        <a:effectLst/>
                        <a:latin typeface="Arial Narrow" panose="020B0606020202030204" pitchFamily="34" charset="0"/>
                        <a:ea typeface="Calibri"/>
                        <a:cs typeface="Times New Roman"/>
                      </a:endParaRPr>
                    </a:p>
                  </a:txBody>
                  <a:tcPr marL="68580" marR="68580" marT="0" marB="0" anchor="ctr">
                    <a:solidFill>
                      <a:srgbClr val="E8EAEE"/>
                    </a:solidFill>
                  </a:tcPr>
                </a:tc>
              </a:tr>
              <a:tr h="936000">
                <a:tc>
                  <a:txBody>
                    <a:bodyPr/>
                    <a:lstStyle/>
                    <a:p>
                      <a:pPr marL="0" indent="0">
                        <a:lnSpc>
                          <a:spcPct val="115000"/>
                        </a:lnSpc>
                        <a:spcAft>
                          <a:spcPts val="600"/>
                        </a:spcAft>
                      </a:pPr>
                      <a:r>
                        <a:rPr lang="en-CA" sz="1200" dirty="0" smtClean="0">
                          <a:solidFill>
                            <a:schemeClr val="bg1"/>
                          </a:solidFill>
                          <a:effectLst/>
                          <a:latin typeface="Arial Narrow" panose="020B0606020202030204" pitchFamily="34" charset="0"/>
                          <a:ea typeface="Calibri"/>
                          <a:cs typeface="Times New Roman"/>
                        </a:rPr>
                        <a:t>Muscle biopsy</a:t>
                      </a:r>
                      <a:endParaRPr lang="en-CA" sz="1200" dirty="0">
                        <a:solidFill>
                          <a:schemeClr val="bg1"/>
                        </a:solidFill>
                        <a:effectLst/>
                        <a:latin typeface="Arial Narrow" panose="020B0606020202030204" pitchFamily="34" charset="0"/>
                        <a:ea typeface="Calibri"/>
                        <a:cs typeface="Times New Roman"/>
                      </a:endParaRPr>
                    </a:p>
                  </a:txBody>
                  <a:tcPr marL="68580" marR="68580" marT="0" marB="0" anchor="ctr">
                    <a:solidFill>
                      <a:schemeClr val="tx2"/>
                    </a:solidFill>
                  </a:tcPr>
                </a:tc>
                <a:tc>
                  <a:txBody>
                    <a:bodyPr/>
                    <a:lstStyle/>
                    <a:p>
                      <a:pPr>
                        <a:lnSpc>
                          <a:spcPct val="115000"/>
                        </a:lnSpc>
                        <a:spcAft>
                          <a:spcPts val="600"/>
                        </a:spcAft>
                      </a:pPr>
                      <a:r>
                        <a:rPr lang="en-CA" sz="1200" dirty="0" smtClean="0">
                          <a:effectLst/>
                          <a:latin typeface="Arial Narrow" panose="020B0606020202030204" pitchFamily="34" charset="0"/>
                          <a:ea typeface="Calibri"/>
                          <a:cs typeface="Times New Roman"/>
                        </a:rPr>
                        <a:t>Mild disease: cytochrome oxidase negative fibres,</a:t>
                      </a:r>
                      <a:r>
                        <a:rPr lang="en-CA" sz="1200" baseline="0" dirty="0" smtClean="0">
                          <a:effectLst/>
                          <a:latin typeface="Arial Narrow" panose="020B0606020202030204" pitchFamily="34" charset="0"/>
                          <a:ea typeface="Calibri"/>
                          <a:cs typeface="Times New Roman"/>
                        </a:rPr>
                        <a:t> vacuolization; sever disease: </a:t>
                      </a:r>
                      <a:r>
                        <a:rPr lang="en-CA" sz="1200" baseline="0" dirty="0" err="1" smtClean="0">
                          <a:effectLst/>
                          <a:latin typeface="Arial Narrow" panose="020B0606020202030204" pitchFamily="34" charset="0"/>
                          <a:ea typeface="Calibri"/>
                          <a:cs typeface="Times New Roman"/>
                        </a:rPr>
                        <a:t>myofiber</a:t>
                      </a:r>
                      <a:r>
                        <a:rPr lang="en-CA" sz="1200" baseline="0" dirty="0" smtClean="0">
                          <a:effectLst/>
                          <a:latin typeface="Arial Narrow" panose="020B0606020202030204" pitchFamily="34" charset="0"/>
                          <a:ea typeface="Calibri"/>
                          <a:cs typeface="Times New Roman"/>
                        </a:rPr>
                        <a:t> necrosis and regeneration with minimal inflammation </a:t>
                      </a:r>
                      <a:endParaRPr lang="en-CA" sz="1200" dirty="0">
                        <a:effectLst/>
                        <a:latin typeface="Arial Narrow" panose="020B0606020202030204" pitchFamily="34" charset="0"/>
                        <a:ea typeface="Calibri"/>
                        <a:cs typeface="Times New Roman"/>
                      </a:endParaRPr>
                    </a:p>
                  </a:txBody>
                  <a:tcPr marL="68580" marR="68580" marT="0" marB="0" anchor="ctr">
                    <a:solidFill>
                      <a:srgbClr val="CED2DC"/>
                    </a:solidFill>
                  </a:tcPr>
                </a:tc>
                <a:tc>
                  <a:txBody>
                    <a:bodyPr/>
                    <a:lstStyle/>
                    <a:p>
                      <a:pPr>
                        <a:lnSpc>
                          <a:spcPct val="115000"/>
                        </a:lnSpc>
                        <a:spcAft>
                          <a:spcPts val="600"/>
                        </a:spcAft>
                      </a:pPr>
                      <a:r>
                        <a:rPr lang="en-CA" sz="1200" dirty="0" err="1" smtClean="0">
                          <a:effectLst/>
                          <a:latin typeface="Arial Narrow" panose="020B0606020202030204" pitchFamily="34" charset="0"/>
                          <a:ea typeface="Calibri"/>
                          <a:cs typeface="Times New Roman"/>
                        </a:rPr>
                        <a:t>Myofiber</a:t>
                      </a:r>
                      <a:r>
                        <a:rPr lang="en-CA" sz="1200" baseline="0" dirty="0" smtClean="0">
                          <a:effectLst/>
                          <a:latin typeface="Arial Narrow" panose="020B0606020202030204" pitchFamily="34" charset="0"/>
                          <a:ea typeface="Calibri"/>
                          <a:cs typeface="Times New Roman"/>
                        </a:rPr>
                        <a:t> necrosis and regeneration with minimal inflammation; MHC class I up-regulation; MAC deposition on non-necrotic fibers </a:t>
                      </a:r>
                      <a:endParaRPr lang="en-CA" sz="1200" dirty="0">
                        <a:effectLst/>
                        <a:latin typeface="Arial Narrow" panose="020B0606020202030204" pitchFamily="34" charset="0"/>
                        <a:ea typeface="Calibri"/>
                        <a:cs typeface="Times New Roman"/>
                      </a:endParaRPr>
                    </a:p>
                  </a:txBody>
                  <a:tcPr marL="68580" marR="68580" marT="0" marB="0" anchor="ctr">
                    <a:solidFill>
                      <a:srgbClr val="CED2DC"/>
                    </a:solidFill>
                  </a:tcPr>
                </a:tc>
              </a:tr>
              <a:tr h="414000">
                <a:tc>
                  <a:txBody>
                    <a:bodyPr/>
                    <a:lstStyle/>
                    <a:p>
                      <a:pPr marL="0" indent="0">
                        <a:lnSpc>
                          <a:spcPct val="115000"/>
                        </a:lnSpc>
                        <a:spcAft>
                          <a:spcPts val="600"/>
                        </a:spcAft>
                      </a:pPr>
                      <a:r>
                        <a:rPr lang="en-CA" sz="1200" dirty="0" smtClean="0">
                          <a:solidFill>
                            <a:schemeClr val="bg1"/>
                          </a:solidFill>
                          <a:effectLst/>
                          <a:latin typeface="Arial Narrow" panose="020B0606020202030204" pitchFamily="34" charset="0"/>
                          <a:ea typeface="Calibri"/>
                          <a:cs typeface="Times New Roman"/>
                        </a:rPr>
                        <a:t>Genetic</a:t>
                      </a:r>
                      <a:r>
                        <a:rPr lang="en-CA" sz="1200" baseline="0" dirty="0" smtClean="0">
                          <a:solidFill>
                            <a:schemeClr val="bg1"/>
                          </a:solidFill>
                          <a:effectLst/>
                          <a:latin typeface="Arial Narrow" panose="020B0606020202030204" pitchFamily="34" charset="0"/>
                          <a:ea typeface="Calibri"/>
                          <a:cs typeface="Times New Roman"/>
                        </a:rPr>
                        <a:t> r</a:t>
                      </a:r>
                      <a:r>
                        <a:rPr lang="en-CA" sz="1200" dirty="0" smtClean="0">
                          <a:solidFill>
                            <a:schemeClr val="bg1"/>
                          </a:solidFill>
                          <a:effectLst/>
                          <a:latin typeface="Arial Narrow" panose="020B0606020202030204" pitchFamily="34" charset="0"/>
                          <a:ea typeface="Calibri"/>
                          <a:cs typeface="Times New Roman"/>
                        </a:rPr>
                        <a:t>isk factors </a:t>
                      </a:r>
                      <a:endParaRPr lang="en-CA" sz="1200" dirty="0">
                        <a:solidFill>
                          <a:schemeClr val="bg1"/>
                        </a:solidFill>
                        <a:effectLst/>
                        <a:latin typeface="Arial Narrow" panose="020B0606020202030204" pitchFamily="34" charset="0"/>
                        <a:ea typeface="Calibri"/>
                        <a:cs typeface="Times New Roman"/>
                      </a:endParaRPr>
                    </a:p>
                  </a:txBody>
                  <a:tcPr marL="68580" marR="68580" marT="0" marB="0" anchor="ctr">
                    <a:solidFill>
                      <a:schemeClr val="tx2"/>
                    </a:solidFill>
                  </a:tcPr>
                </a:tc>
                <a:tc>
                  <a:txBody>
                    <a:bodyPr/>
                    <a:lstStyle/>
                    <a:p>
                      <a:pPr>
                        <a:lnSpc>
                          <a:spcPct val="115000"/>
                        </a:lnSpc>
                        <a:spcAft>
                          <a:spcPts val="600"/>
                        </a:spcAft>
                      </a:pPr>
                      <a:r>
                        <a:rPr lang="en-CA" sz="1200" dirty="0" smtClean="0">
                          <a:effectLst/>
                          <a:latin typeface="Arial Narrow" panose="020B0606020202030204" pitchFamily="34" charset="0"/>
                          <a:ea typeface="Calibri"/>
                          <a:cs typeface="Times New Roman"/>
                        </a:rPr>
                        <a:t>SNP in SLCO1B1</a:t>
                      </a:r>
                      <a:endParaRPr lang="en-CA" sz="1200" dirty="0">
                        <a:effectLst/>
                        <a:latin typeface="Arial Narrow" panose="020B0606020202030204" pitchFamily="34" charset="0"/>
                        <a:ea typeface="Calibri"/>
                        <a:cs typeface="Times New Roman"/>
                      </a:endParaRPr>
                    </a:p>
                  </a:txBody>
                  <a:tcPr marL="68580" marR="68580" marT="0" marB="0" anchor="ctr">
                    <a:solidFill>
                      <a:srgbClr val="E8EAEE"/>
                    </a:solidFill>
                  </a:tcPr>
                </a:tc>
                <a:tc>
                  <a:txBody>
                    <a:bodyPr/>
                    <a:lstStyle/>
                    <a:p>
                      <a:pPr>
                        <a:lnSpc>
                          <a:spcPct val="115000"/>
                        </a:lnSpc>
                        <a:spcAft>
                          <a:spcPts val="600"/>
                        </a:spcAft>
                      </a:pPr>
                      <a:r>
                        <a:rPr lang="en-CA" sz="1200" dirty="0" smtClean="0">
                          <a:effectLst/>
                          <a:latin typeface="Arial Narrow" panose="020B0606020202030204" pitchFamily="34" charset="0"/>
                          <a:ea typeface="Calibri"/>
                          <a:cs typeface="Times New Roman"/>
                        </a:rPr>
                        <a:t>HLA-DRB1*11:01</a:t>
                      </a:r>
                      <a:endParaRPr lang="en-CA" sz="1200" dirty="0">
                        <a:effectLst/>
                        <a:latin typeface="Arial Narrow" panose="020B0606020202030204" pitchFamily="34" charset="0"/>
                        <a:ea typeface="Calibri"/>
                        <a:cs typeface="Times New Roman"/>
                      </a:endParaRPr>
                    </a:p>
                  </a:txBody>
                  <a:tcPr marL="68580" marR="68580" marT="0" marB="0" anchor="ctr">
                    <a:solidFill>
                      <a:srgbClr val="E8EAEE"/>
                    </a:solidFill>
                  </a:tcPr>
                </a:tc>
              </a:tr>
              <a:tr h="414000">
                <a:tc>
                  <a:txBody>
                    <a:bodyPr/>
                    <a:lstStyle/>
                    <a:p>
                      <a:pPr marL="0" indent="0">
                        <a:lnSpc>
                          <a:spcPct val="115000"/>
                        </a:lnSpc>
                        <a:spcAft>
                          <a:spcPts val="600"/>
                        </a:spcAft>
                      </a:pPr>
                      <a:r>
                        <a:rPr lang="en-CA" sz="1200" dirty="0" smtClean="0">
                          <a:solidFill>
                            <a:schemeClr val="bg1"/>
                          </a:solidFill>
                          <a:effectLst/>
                          <a:latin typeface="Arial Narrow" panose="020B0606020202030204" pitchFamily="34" charset="0"/>
                          <a:ea typeface="Calibri"/>
                          <a:cs typeface="Times New Roman"/>
                        </a:rPr>
                        <a:t>Anti-HMGCR antibody </a:t>
                      </a:r>
                      <a:endParaRPr lang="en-CA" sz="1200" dirty="0">
                        <a:solidFill>
                          <a:schemeClr val="bg1"/>
                        </a:solidFill>
                        <a:effectLst/>
                        <a:latin typeface="Arial Narrow" panose="020B0606020202030204" pitchFamily="34" charset="0"/>
                        <a:ea typeface="Calibri"/>
                        <a:cs typeface="Times New Roman"/>
                      </a:endParaRPr>
                    </a:p>
                  </a:txBody>
                  <a:tcPr marL="68580" marR="68580" marT="0" marB="0" anchor="ctr">
                    <a:solidFill>
                      <a:schemeClr val="tx2"/>
                    </a:solidFill>
                  </a:tcPr>
                </a:tc>
                <a:tc>
                  <a:txBody>
                    <a:bodyPr/>
                    <a:lstStyle/>
                    <a:p>
                      <a:pPr>
                        <a:lnSpc>
                          <a:spcPct val="115000"/>
                        </a:lnSpc>
                        <a:spcAft>
                          <a:spcPts val="600"/>
                        </a:spcAft>
                      </a:pPr>
                      <a:r>
                        <a:rPr lang="en-CA" sz="1200" dirty="0" smtClean="0">
                          <a:effectLst/>
                          <a:latin typeface="Arial Narrow" panose="020B0606020202030204" pitchFamily="34" charset="0"/>
                          <a:ea typeface="Calibri"/>
                          <a:cs typeface="Times New Roman"/>
                        </a:rPr>
                        <a:t>Absent</a:t>
                      </a:r>
                      <a:endParaRPr lang="en-CA" sz="1200" dirty="0">
                        <a:effectLst/>
                        <a:latin typeface="Arial Narrow" panose="020B0606020202030204" pitchFamily="34" charset="0"/>
                        <a:ea typeface="Calibri"/>
                        <a:cs typeface="Times New Roman"/>
                      </a:endParaRPr>
                    </a:p>
                  </a:txBody>
                  <a:tcPr marL="68580" marR="68580" marT="0" marB="0" anchor="ctr">
                    <a:solidFill>
                      <a:srgbClr val="CED2DC"/>
                    </a:solidFill>
                  </a:tcPr>
                </a:tc>
                <a:tc>
                  <a:txBody>
                    <a:bodyPr/>
                    <a:lstStyle/>
                    <a:p>
                      <a:pPr>
                        <a:lnSpc>
                          <a:spcPct val="115000"/>
                        </a:lnSpc>
                        <a:spcAft>
                          <a:spcPts val="600"/>
                        </a:spcAft>
                      </a:pPr>
                      <a:r>
                        <a:rPr lang="en-CA" sz="1200" dirty="0" smtClean="0">
                          <a:effectLst/>
                          <a:latin typeface="Arial Narrow" panose="020B0606020202030204" pitchFamily="34" charset="0"/>
                          <a:ea typeface="Calibri"/>
                          <a:cs typeface="Times New Roman"/>
                        </a:rPr>
                        <a:t>Present</a:t>
                      </a:r>
                      <a:endParaRPr lang="en-CA" sz="1200" dirty="0">
                        <a:effectLst/>
                        <a:latin typeface="Arial Narrow" panose="020B0606020202030204" pitchFamily="34" charset="0"/>
                        <a:ea typeface="Calibri"/>
                        <a:cs typeface="Times New Roman"/>
                      </a:endParaRPr>
                    </a:p>
                  </a:txBody>
                  <a:tcPr marL="68580" marR="68580" marT="0" marB="0" anchor="ctr">
                    <a:solidFill>
                      <a:srgbClr val="CED2DC"/>
                    </a:solidFill>
                  </a:tcPr>
                </a:tc>
              </a:tr>
              <a:tr h="414000">
                <a:tc>
                  <a:txBody>
                    <a:bodyPr/>
                    <a:lstStyle/>
                    <a:p>
                      <a:pPr marL="0" indent="0">
                        <a:lnSpc>
                          <a:spcPct val="115000"/>
                        </a:lnSpc>
                        <a:spcAft>
                          <a:spcPts val="600"/>
                        </a:spcAft>
                      </a:pPr>
                      <a:r>
                        <a:rPr lang="en-CA" sz="1200" dirty="0" smtClean="0">
                          <a:solidFill>
                            <a:schemeClr val="bg1"/>
                          </a:solidFill>
                          <a:effectLst/>
                          <a:latin typeface="Arial Narrow" panose="020B0606020202030204" pitchFamily="34" charset="0"/>
                          <a:ea typeface="Calibri"/>
                          <a:cs typeface="Times New Roman"/>
                        </a:rPr>
                        <a:t>Clinical course after statin discontinuation</a:t>
                      </a:r>
                      <a:r>
                        <a:rPr lang="en-CA" sz="1200" baseline="0" dirty="0" smtClean="0">
                          <a:solidFill>
                            <a:schemeClr val="bg1"/>
                          </a:solidFill>
                          <a:effectLst/>
                          <a:latin typeface="Arial Narrow" panose="020B0606020202030204" pitchFamily="34" charset="0"/>
                          <a:ea typeface="Calibri"/>
                          <a:cs typeface="Times New Roman"/>
                        </a:rPr>
                        <a:t> </a:t>
                      </a:r>
                      <a:endParaRPr lang="en-CA" sz="1200" dirty="0">
                        <a:solidFill>
                          <a:schemeClr val="bg1"/>
                        </a:solidFill>
                        <a:effectLst/>
                        <a:latin typeface="Arial Narrow" panose="020B0606020202030204" pitchFamily="34" charset="0"/>
                        <a:ea typeface="Calibri"/>
                        <a:cs typeface="Times New Roman"/>
                      </a:endParaRPr>
                    </a:p>
                  </a:txBody>
                  <a:tcPr marL="68580" marR="68580" marT="0" marB="0" anchor="ctr">
                    <a:solidFill>
                      <a:schemeClr val="tx2"/>
                    </a:solidFill>
                  </a:tcPr>
                </a:tc>
                <a:tc>
                  <a:txBody>
                    <a:bodyPr/>
                    <a:lstStyle/>
                    <a:p>
                      <a:pPr>
                        <a:lnSpc>
                          <a:spcPct val="115000"/>
                        </a:lnSpc>
                        <a:spcAft>
                          <a:spcPts val="600"/>
                        </a:spcAft>
                      </a:pPr>
                      <a:r>
                        <a:rPr lang="en-CA" sz="1200" dirty="0" smtClean="0">
                          <a:effectLst/>
                          <a:latin typeface="Arial Narrow" panose="020B0606020202030204" pitchFamily="34" charset="0"/>
                          <a:ea typeface="Calibri"/>
                          <a:cs typeface="Times New Roman"/>
                        </a:rPr>
                        <a:t>Improvement</a:t>
                      </a:r>
                      <a:r>
                        <a:rPr lang="en-CA" sz="1200" baseline="0" dirty="0" smtClean="0">
                          <a:effectLst/>
                          <a:latin typeface="Arial Narrow" panose="020B0606020202030204" pitchFamily="34" charset="0"/>
                          <a:ea typeface="Calibri"/>
                          <a:cs typeface="Times New Roman"/>
                        </a:rPr>
                        <a:t> </a:t>
                      </a:r>
                      <a:endParaRPr lang="en-CA" sz="1200" dirty="0">
                        <a:effectLst/>
                        <a:latin typeface="Arial Narrow" panose="020B0606020202030204" pitchFamily="34" charset="0"/>
                        <a:ea typeface="Calibri"/>
                        <a:cs typeface="Times New Roman"/>
                      </a:endParaRPr>
                    </a:p>
                  </a:txBody>
                  <a:tcPr marL="68580" marR="68580" marT="0" marB="0" anchor="ctr">
                    <a:solidFill>
                      <a:srgbClr val="E8EAEE"/>
                    </a:solidFill>
                  </a:tcPr>
                </a:tc>
                <a:tc>
                  <a:txBody>
                    <a:bodyPr/>
                    <a:lstStyle/>
                    <a:p>
                      <a:pPr>
                        <a:lnSpc>
                          <a:spcPct val="115000"/>
                        </a:lnSpc>
                        <a:spcAft>
                          <a:spcPts val="600"/>
                        </a:spcAft>
                      </a:pPr>
                      <a:r>
                        <a:rPr lang="en-CA" sz="1200" dirty="0" smtClean="0">
                          <a:effectLst/>
                          <a:latin typeface="Arial Narrow" panose="020B0606020202030204" pitchFamily="34" charset="0"/>
                          <a:ea typeface="Calibri"/>
                          <a:cs typeface="Times New Roman"/>
                        </a:rPr>
                        <a:t>Persistent/progressive weakness and CK elevation </a:t>
                      </a:r>
                      <a:endParaRPr lang="en-CA" sz="1200" dirty="0">
                        <a:effectLst/>
                        <a:latin typeface="Arial Narrow" panose="020B0606020202030204" pitchFamily="34" charset="0"/>
                        <a:ea typeface="Calibri"/>
                        <a:cs typeface="Times New Roman"/>
                      </a:endParaRPr>
                    </a:p>
                  </a:txBody>
                  <a:tcPr marL="68580" marR="68580" marT="0" marB="0" anchor="ctr">
                    <a:solidFill>
                      <a:srgbClr val="E8EAEE"/>
                    </a:solidFill>
                  </a:tcPr>
                </a:tc>
              </a:tr>
              <a:tr h="414000">
                <a:tc>
                  <a:txBody>
                    <a:bodyPr/>
                    <a:lstStyle/>
                    <a:p>
                      <a:pPr marL="0" indent="0">
                        <a:lnSpc>
                          <a:spcPct val="115000"/>
                        </a:lnSpc>
                        <a:spcAft>
                          <a:spcPts val="600"/>
                        </a:spcAft>
                      </a:pPr>
                      <a:r>
                        <a:rPr lang="en-CA" sz="1200" dirty="0" smtClean="0">
                          <a:solidFill>
                            <a:schemeClr val="bg1"/>
                          </a:solidFill>
                          <a:effectLst/>
                          <a:latin typeface="Arial Narrow" panose="020B0606020202030204" pitchFamily="34" charset="0"/>
                          <a:ea typeface="Calibri"/>
                          <a:cs typeface="Times New Roman"/>
                        </a:rPr>
                        <a:t>Appropriate therapy </a:t>
                      </a:r>
                      <a:endParaRPr lang="en-CA" sz="1200" dirty="0">
                        <a:solidFill>
                          <a:schemeClr val="bg1"/>
                        </a:solidFill>
                        <a:effectLst/>
                        <a:latin typeface="Arial Narrow" panose="020B0606020202030204" pitchFamily="34" charset="0"/>
                        <a:ea typeface="Calibri"/>
                        <a:cs typeface="Times New Roman"/>
                      </a:endParaRPr>
                    </a:p>
                  </a:txBody>
                  <a:tcPr marL="68580" marR="68580" marT="0" marB="0" anchor="ctr">
                    <a:solidFill>
                      <a:schemeClr val="tx2"/>
                    </a:solidFill>
                  </a:tcPr>
                </a:tc>
                <a:tc>
                  <a:txBody>
                    <a:bodyPr/>
                    <a:lstStyle/>
                    <a:p>
                      <a:pPr>
                        <a:lnSpc>
                          <a:spcPct val="115000"/>
                        </a:lnSpc>
                        <a:spcAft>
                          <a:spcPts val="600"/>
                        </a:spcAft>
                      </a:pPr>
                      <a:r>
                        <a:rPr lang="en-CA" sz="1200" dirty="0" smtClean="0">
                          <a:effectLst/>
                          <a:latin typeface="Arial Narrow" panose="020B0606020202030204" pitchFamily="34" charset="0"/>
                          <a:ea typeface="Calibri"/>
                          <a:cs typeface="Times New Roman"/>
                        </a:rPr>
                        <a:t>Statin withdrawal (or dose reduction) </a:t>
                      </a:r>
                      <a:endParaRPr lang="en-CA" sz="1200" dirty="0">
                        <a:effectLst/>
                        <a:latin typeface="Arial Narrow" panose="020B0606020202030204" pitchFamily="34" charset="0"/>
                        <a:ea typeface="Calibri"/>
                        <a:cs typeface="Times New Roman"/>
                      </a:endParaRPr>
                    </a:p>
                  </a:txBody>
                  <a:tcPr marL="68580" marR="68580" marT="0" marB="0" anchor="ctr">
                    <a:solidFill>
                      <a:srgbClr val="CED2DC"/>
                    </a:solidFill>
                  </a:tcPr>
                </a:tc>
                <a:tc>
                  <a:txBody>
                    <a:bodyPr/>
                    <a:lstStyle/>
                    <a:p>
                      <a:pPr>
                        <a:lnSpc>
                          <a:spcPct val="115000"/>
                        </a:lnSpc>
                        <a:spcAft>
                          <a:spcPts val="600"/>
                        </a:spcAft>
                      </a:pPr>
                      <a:r>
                        <a:rPr lang="en-CA" sz="1200" dirty="0" smtClean="0">
                          <a:effectLst/>
                          <a:latin typeface="Arial Narrow" panose="020B0606020202030204" pitchFamily="34" charset="0"/>
                          <a:ea typeface="Calibri"/>
                          <a:cs typeface="Times New Roman"/>
                        </a:rPr>
                        <a:t>Statin withdrawal</a:t>
                      </a:r>
                      <a:r>
                        <a:rPr lang="en-CA" sz="1200" baseline="0" dirty="0" smtClean="0">
                          <a:effectLst/>
                          <a:latin typeface="Arial Narrow" panose="020B0606020202030204" pitchFamily="34" charset="0"/>
                          <a:ea typeface="Calibri"/>
                          <a:cs typeface="Times New Roman"/>
                        </a:rPr>
                        <a:t> and immunosuppressive therapy</a:t>
                      </a:r>
                      <a:endParaRPr lang="en-CA" sz="1200" dirty="0">
                        <a:effectLst/>
                        <a:latin typeface="Arial Narrow" panose="020B0606020202030204" pitchFamily="34" charset="0"/>
                        <a:ea typeface="Calibri"/>
                        <a:cs typeface="Times New Roman"/>
                      </a:endParaRPr>
                    </a:p>
                  </a:txBody>
                  <a:tcPr marL="68580" marR="68580" marT="0" marB="0" anchor="ctr">
                    <a:solidFill>
                      <a:srgbClr val="CED2DC"/>
                    </a:solidFill>
                  </a:tcPr>
                </a:tc>
              </a:tr>
            </a:tbl>
          </a:graphicData>
        </a:graphic>
      </p:graphicFrame>
    </p:spTree>
    <p:extLst>
      <p:ext uri="{BB962C8B-B14F-4D97-AF65-F5344CB8AC3E}">
        <p14:creationId xmlns:p14="http://schemas.microsoft.com/office/powerpoint/2010/main" val="187172465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54"/>
          <p:cNvSpPr/>
          <p:nvPr/>
        </p:nvSpPr>
        <p:spPr>
          <a:xfrm>
            <a:off x="1543578" y="171947"/>
            <a:ext cx="3901935" cy="521052"/>
          </a:xfrm>
          <a:prstGeom prst="rect">
            <a:avLst/>
          </a:prstGeom>
          <a:ln>
            <a:no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44" name="Snip Same Side Corner Rectangle 43"/>
          <p:cNvSpPr/>
          <p:nvPr/>
        </p:nvSpPr>
        <p:spPr>
          <a:xfrm flipV="1">
            <a:off x="6783013" y="4622528"/>
            <a:ext cx="1317730" cy="885090"/>
          </a:xfrm>
          <a:prstGeom prst="snip2Same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solidFill>
                <a:schemeClr val="lt1"/>
              </a:solidFill>
            </a:endParaRPr>
          </a:p>
        </p:txBody>
      </p:sp>
      <p:sp>
        <p:nvSpPr>
          <p:cNvPr id="45" name="TextBox 44"/>
          <p:cNvSpPr txBox="1"/>
          <p:nvPr/>
        </p:nvSpPr>
        <p:spPr>
          <a:xfrm>
            <a:off x="6882716" y="4769088"/>
            <a:ext cx="1199367" cy="584775"/>
          </a:xfrm>
          <a:prstGeom prst="rect">
            <a:avLst/>
          </a:prstGeom>
          <a:noFill/>
        </p:spPr>
        <p:txBody>
          <a:bodyPr wrap="none">
            <a:spAutoFit/>
          </a:bodyPr>
          <a:lstStyle/>
          <a:p>
            <a:pPr algn="ctr" defTabSz="457200">
              <a:defRPr/>
            </a:pPr>
            <a:r>
              <a:rPr lang="en-US" sz="1600" dirty="0">
                <a:solidFill>
                  <a:schemeClr val="lt1"/>
                </a:solidFill>
              </a:rPr>
              <a:t>Inflammatory </a:t>
            </a:r>
            <a:endParaRPr lang="en-US" sz="1600" dirty="0" smtClean="0">
              <a:solidFill>
                <a:schemeClr val="lt1"/>
              </a:solidFill>
            </a:endParaRPr>
          </a:p>
          <a:p>
            <a:pPr algn="ctr" defTabSz="457200">
              <a:defRPr/>
            </a:pPr>
            <a:r>
              <a:rPr lang="en-US" sz="1600" dirty="0" smtClean="0">
                <a:solidFill>
                  <a:schemeClr val="lt1"/>
                </a:solidFill>
              </a:rPr>
              <a:t>myopathy</a:t>
            </a:r>
            <a:endParaRPr lang="en-US" sz="1600" dirty="0">
              <a:solidFill>
                <a:schemeClr val="lt1"/>
              </a:solidFill>
            </a:endParaRPr>
          </a:p>
        </p:txBody>
      </p:sp>
      <p:sp>
        <p:nvSpPr>
          <p:cNvPr id="42" name="Snip Same Side Corner Rectangle 41"/>
          <p:cNvSpPr/>
          <p:nvPr/>
        </p:nvSpPr>
        <p:spPr>
          <a:xfrm flipV="1">
            <a:off x="2842762" y="4622528"/>
            <a:ext cx="1317730" cy="885090"/>
          </a:xfrm>
          <a:prstGeom prst="snip2Same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solidFill>
                <a:schemeClr val="lt1"/>
              </a:solidFill>
            </a:endParaRPr>
          </a:p>
        </p:txBody>
      </p:sp>
      <p:sp>
        <p:nvSpPr>
          <p:cNvPr id="43" name="TextBox 42"/>
          <p:cNvSpPr txBox="1"/>
          <p:nvPr/>
        </p:nvSpPr>
        <p:spPr>
          <a:xfrm>
            <a:off x="3006584" y="4769088"/>
            <a:ext cx="1071127" cy="584775"/>
          </a:xfrm>
          <a:prstGeom prst="rect">
            <a:avLst/>
          </a:prstGeom>
          <a:noFill/>
        </p:spPr>
        <p:txBody>
          <a:bodyPr wrap="none">
            <a:spAutoFit/>
          </a:bodyPr>
          <a:lstStyle/>
          <a:p>
            <a:pPr algn="ctr" defTabSz="457200">
              <a:defRPr/>
            </a:pPr>
            <a:r>
              <a:rPr lang="en-US" sz="1600" dirty="0">
                <a:solidFill>
                  <a:schemeClr val="lt1"/>
                </a:solidFill>
              </a:rPr>
              <a:t>Necrotizing </a:t>
            </a:r>
            <a:endParaRPr lang="en-US" sz="1600" dirty="0" smtClean="0">
              <a:solidFill>
                <a:schemeClr val="lt1"/>
              </a:solidFill>
            </a:endParaRPr>
          </a:p>
          <a:p>
            <a:pPr algn="ctr" defTabSz="457200">
              <a:defRPr/>
            </a:pPr>
            <a:r>
              <a:rPr lang="en-US" sz="1600" dirty="0" smtClean="0">
                <a:solidFill>
                  <a:schemeClr val="lt1"/>
                </a:solidFill>
              </a:rPr>
              <a:t>myopathy</a:t>
            </a:r>
            <a:endParaRPr lang="en-US" sz="1600" dirty="0">
              <a:solidFill>
                <a:schemeClr val="lt1"/>
              </a:solidFill>
            </a:endParaRPr>
          </a:p>
        </p:txBody>
      </p:sp>
      <p:grpSp>
        <p:nvGrpSpPr>
          <p:cNvPr id="38" name="Group 37"/>
          <p:cNvGrpSpPr/>
          <p:nvPr/>
        </p:nvGrpSpPr>
        <p:grpSpPr>
          <a:xfrm>
            <a:off x="3501627" y="4005163"/>
            <a:ext cx="4034863" cy="751051"/>
            <a:chOff x="1746787" y="3589360"/>
            <a:chExt cx="4540775" cy="1121360"/>
          </a:xfrm>
        </p:grpSpPr>
        <p:sp>
          <p:nvSpPr>
            <p:cNvPr id="39" name="Down Arrow 38"/>
            <p:cNvSpPr/>
            <p:nvPr/>
          </p:nvSpPr>
          <p:spPr>
            <a:xfrm>
              <a:off x="1746787" y="3589360"/>
              <a:ext cx="165534" cy="1121360"/>
            </a:xfrm>
            <a:prstGeom prst="downArrow">
              <a:avLst/>
            </a:prstGeom>
            <a:solidFill>
              <a:schemeClr val="accent1">
                <a:lumMod val="50000"/>
              </a:schemeClr>
            </a:solidFill>
            <a:ln>
              <a:noFill/>
            </a:ln>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40" name="Down Arrow 39"/>
            <p:cNvSpPr/>
            <p:nvPr/>
          </p:nvSpPr>
          <p:spPr>
            <a:xfrm>
              <a:off x="6122028" y="3589360"/>
              <a:ext cx="165534" cy="1121360"/>
            </a:xfrm>
            <a:prstGeom prst="downArrow">
              <a:avLst/>
            </a:prstGeom>
            <a:solidFill>
              <a:schemeClr val="accent1">
                <a:lumMod val="50000"/>
              </a:schemeClr>
            </a:solidFill>
            <a:ln>
              <a:noFill/>
            </a:ln>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grpSp>
      <p:sp>
        <p:nvSpPr>
          <p:cNvPr id="41" name="Rectangle 40"/>
          <p:cNvSpPr/>
          <p:nvPr/>
        </p:nvSpPr>
        <p:spPr>
          <a:xfrm>
            <a:off x="3555718" y="4005339"/>
            <a:ext cx="3926681" cy="74892"/>
          </a:xfrm>
          <a:prstGeom prst="rect">
            <a:avLst/>
          </a:prstGeom>
          <a:solidFill>
            <a:schemeClr val="accent1">
              <a:lumMod val="50000"/>
            </a:schemeClr>
          </a:solidFill>
          <a:ln>
            <a:noFill/>
          </a:ln>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35" name="Snip Same Side Corner Rectangle 34"/>
          <p:cNvSpPr/>
          <p:nvPr/>
        </p:nvSpPr>
        <p:spPr>
          <a:xfrm flipV="1">
            <a:off x="4746127" y="3654058"/>
            <a:ext cx="1317730" cy="885090"/>
          </a:xfrm>
          <a:prstGeom prst="snip2Same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solidFill>
                <a:schemeClr val="lt1"/>
              </a:solidFill>
            </a:endParaRPr>
          </a:p>
        </p:txBody>
      </p:sp>
      <p:sp>
        <p:nvSpPr>
          <p:cNvPr id="33" name="Snip Same Side Corner Rectangle 32"/>
          <p:cNvSpPr/>
          <p:nvPr/>
        </p:nvSpPr>
        <p:spPr>
          <a:xfrm flipV="1">
            <a:off x="909893" y="3654058"/>
            <a:ext cx="1317730" cy="885090"/>
          </a:xfrm>
          <a:prstGeom prst="snip2SameRect">
            <a:avLst/>
          </a:prstGeom>
          <a:solidFill>
            <a:schemeClr val="accent3">
              <a:alpha val="72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grpSp>
        <p:nvGrpSpPr>
          <p:cNvPr id="29" name="Group 28"/>
          <p:cNvGrpSpPr/>
          <p:nvPr/>
        </p:nvGrpSpPr>
        <p:grpSpPr>
          <a:xfrm>
            <a:off x="1484196" y="3056567"/>
            <a:ext cx="4034863" cy="751051"/>
            <a:chOff x="1746787" y="3589360"/>
            <a:chExt cx="4540775" cy="1121360"/>
          </a:xfrm>
        </p:grpSpPr>
        <p:sp>
          <p:nvSpPr>
            <p:cNvPr id="30" name="Down Arrow 29"/>
            <p:cNvSpPr/>
            <p:nvPr/>
          </p:nvSpPr>
          <p:spPr>
            <a:xfrm>
              <a:off x="1746787" y="3589360"/>
              <a:ext cx="165534" cy="1121360"/>
            </a:xfrm>
            <a:prstGeom prst="downArrow">
              <a:avLst/>
            </a:prstGeom>
            <a:solidFill>
              <a:schemeClr val="accent1">
                <a:lumMod val="50000"/>
              </a:schemeClr>
            </a:solidFill>
            <a:ln>
              <a:noFill/>
            </a:ln>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31" name="Down Arrow 30"/>
            <p:cNvSpPr/>
            <p:nvPr/>
          </p:nvSpPr>
          <p:spPr>
            <a:xfrm>
              <a:off x="6122028" y="3589360"/>
              <a:ext cx="165534" cy="1121360"/>
            </a:xfrm>
            <a:prstGeom prst="downArrow">
              <a:avLst/>
            </a:prstGeom>
            <a:solidFill>
              <a:schemeClr val="accent1">
                <a:lumMod val="50000"/>
              </a:schemeClr>
            </a:solidFill>
            <a:ln>
              <a:noFill/>
            </a:ln>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grpSp>
      <p:sp>
        <p:nvSpPr>
          <p:cNvPr id="32" name="Rectangle 31"/>
          <p:cNvSpPr/>
          <p:nvPr/>
        </p:nvSpPr>
        <p:spPr>
          <a:xfrm>
            <a:off x="1538287" y="3056743"/>
            <a:ext cx="3926681" cy="74892"/>
          </a:xfrm>
          <a:prstGeom prst="rect">
            <a:avLst/>
          </a:prstGeom>
          <a:solidFill>
            <a:schemeClr val="accent1">
              <a:lumMod val="50000"/>
            </a:schemeClr>
          </a:solidFill>
          <a:ln>
            <a:noFill/>
          </a:ln>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4" name="Text Placeholder 3"/>
          <p:cNvSpPr>
            <a:spLocks noGrp="1"/>
          </p:cNvSpPr>
          <p:nvPr>
            <p:ph type="body" sz="quarter" idx="13"/>
          </p:nvPr>
        </p:nvSpPr>
        <p:spPr/>
        <p:txBody>
          <a:bodyPr/>
          <a:lstStyle/>
          <a:p>
            <a:r>
              <a:rPr lang="en-CA" dirty="0"/>
              <a:t>Mancini et al, DOI: </a:t>
            </a:r>
            <a:r>
              <a:rPr lang="en-CA" dirty="0">
                <a:hlinkClick r:id="rId2"/>
              </a:rPr>
              <a:t>http://</a:t>
            </a:r>
            <a:r>
              <a:rPr lang="en-CA" dirty="0" smtClean="0">
                <a:hlinkClick r:id="rId2"/>
              </a:rPr>
              <a:t>dx.doi.org/10.1016/j.cjca.2016.01.003</a:t>
            </a:r>
            <a:endParaRPr lang="en-CA" dirty="0"/>
          </a:p>
        </p:txBody>
      </p:sp>
      <p:sp>
        <p:nvSpPr>
          <p:cNvPr id="12" name="TextBox 11"/>
          <p:cNvSpPr txBox="1"/>
          <p:nvPr/>
        </p:nvSpPr>
        <p:spPr>
          <a:xfrm>
            <a:off x="1534997" y="2772280"/>
            <a:ext cx="1140056" cy="276999"/>
          </a:xfrm>
          <a:prstGeom prst="rect">
            <a:avLst/>
          </a:prstGeom>
          <a:noFill/>
        </p:spPr>
        <p:txBody>
          <a:bodyPr wrap="none">
            <a:spAutoFit/>
          </a:bodyPr>
          <a:lstStyle/>
          <a:p>
            <a:pPr algn="ctr" defTabSz="457200">
              <a:defRPr/>
            </a:pPr>
            <a:r>
              <a:rPr lang="en-US" sz="1200" dirty="0" err="1"/>
              <a:t>Statin</a:t>
            </a:r>
            <a:r>
              <a:rPr lang="en-US" sz="1200" dirty="0"/>
              <a:t> withdrawal</a:t>
            </a:r>
          </a:p>
        </p:txBody>
      </p:sp>
      <p:sp>
        <p:nvSpPr>
          <p:cNvPr id="13" name="TextBox 12"/>
          <p:cNvSpPr txBox="1"/>
          <p:nvPr/>
        </p:nvSpPr>
        <p:spPr>
          <a:xfrm>
            <a:off x="4147221" y="2784130"/>
            <a:ext cx="1140056" cy="276999"/>
          </a:xfrm>
          <a:prstGeom prst="rect">
            <a:avLst/>
          </a:prstGeom>
          <a:noFill/>
        </p:spPr>
        <p:txBody>
          <a:bodyPr wrap="none">
            <a:spAutoFit/>
          </a:bodyPr>
          <a:lstStyle/>
          <a:p>
            <a:pPr algn="ctr" defTabSz="457200">
              <a:defRPr/>
            </a:pPr>
            <a:r>
              <a:rPr lang="en-US" sz="1200" dirty="0" err="1"/>
              <a:t>Statin</a:t>
            </a:r>
            <a:r>
              <a:rPr lang="en-US" sz="1200" dirty="0"/>
              <a:t> withdrawal</a:t>
            </a:r>
          </a:p>
        </p:txBody>
      </p:sp>
      <p:sp>
        <p:nvSpPr>
          <p:cNvPr id="15" name="TextBox 14"/>
          <p:cNvSpPr txBox="1"/>
          <p:nvPr/>
        </p:nvSpPr>
        <p:spPr>
          <a:xfrm>
            <a:off x="1650413" y="3131475"/>
            <a:ext cx="909224" cy="276999"/>
          </a:xfrm>
          <a:prstGeom prst="rect">
            <a:avLst/>
          </a:prstGeom>
          <a:noFill/>
        </p:spPr>
        <p:txBody>
          <a:bodyPr wrap="none">
            <a:spAutoFit/>
          </a:bodyPr>
          <a:lstStyle/>
          <a:p>
            <a:pPr algn="ctr" defTabSz="457200">
              <a:defRPr/>
            </a:pPr>
            <a:r>
              <a:rPr lang="en-US" sz="1200" dirty="0"/>
              <a:t>Non-immune</a:t>
            </a:r>
          </a:p>
        </p:txBody>
      </p:sp>
      <p:sp>
        <p:nvSpPr>
          <p:cNvPr id="16" name="TextBox 15"/>
          <p:cNvSpPr txBox="1"/>
          <p:nvPr/>
        </p:nvSpPr>
        <p:spPr>
          <a:xfrm>
            <a:off x="4320370" y="3137826"/>
            <a:ext cx="851515" cy="276999"/>
          </a:xfrm>
          <a:prstGeom prst="rect">
            <a:avLst/>
          </a:prstGeom>
          <a:noFill/>
        </p:spPr>
        <p:txBody>
          <a:bodyPr wrap="none">
            <a:spAutoFit/>
          </a:bodyPr>
          <a:lstStyle/>
          <a:p>
            <a:pPr algn="ctr" defTabSz="457200">
              <a:defRPr/>
            </a:pPr>
            <a:r>
              <a:rPr lang="en-US" sz="1200" dirty="0" err="1"/>
              <a:t>Dysimmune</a:t>
            </a:r>
            <a:endParaRPr lang="en-US" sz="1200" dirty="0"/>
          </a:p>
        </p:txBody>
      </p:sp>
      <p:sp>
        <p:nvSpPr>
          <p:cNvPr id="27" name="Down Arrow 26"/>
          <p:cNvSpPr/>
          <p:nvPr/>
        </p:nvSpPr>
        <p:spPr>
          <a:xfrm>
            <a:off x="3330364" y="643346"/>
            <a:ext cx="161425" cy="850104"/>
          </a:xfrm>
          <a:prstGeom prst="downArrow">
            <a:avLst/>
          </a:prstGeom>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28" name="Down Arrow 27"/>
          <p:cNvSpPr/>
          <p:nvPr/>
        </p:nvSpPr>
        <p:spPr>
          <a:xfrm>
            <a:off x="3330364" y="1835151"/>
            <a:ext cx="161425" cy="825111"/>
          </a:xfrm>
          <a:prstGeom prst="downArrow">
            <a:avLst/>
          </a:prstGeom>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34" name="TextBox 33"/>
          <p:cNvSpPr txBox="1"/>
          <p:nvPr/>
        </p:nvSpPr>
        <p:spPr>
          <a:xfrm>
            <a:off x="973753" y="3800618"/>
            <a:ext cx="1162498" cy="584775"/>
          </a:xfrm>
          <a:prstGeom prst="rect">
            <a:avLst/>
          </a:prstGeom>
          <a:noFill/>
        </p:spPr>
        <p:txBody>
          <a:bodyPr wrap="none">
            <a:spAutoFit/>
          </a:bodyPr>
          <a:lstStyle/>
          <a:p>
            <a:pPr algn="ctr" defTabSz="457200">
              <a:defRPr/>
            </a:pPr>
            <a:r>
              <a:rPr lang="en-US" sz="1600" dirty="0">
                <a:solidFill>
                  <a:schemeClr val="lt1"/>
                </a:solidFill>
              </a:rPr>
              <a:t>Resolution of</a:t>
            </a:r>
          </a:p>
          <a:p>
            <a:pPr algn="ctr" defTabSz="457200">
              <a:defRPr/>
            </a:pPr>
            <a:r>
              <a:rPr lang="en-US" sz="1600" dirty="0" smtClean="0">
                <a:solidFill>
                  <a:schemeClr val="lt1"/>
                </a:solidFill>
              </a:rPr>
              <a:t>Toxicity</a:t>
            </a:r>
            <a:endParaRPr lang="en-US" sz="1600" dirty="0">
              <a:solidFill>
                <a:schemeClr val="lt1"/>
              </a:solidFill>
            </a:endParaRPr>
          </a:p>
        </p:txBody>
      </p:sp>
      <p:sp>
        <p:nvSpPr>
          <p:cNvPr id="36" name="TextBox 35"/>
          <p:cNvSpPr txBox="1"/>
          <p:nvPr/>
        </p:nvSpPr>
        <p:spPr>
          <a:xfrm>
            <a:off x="4785717" y="3800618"/>
            <a:ext cx="1319592" cy="584775"/>
          </a:xfrm>
          <a:prstGeom prst="rect">
            <a:avLst/>
          </a:prstGeom>
          <a:noFill/>
        </p:spPr>
        <p:txBody>
          <a:bodyPr wrap="none">
            <a:spAutoFit/>
          </a:bodyPr>
          <a:lstStyle/>
          <a:p>
            <a:pPr algn="ctr" defTabSz="457200">
              <a:defRPr/>
            </a:pPr>
            <a:r>
              <a:rPr lang="en-US" sz="1600" dirty="0">
                <a:solidFill>
                  <a:schemeClr val="lt1"/>
                </a:solidFill>
              </a:rPr>
              <a:t>Propagation of </a:t>
            </a:r>
          </a:p>
          <a:p>
            <a:pPr algn="ctr" defTabSz="457200">
              <a:defRPr/>
            </a:pPr>
            <a:r>
              <a:rPr lang="en-US" sz="1600" dirty="0">
                <a:solidFill>
                  <a:schemeClr val="lt1"/>
                </a:solidFill>
              </a:rPr>
              <a:t>symptoms</a:t>
            </a:r>
          </a:p>
        </p:txBody>
      </p:sp>
      <p:sp>
        <p:nvSpPr>
          <p:cNvPr id="46" name="Rounded Rectangle 45"/>
          <p:cNvSpPr/>
          <p:nvPr/>
        </p:nvSpPr>
        <p:spPr>
          <a:xfrm>
            <a:off x="3330364" y="5996231"/>
            <a:ext cx="4499186" cy="368780"/>
          </a:xfrm>
          <a:prstGeom prst="roundRect">
            <a:avLst/>
          </a:prstGeom>
          <a:ln>
            <a:noFill/>
          </a:ln>
          <a:effectLst>
            <a:outerShdw blurRad="57150" dist="19050" dir="5400000" algn="ctr" rotWithShape="0">
              <a:schemeClr val="accent6">
                <a:lumMod val="90000"/>
                <a:lumOff val="10000"/>
                <a:alpha val="81000"/>
              </a:schemeClr>
            </a:outerShdw>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47" name="TextBox 46"/>
          <p:cNvSpPr txBox="1"/>
          <p:nvPr/>
        </p:nvSpPr>
        <p:spPr>
          <a:xfrm>
            <a:off x="3413569" y="6009005"/>
            <a:ext cx="4287458" cy="338554"/>
          </a:xfrm>
          <a:prstGeom prst="rect">
            <a:avLst/>
          </a:prstGeom>
          <a:noFill/>
        </p:spPr>
        <p:txBody>
          <a:bodyPr wrap="square">
            <a:spAutoFit/>
          </a:bodyPr>
          <a:lstStyle/>
          <a:p>
            <a:pPr algn="ctr" defTabSz="457200">
              <a:defRPr/>
            </a:pPr>
            <a:r>
              <a:rPr lang="en-US" sz="1600" dirty="0">
                <a:solidFill>
                  <a:schemeClr val="lt1"/>
                </a:solidFill>
              </a:rPr>
              <a:t>Immunosuppression</a:t>
            </a:r>
          </a:p>
        </p:txBody>
      </p:sp>
      <p:sp>
        <p:nvSpPr>
          <p:cNvPr id="48" name="TextBox 47"/>
          <p:cNvSpPr txBox="1"/>
          <p:nvPr/>
        </p:nvSpPr>
        <p:spPr>
          <a:xfrm>
            <a:off x="4347374" y="4554473"/>
            <a:ext cx="2249335" cy="276999"/>
          </a:xfrm>
          <a:prstGeom prst="rect">
            <a:avLst/>
          </a:prstGeom>
          <a:noFill/>
        </p:spPr>
        <p:txBody>
          <a:bodyPr wrap="none">
            <a:spAutoFit/>
          </a:bodyPr>
          <a:lstStyle/>
          <a:p>
            <a:pPr algn="ctr" defTabSz="457200">
              <a:defRPr/>
            </a:pPr>
            <a:r>
              <a:rPr lang="en-US" sz="1200" dirty="0" err="1"/>
              <a:t>Immunophenotype</a:t>
            </a:r>
            <a:r>
              <a:rPr lang="en-US" sz="1200" dirty="0"/>
              <a:t>-specific response</a:t>
            </a:r>
          </a:p>
        </p:txBody>
      </p:sp>
      <p:sp>
        <p:nvSpPr>
          <p:cNvPr id="50" name="Down Arrow 49"/>
          <p:cNvSpPr/>
          <p:nvPr/>
        </p:nvSpPr>
        <p:spPr>
          <a:xfrm rot="16200000">
            <a:off x="6284090" y="4637827"/>
            <a:ext cx="147091" cy="751051"/>
          </a:xfrm>
          <a:prstGeom prst="downArrow">
            <a:avLst/>
          </a:prstGeom>
          <a:solidFill>
            <a:schemeClr val="accent1">
              <a:lumMod val="50000"/>
            </a:schemeClr>
          </a:solidFill>
          <a:ln>
            <a:noFill/>
          </a:ln>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51" name="Down Arrow 50"/>
          <p:cNvSpPr/>
          <p:nvPr/>
        </p:nvSpPr>
        <p:spPr>
          <a:xfrm rot="5400000">
            <a:off x="5023870" y="4093350"/>
            <a:ext cx="147091" cy="1840005"/>
          </a:xfrm>
          <a:prstGeom prst="downArrow">
            <a:avLst/>
          </a:prstGeom>
          <a:solidFill>
            <a:schemeClr val="accent1">
              <a:lumMod val="50000"/>
            </a:schemeClr>
          </a:solidFill>
          <a:ln>
            <a:noFill/>
          </a:ln>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52" name="Down Arrow 51"/>
          <p:cNvSpPr/>
          <p:nvPr/>
        </p:nvSpPr>
        <p:spPr>
          <a:xfrm>
            <a:off x="7368332" y="5322541"/>
            <a:ext cx="147091" cy="640109"/>
          </a:xfrm>
          <a:prstGeom prst="downArrow">
            <a:avLst/>
          </a:prstGeom>
          <a:solidFill>
            <a:schemeClr val="accent1">
              <a:lumMod val="50000"/>
            </a:schemeClr>
          </a:solidFill>
          <a:ln>
            <a:noFill/>
          </a:ln>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53" name="Down Arrow 52"/>
          <p:cNvSpPr/>
          <p:nvPr/>
        </p:nvSpPr>
        <p:spPr>
          <a:xfrm>
            <a:off x="3468601" y="5322541"/>
            <a:ext cx="147091" cy="664899"/>
          </a:xfrm>
          <a:prstGeom prst="downArrow">
            <a:avLst/>
          </a:prstGeom>
          <a:solidFill>
            <a:schemeClr val="accent1">
              <a:lumMod val="50000"/>
            </a:schemeClr>
          </a:solidFill>
          <a:ln>
            <a:noFill/>
          </a:ln>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57" name="TextBox 56"/>
          <p:cNvSpPr txBox="1"/>
          <p:nvPr/>
        </p:nvSpPr>
        <p:spPr>
          <a:xfrm>
            <a:off x="1616993" y="219000"/>
            <a:ext cx="3670284" cy="400110"/>
          </a:xfrm>
          <a:prstGeom prst="rect">
            <a:avLst/>
          </a:prstGeom>
          <a:noFill/>
        </p:spPr>
        <p:txBody>
          <a:bodyPr wrap="square">
            <a:spAutoFit/>
          </a:bodyPr>
          <a:lstStyle/>
          <a:p>
            <a:pPr algn="ctr" defTabSz="457200">
              <a:defRPr/>
            </a:pPr>
            <a:r>
              <a:rPr lang="en-US" sz="2000" b="1" dirty="0" smtClean="0">
                <a:solidFill>
                  <a:schemeClr val="lt1"/>
                </a:solidFill>
              </a:rPr>
              <a:t>Statin Exposure</a:t>
            </a:r>
            <a:endParaRPr lang="en-US" sz="2000" b="1" dirty="0">
              <a:solidFill>
                <a:schemeClr val="lt1"/>
              </a:solidFill>
            </a:endParaRPr>
          </a:p>
        </p:txBody>
      </p:sp>
      <p:sp>
        <p:nvSpPr>
          <p:cNvPr id="58" name="Snip Same Side Corner Rectangle 57"/>
          <p:cNvSpPr/>
          <p:nvPr/>
        </p:nvSpPr>
        <p:spPr>
          <a:xfrm flipV="1">
            <a:off x="2714075" y="2675686"/>
            <a:ext cx="1317730" cy="885090"/>
          </a:xfrm>
          <a:prstGeom prst="snip2SameRect">
            <a:avLst/>
          </a:prstGeom>
          <a:ln>
            <a:no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dirty="0">
              <a:solidFill>
                <a:schemeClr val="lt1"/>
              </a:solidFill>
            </a:endParaRPr>
          </a:p>
        </p:txBody>
      </p:sp>
      <p:sp>
        <p:nvSpPr>
          <p:cNvPr id="59" name="TextBox 58"/>
          <p:cNvSpPr txBox="1"/>
          <p:nvPr/>
        </p:nvSpPr>
        <p:spPr>
          <a:xfrm>
            <a:off x="2784211" y="2719573"/>
            <a:ext cx="1229824" cy="830997"/>
          </a:xfrm>
          <a:prstGeom prst="rect">
            <a:avLst/>
          </a:prstGeom>
          <a:noFill/>
        </p:spPr>
        <p:txBody>
          <a:bodyPr wrap="none">
            <a:spAutoFit/>
          </a:bodyPr>
          <a:lstStyle/>
          <a:p>
            <a:pPr algn="ctr" defTabSz="457200">
              <a:defRPr/>
            </a:pPr>
            <a:r>
              <a:rPr lang="en-US" sz="1600" dirty="0" err="1">
                <a:solidFill>
                  <a:schemeClr val="lt1"/>
                </a:solidFill>
              </a:rPr>
              <a:t>Myonecrosis</a:t>
            </a:r>
            <a:endParaRPr lang="en-US" sz="1600" dirty="0">
              <a:solidFill>
                <a:schemeClr val="lt1"/>
              </a:solidFill>
            </a:endParaRPr>
          </a:p>
          <a:p>
            <a:pPr algn="ctr" defTabSz="457200">
              <a:defRPr/>
            </a:pPr>
            <a:r>
              <a:rPr lang="en-US" sz="1600" dirty="0">
                <a:solidFill>
                  <a:schemeClr val="lt1"/>
                </a:solidFill>
              </a:rPr>
              <a:t>+</a:t>
            </a:r>
          </a:p>
          <a:p>
            <a:pPr algn="ctr" defTabSz="457200">
              <a:defRPr/>
            </a:pPr>
            <a:r>
              <a:rPr lang="en-US" sz="1600" dirty="0" err="1" smtClean="0">
                <a:solidFill>
                  <a:schemeClr val="lt1"/>
                </a:solidFill>
              </a:rPr>
              <a:t>HyperCKemia</a:t>
            </a:r>
            <a:endParaRPr lang="en-US" sz="1600" dirty="0">
              <a:solidFill>
                <a:schemeClr val="lt1"/>
              </a:solidFill>
            </a:endParaRPr>
          </a:p>
        </p:txBody>
      </p:sp>
      <p:sp>
        <p:nvSpPr>
          <p:cNvPr id="60" name="Rectangle 59"/>
          <p:cNvSpPr/>
          <p:nvPr/>
        </p:nvSpPr>
        <p:spPr>
          <a:xfrm>
            <a:off x="2159495" y="1494225"/>
            <a:ext cx="2698255" cy="521052"/>
          </a:xfrm>
          <a:prstGeom prst="rect">
            <a:avLst/>
          </a:prstGeom>
          <a:ln>
            <a:no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61" name="TextBox 60"/>
          <p:cNvSpPr txBox="1"/>
          <p:nvPr/>
        </p:nvSpPr>
        <p:spPr>
          <a:xfrm>
            <a:off x="2159495" y="1541278"/>
            <a:ext cx="2698255" cy="400110"/>
          </a:xfrm>
          <a:prstGeom prst="rect">
            <a:avLst/>
          </a:prstGeom>
          <a:noFill/>
        </p:spPr>
        <p:txBody>
          <a:bodyPr wrap="square">
            <a:spAutoFit/>
          </a:bodyPr>
          <a:lstStyle/>
          <a:p>
            <a:pPr algn="ctr" defTabSz="457200">
              <a:defRPr/>
            </a:pPr>
            <a:r>
              <a:rPr lang="en-US" sz="2000" b="1" dirty="0" err="1">
                <a:solidFill>
                  <a:schemeClr val="lt1"/>
                </a:solidFill>
              </a:rPr>
              <a:t>Metabotoxic</a:t>
            </a:r>
            <a:r>
              <a:rPr lang="en-US" sz="2000" b="1" dirty="0">
                <a:solidFill>
                  <a:schemeClr val="lt1"/>
                </a:solidFill>
              </a:rPr>
              <a:t> effect</a:t>
            </a:r>
          </a:p>
        </p:txBody>
      </p:sp>
    </p:spTree>
    <p:extLst>
      <p:ext uri="{BB962C8B-B14F-4D97-AF65-F5344CB8AC3E}">
        <p14:creationId xmlns:p14="http://schemas.microsoft.com/office/powerpoint/2010/main" val="178993508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a:t>HMGCR Ab </a:t>
            </a:r>
            <a:r>
              <a:rPr lang="en-CA" dirty="0" err="1"/>
              <a:t>seropositivity</a:t>
            </a:r>
            <a:r>
              <a:rPr lang="en-CA" dirty="0"/>
              <a:t> in necrotizing myopathies (NM), established by </a:t>
            </a:r>
            <a:r>
              <a:rPr lang="en-CA" dirty="0" smtClean="0"/>
              <a:t>histopathology</a:t>
            </a:r>
            <a:endParaRPr lang="en-CA" dirty="0"/>
          </a:p>
        </p:txBody>
      </p:sp>
      <p:sp>
        <p:nvSpPr>
          <p:cNvPr id="4" name="Text Placeholder 3"/>
          <p:cNvSpPr>
            <a:spLocks noGrp="1"/>
          </p:cNvSpPr>
          <p:nvPr>
            <p:ph type="body" sz="quarter" idx="13"/>
          </p:nvPr>
        </p:nvSpPr>
        <p:spPr/>
        <p:txBody>
          <a:bodyPr/>
          <a:lstStyle/>
          <a:p>
            <a:pPr>
              <a:spcBef>
                <a:spcPts val="0"/>
              </a:spcBef>
              <a:spcAft>
                <a:spcPts val="0"/>
              </a:spcAft>
            </a:pPr>
            <a:r>
              <a:rPr lang="en-CA" dirty="0" smtClean="0"/>
              <a:t>Summary of 5 studies examining the frequency of HMGCR Ab </a:t>
            </a:r>
            <a:r>
              <a:rPr lang="en-CA" dirty="0" err="1" smtClean="0"/>
              <a:t>seropositivity</a:t>
            </a:r>
            <a:r>
              <a:rPr lang="en-CA" dirty="0" smtClean="0"/>
              <a:t> in necrotizing myopathies (NM), established by histopathology, and the prevalence of statin exposure. *The total number of NM cases was not disclosed in this study. It was assumed, based on previous work, </a:t>
            </a:r>
            <a:r>
              <a:rPr lang="en-CA" baseline="30000" dirty="0" smtClean="0"/>
              <a:t>Christopher-StineA&amp;R2010</a:t>
            </a:r>
            <a:r>
              <a:rPr lang="en-CA" dirty="0" smtClean="0"/>
              <a:t> that NM represents approximately 17% of all-cause acquired myopathies (   750 x 0.17 = 128). Ab, antibody. </a:t>
            </a:r>
          </a:p>
          <a:p>
            <a:pPr>
              <a:spcBef>
                <a:spcPts val="0"/>
              </a:spcBef>
              <a:spcAft>
                <a:spcPts val="0"/>
              </a:spcAft>
            </a:pPr>
            <a:endParaRPr lang="en-CA" dirty="0" smtClean="0"/>
          </a:p>
          <a:p>
            <a:pPr>
              <a:spcBef>
                <a:spcPts val="0"/>
              </a:spcBef>
              <a:spcAft>
                <a:spcPts val="0"/>
              </a:spcAft>
            </a:pPr>
            <a:r>
              <a:rPr lang="en-CA" dirty="0" smtClean="0"/>
              <a:t>Mancini </a:t>
            </a:r>
            <a:r>
              <a:rPr lang="en-CA" dirty="0"/>
              <a:t>et al, DOI: </a:t>
            </a:r>
            <a:r>
              <a:rPr lang="en-CA" dirty="0">
                <a:hlinkClick r:id="rId2"/>
              </a:rPr>
              <a:t>http://</a:t>
            </a:r>
            <a:r>
              <a:rPr lang="en-CA" dirty="0" smtClean="0">
                <a:hlinkClick r:id="rId2"/>
              </a:rPr>
              <a:t>dx.doi.org/10.1016/j.cjca.2016.01.003</a:t>
            </a:r>
            <a:endParaRPr lang="en-CA" dirty="0"/>
          </a:p>
        </p:txBody>
      </p:sp>
      <p:graphicFrame>
        <p:nvGraphicFramePr>
          <p:cNvPr id="5" name="Table 4"/>
          <p:cNvGraphicFramePr>
            <a:graphicFrameLocks noGrp="1"/>
          </p:cNvGraphicFramePr>
          <p:nvPr>
            <p:extLst>
              <p:ext uri="{D42A27DB-BD31-4B8C-83A1-F6EECF244321}">
                <p14:modId xmlns:p14="http://schemas.microsoft.com/office/powerpoint/2010/main" val="3940325231"/>
              </p:ext>
            </p:extLst>
          </p:nvPr>
        </p:nvGraphicFramePr>
        <p:xfrm>
          <a:off x="483578" y="1429615"/>
          <a:ext cx="8369910" cy="4285208"/>
        </p:xfrm>
        <a:graphic>
          <a:graphicData uri="http://schemas.openxmlformats.org/drawingml/2006/table">
            <a:tbl>
              <a:tblPr firstRow="1" firstCol="1" bandRow="1">
                <a:effectLst>
                  <a:outerShdw blurRad="50800" dist="38100" dir="2700000" algn="tl" rotWithShape="0">
                    <a:prstClr val="black">
                      <a:alpha val="40000"/>
                    </a:prstClr>
                  </a:outerShdw>
                </a:effectLst>
                <a:tableStyleId>{7DF18680-E054-41AD-8BC1-D1AEF772440D}</a:tableStyleId>
              </a:tblPr>
              <a:tblGrid>
                <a:gridCol w="1289238"/>
                <a:gridCol w="1180112"/>
                <a:gridCol w="1180112"/>
                <a:gridCol w="1180112"/>
                <a:gridCol w="1180112"/>
                <a:gridCol w="1180112"/>
                <a:gridCol w="1180112"/>
              </a:tblGrid>
              <a:tr h="1045208">
                <a:tc>
                  <a:txBody>
                    <a:bodyPr/>
                    <a:lstStyle/>
                    <a:p>
                      <a:pPr algn="ctr">
                        <a:lnSpc>
                          <a:spcPct val="115000"/>
                        </a:lnSpc>
                        <a:spcAft>
                          <a:spcPts val="1000"/>
                        </a:spcAft>
                      </a:pPr>
                      <a:endParaRPr lang="en-CA" sz="1400" b="0" baseline="0" dirty="0" smtClean="0">
                        <a:effectLst/>
                        <a:latin typeface="Arial Narrow" panose="020B0606020202030204" pitchFamily="34" charset="0"/>
                        <a:ea typeface="Calibri"/>
                        <a:cs typeface="Times New Roman"/>
                      </a:endParaRPr>
                    </a:p>
                  </a:txBody>
                  <a:tcPr marL="68580" marR="68580" marT="0" marB="0" anchor="b">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ct val="115000"/>
                        </a:lnSpc>
                        <a:spcAft>
                          <a:spcPts val="1000"/>
                        </a:spcAft>
                      </a:pPr>
                      <a:r>
                        <a:rPr lang="en-CA" sz="1400" b="0" dirty="0" smtClean="0">
                          <a:effectLst/>
                          <a:latin typeface="Arial Narrow" panose="020B0606020202030204" pitchFamily="34" charset="0"/>
                          <a:ea typeface="Calibri"/>
                          <a:cs typeface="Times New Roman"/>
                        </a:rPr>
                        <a:t>Necrotizing</a:t>
                      </a:r>
                      <a:r>
                        <a:rPr lang="en-CA" sz="1400" b="0" baseline="0" dirty="0" smtClean="0">
                          <a:effectLst/>
                          <a:latin typeface="Arial Narrow" panose="020B0606020202030204" pitchFamily="34" charset="0"/>
                          <a:ea typeface="Calibri"/>
                          <a:cs typeface="Times New Roman"/>
                        </a:rPr>
                        <a:t> Myopathy</a:t>
                      </a:r>
                      <a:br>
                        <a:rPr lang="en-CA" sz="1400" b="0" baseline="0" dirty="0" smtClean="0">
                          <a:effectLst/>
                          <a:latin typeface="Arial Narrow" panose="020B0606020202030204" pitchFamily="34" charset="0"/>
                          <a:ea typeface="Calibri"/>
                          <a:cs typeface="Times New Roman"/>
                        </a:rPr>
                      </a:br>
                      <a:r>
                        <a:rPr lang="en-CA" sz="1400" b="0" baseline="0" dirty="0" smtClean="0">
                          <a:effectLst/>
                          <a:latin typeface="Arial Narrow" panose="020B0606020202030204" pitchFamily="34" charset="0"/>
                          <a:ea typeface="Calibri"/>
                          <a:cs typeface="Times New Roman"/>
                        </a:rPr>
                        <a:t>(n)</a:t>
                      </a:r>
                    </a:p>
                  </a:txBody>
                  <a:tcPr marL="68580" marR="68580" marT="0" marB="0" anchor="b">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ct val="115000"/>
                        </a:lnSpc>
                        <a:spcAft>
                          <a:spcPts val="1000"/>
                        </a:spcAft>
                      </a:pPr>
                      <a:r>
                        <a:rPr lang="en-CA" sz="1400" b="0" dirty="0" smtClean="0">
                          <a:effectLst/>
                          <a:latin typeface="Arial Narrow" panose="020B0606020202030204" pitchFamily="34" charset="0"/>
                          <a:ea typeface="Calibri"/>
                          <a:cs typeface="Times New Roman"/>
                        </a:rPr>
                        <a:t>HMGCR</a:t>
                      </a:r>
                      <a:br>
                        <a:rPr lang="en-CA" sz="1400" b="0" dirty="0" smtClean="0">
                          <a:effectLst/>
                          <a:latin typeface="Arial Narrow" panose="020B0606020202030204" pitchFamily="34" charset="0"/>
                          <a:ea typeface="Calibri"/>
                          <a:cs typeface="Times New Roman"/>
                        </a:rPr>
                      </a:br>
                      <a:r>
                        <a:rPr lang="en-CA" sz="1400" b="0" dirty="0" smtClean="0">
                          <a:effectLst/>
                          <a:latin typeface="Arial Narrow" panose="020B0606020202030204" pitchFamily="34" charset="0"/>
                          <a:ea typeface="Calibri"/>
                          <a:cs typeface="Times New Roman"/>
                        </a:rPr>
                        <a:t>Ab+</a:t>
                      </a:r>
                      <a:br>
                        <a:rPr lang="en-CA" sz="1400" b="0" dirty="0" smtClean="0">
                          <a:effectLst/>
                          <a:latin typeface="Arial Narrow" panose="020B0606020202030204" pitchFamily="34" charset="0"/>
                          <a:ea typeface="Calibri"/>
                          <a:cs typeface="Times New Roman"/>
                        </a:rPr>
                      </a:br>
                      <a:r>
                        <a:rPr lang="en-CA" sz="1400" b="0" dirty="0" smtClean="0">
                          <a:effectLst/>
                          <a:latin typeface="Arial Narrow" panose="020B0606020202030204" pitchFamily="34" charset="0"/>
                          <a:ea typeface="Calibri"/>
                          <a:cs typeface="Times New Roman"/>
                        </a:rPr>
                        <a:t>(n)</a:t>
                      </a:r>
                      <a:endParaRPr lang="en-CA" sz="1400" b="0" dirty="0">
                        <a:effectLst/>
                        <a:latin typeface="Arial Narrow" panose="020B0606020202030204" pitchFamily="34" charset="0"/>
                        <a:ea typeface="Calibri"/>
                        <a:cs typeface="Times New Roman"/>
                      </a:endParaRPr>
                    </a:p>
                  </a:txBody>
                  <a:tcPr marL="68580" marR="68580" marT="0" marB="0" anchor="b">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ct val="115000"/>
                        </a:lnSpc>
                        <a:spcAft>
                          <a:spcPts val="1000"/>
                        </a:spcAft>
                      </a:pPr>
                      <a:r>
                        <a:rPr lang="en-CA" sz="1400" b="0" dirty="0" smtClean="0">
                          <a:effectLst/>
                          <a:latin typeface="Arial Narrow" panose="020B0606020202030204" pitchFamily="34" charset="0"/>
                          <a:ea typeface="Calibri"/>
                          <a:cs typeface="Times New Roman"/>
                        </a:rPr>
                        <a:t>HMGCR</a:t>
                      </a:r>
                      <a:br>
                        <a:rPr lang="en-CA" sz="1400" b="0" dirty="0" smtClean="0">
                          <a:effectLst/>
                          <a:latin typeface="Arial Narrow" panose="020B0606020202030204" pitchFamily="34" charset="0"/>
                          <a:ea typeface="Calibri"/>
                          <a:cs typeface="Times New Roman"/>
                        </a:rPr>
                      </a:br>
                      <a:r>
                        <a:rPr lang="en-CA" sz="1400" b="0" dirty="0" smtClean="0">
                          <a:effectLst/>
                          <a:latin typeface="Arial Narrow" panose="020B0606020202030204" pitchFamily="34" charset="0"/>
                          <a:ea typeface="Calibri"/>
                          <a:cs typeface="Times New Roman"/>
                        </a:rPr>
                        <a:t>Ab+/NM</a:t>
                      </a:r>
                      <a:br>
                        <a:rPr lang="en-CA" sz="1400" b="0" dirty="0" smtClean="0">
                          <a:effectLst/>
                          <a:latin typeface="Arial Narrow" panose="020B0606020202030204" pitchFamily="34" charset="0"/>
                          <a:ea typeface="Calibri"/>
                          <a:cs typeface="Times New Roman"/>
                        </a:rPr>
                      </a:br>
                      <a:r>
                        <a:rPr lang="en-CA" sz="1400" b="0" dirty="0" smtClean="0">
                          <a:effectLst/>
                          <a:latin typeface="Arial Narrow" panose="020B0606020202030204" pitchFamily="34" charset="0"/>
                          <a:ea typeface="Calibri"/>
                          <a:cs typeface="Times New Roman"/>
                        </a:rPr>
                        <a:t>(%)</a:t>
                      </a:r>
                      <a:endParaRPr lang="en-CA" sz="1400" b="0" dirty="0">
                        <a:effectLst/>
                        <a:latin typeface="Arial Narrow" panose="020B0606020202030204" pitchFamily="34" charset="0"/>
                        <a:ea typeface="Calibri"/>
                        <a:cs typeface="Times New Roman"/>
                      </a:endParaRPr>
                    </a:p>
                  </a:txBody>
                  <a:tcPr marL="68580" marR="68580" marT="0" marB="0" anchor="b">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ct val="115000"/>
                        </a:lnSpc>
                        <a:spcAft>
                          <a:spcPts val="1000"/>
                        </a:spcAft>
                      </a:pPr>
                      <a:r>
                        <a:rPr lang="en-CA" sz="1400" b="0" dirty="0" smtClean="0">
                          <a:effectLst/>
                          <a:latin typeface="Arial Narrow" panose="020B0606020202030204" pitchFamily="34" charset="0"/>
                          <a:ea typeface="Calibri"/>
                          <a:cs typeface="Times New Roman"/>
                        </a:rPr>
                        <a:t>Statin</a:t>
                      </a:r>
                      <a:br>
                        <a:rPr lang="en-CA" sz="1400" b="0" dirty="0" smtClean="0">
                          <a:effectLst/>
                          <a:latin typeface="Arial Narrow" panose="020B0606020202030204" pitchFamily="34" charset="0"/>
                          <a:ea typeface="Calibri"/>
                          <a:cs typeface="Times New Roman"/>
                        </a:rPr>
                      </a:br>
                      <a:r>
                        <a:rPr lang="en-CA" sz="1400" b="0" dirty="0" smtClean="0">
                          <a:effectLst/>
                          <a:latin typeface="Arial Narrow" panose="020B0606020202030204" pitchFamily="34" charset="0"/>
                          <a:ea typeface="Calibri"/>
                          <a:cs typeface="Times New Roman"/>
                        </a:rPr>
                        <a:t>Exposed</a:t>
                      </a:r>
                      <a:br>
                        <a:rPr lang="en-CA" sz="1400" b="0" dirty="0" smtClean="0">
                          <a:effectLst/>
                          <a:latin typeface="Arial Narrow" panose="020B0606020202030204" pitchFamily="34" charset="0"/>
                          <a:ea typeface="Calibri"/>
                          <a:cs typeface="Times New Roman"/>
                        </a:rPr>
                      </a:br>
                      <a:r>
                        <a:rPr lang="en-CA" sz="1400" b="0" dirty="0" smtClean="0">
                          <a:effectLst/>
                          <a:latin typeface="Arial Narrow" panose="020B0606020202030204" pitchFamily="34" charset="0"/>
                          <a:ea typeface="Calibri"/>
                          <a:cs typeface="Times New Roman"/>
                        </a:rPr>
                        <a:t>(n)</a:t>
                      </a:r>
                      <a:endParaRPr lang="en-CA" sz="1400" b="0" dirty="0">
                        <a:effectLst/>
                        <a:latin typeface="Arial Narrow" panose="020B0606020202030204" pitchFamily="34" charset="0"/>
                        <a:ea typeface="Calibri"/>
                        <a:cs typeface="Times New Roman"/>
                      </a:endParaRPr>
                    </a:p>
                  </a:txBody>
                  <a:tcPr marL="68580" marR="68580" marT="0" marB="0" anchor="b">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ct val="115000"/>
                        </a:lnSpc>
                        <a:spcAft>
                          <a:spcPts val="1000"/>
                        </a:spcAft>
                      </a:pPr>
                      <a:r>
                        <a:rPr lang="en-CA" sz="1400" b="0" dirty="0" smtClean="0">
                          <a:effectLst/>
                          <a:latin typeface="Arial Narrow" panose="020B0606020202030204" pitchFamily="34" charset="0"/>
                          <a:ea typeface="Calibri"/>
                          <a:cs typeface="Times New Roman"/>
                        </a:rPr>
                        <a:t>Ab+</a:t>
                      </a:r>
                      <a:r>
                        <a:rPr lang="en-CA" sz="1400" b="0" dirty="0">
                          <a:effectLst/>
                          <a:latin typeface="Arial Narrow" panose="020B0606020202030204" pitchFamily="34" charset="0"/>
                          <a:ea typeface="Calibri"/>
                          <a:cs typeface="Times New Roman"/>
                        </a:rPr>
                        <a:t/>
                      </a:r>
                      <a:br>
                        <a:rPr lang="en-CA" sz="1400" b="0" dirty="0">
                          <a:effectLst/>
                          <a:latin typeface="Arial Narrow" panose="020B0606020202030204" pitchFamily="34" charset="0"/>
                          <a:ea typeface="Calibri"/>
                          <a:cs typeface="Times New Roman"/>
                        </a:rPr>
                      </a:br>
                      <a:r>
                        <a:rPr lang="en-CA" sz="1400" b="0" dirty="0" smtClean="0">
                          <a:effectLst/>
                          <a:latin typeface="Arial Narrow" panose="020B0606020202030204" pitchFamily="34" charset="0"/>
                          <a:ea typeface="Calibri"/>
                          <a:cs typeface="Times New Roman"/>
                        </a:rPr>
                        <a:t>Exposed</a:t>
                      </a:r>
                      <a:r>
                        <a:rPr lang="en-CA" sz="1400" b="0" baseline="0" dirty="0" smtClean="0">
                          <a:effectLst/>
                          <a:latin typeface="Arial Narrow" panose="020B0606020202030204" pitchFamily="34" charset="0"/>
                          <a:ea typeface="Calibri"/>
                          <a:cs typeface="Times New Roman"/>
                        </a:rPr>
                        <a:t> to </a:t>
                      </a:r>
                      <a:br>
                        <a:rPr lang="en-CA" sz="1400" b="0" baseline="0" dirty="0" smtClean="0">
                          <a:effectLst/>
                          <a:latin typeface="Arial Narrow" panose="020B0606020202030204" pitchFamily="34" charset="0"/>
                          <a:ea typeface="Calibri"/>
                          <a:cs typeface="Times New Roman"/>
                        </a:rPr>
                      </a:br>
                      <a:r>
                        <a:rPr lang="en-CA" sz="1400" b="0" baseline="0" dirty="0" smtClean="0">
                          <a:effectLst/>
                          <a:latin typeface="Arial Narrow" panose="020B0606020202030204" pitchFamily="34" charset="0"/>
                          <a:ea typeface="Calibri"/>
                          <a:cs typeface="Times New Roman"/>
                        </a:rPr>
                        <a:t>Statins</a:t>
                      </a:r>
                      <a:br>
                        <a:rPr lang="en-CA" sz="1400" b="0" baseline="0" dirty="0" smtClean="0">
                          <a:effectLst/>
                          <a:latin typeface="Arial Narrow" panose="020B0606020202030204" pitchFamily="34" charset="0"/>
                          <a:ea typeface="Calibri"/>
                          <a:cs typeface="Times New Roman"/>
                        </a:rPr>
                      </a:br>
                      <a:r>
                        <a:rPr lang="en-CA" sz="1400" b="0" baseline="0" dirty="0" smtClean="0">
                          <a:effectLst/>
                          <a:latin typeface="Arial Narrow" panose="020B0606020202030204" pitchFamily="34" charset="0"/>
                          <a:ea typeface="Calibri"/>
                          <a:cs typeface="Times New Roman"/>
                        </a:rPr>
                        <a:t>(%)</a:t>
                      </a:r>
                      <a:endParaRPr lang="en-CA" sz="1400" b="0" dirty="0" smtClean="0">
                        <a:effectLst/>
                        <a:latin typeface="Arial Narrow" panose="020B0606020202030204" pitchFamily="34" charset="0"/>
                        <a:ea typeface="Calibri"/>
                        <a:cs typeface="Times New Roman"/>
                      </a:endParaRPr>
                    </a:p>
                  </a:txBody>
                  <a:tcPr marL="68580" marR="68580" marT="0" marB="0" anchor="b">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ct val="115000"/>
                        </a:lnSpc>
                        <a:spcAft>
                          <a:spcPts val="1000"/>
                        </a:spcAft>
                      </a:pPr>
                      <a:r>
                        <a:rPr lang="en-CA" sz="1400" b="0" dirty="0" smtClean="0">
                          <a:effectLst/>
                          <a:latin typeface="Arial Narrow" panose="020B0606020202030204" pitchFamily="34" charset="0"/>
                          <a:ea typeface="Calibri"/>
                          <a:cs typeface="Times New Roman"/>
                        </a:rPr>
                        <a:t>Probability of Ab+ &amp; Statin Exposure</a:t>
                      </a:r>
                    </a:p>
                  </a:txBody>
                  <a:tcPr marL="68580" marR="68580" marT="0" marB="0" anchor="b">
                    <a:lnB w="28575" cap="flat" cmpd="sng" algn="ctr">
                      <a:solidFill>
                        <a:schemeClr val="bg1"/>
                      </a:solidFill>
                      <a:prstDash val="solid"/>
                      <a:round/>
                      <a:headEnd type="none" w="med" len="med"/>
                      <a:tailEnd type="none" w="med" len="med"/>
                    </a:lnB>
                    <a:solidFill>
                      <a:schemeClr val="accent1"/>
                    </a:solidFill>
                  </a:tcPr>
                </a:tc>
              </a:tr>
              <a:tr h="540000">
                <a:tc>
                  <a:txBody>
                    <a:bodyPr/>
                    <a:lstStyle/>
                    <a:p>
                      <a:pPr algn="l">
                        <a:lnSpc>
                          <a:spcPct val="115000"/>
                        </a:lnSpc>
                        <a:spcAft>
                          <a:spcPts val="1000"/>
                        </a:spcAft>
                      </a:pPr>
                      <a:r>
                        <a:rPr lang="en-CA" sz="1400" b="0" dirty="0" err="1" smtClean="0">
                          <a:solidFill>
                            <a:schemeClr val="bg1"/>
                          </a:solidFill>
                          <a:effectLst/>
                          <a:latin typeface="Arial Narrow" panose="020B0606020202030204" pitchFamily="34" charset="0"/>
                          <a:ea typeface="Calibri"/>
                          <a:cs typeface="Times New Roman"/>
                        </a:rPr>
                        <a:t>Mammen</a:t>
                      </a:r>
                      <a:r>
                        <a:rPr lang="en-CA" sz="1400" b="0" baseline="0" dirty="0" smtClean="0">
                          <a:solidFill>
                            <a:schemeClr val="bg1"/>
                          </a:solidFill>
                          <a:effectLst/>
                          <a:latin typeface="Arial Narrow" panose="020B0606020202030204" pitchFamily="34" charset="0"/>
                          <a:ea typeface="Calibri"/>
                          <a:cs typeface="Times New Roman"/>
                        </a:rPr>
                        <a:t> 2011</a:t>
                      </a:r>
                      <a:endParaRPr lang="en-CA" sz="1400" b="0" dirty="0">
                        <a:solidFill>
                          <a:schemeClr val="bg1"/>
                        </a:solidFill>
                        <a:effectLst/>
                        <a:latin typeface="Arial Narrow" panose="020B0606020202030204" pitchFamily="34" charset="0"/>
                        <a:ea typeface="Calibri"/>
                        <a:cs typeface="Times New Roman"/>
                      </a:endParaRPr>
                    </a:p>
                  </a:txBody>
                  <a:tcPr marL="68580" marR="68580" marT="0" marB="0" anchor="ctr">
                    <a:lnT w="28575" cap="flat" cmpd="sng" algn="ctr">
                      <a:solidFill>
                        <a:schemeClr val="bg1"/>
                      </a:solidFill>
                      <a:prstDash val="solid"/>
                      <a:round/>
                      <a:headEnd type="none" w="med" len="med"/>
                      <a:tailEnd type="none" w="med" len="med"/>
                    </a:lnT>
                    <a:solidFill>
                      <a:schemeClr val="tx2"/>
                    </a:solidFill>
                  </a:tcPr>
                </a:tc>
                <a:tc>
                  <a:txBody>
                    <a:bodyPr/>
                    <a:lstStyle/>
                    <a:p>
                      <a:pPr algn="ctr">
                        <a:lnSpc>
                          <a:spcPct val="115000"/>
                        </a:lnSpc>
                        <a:spcAft>
                          <a:spcPts val="1000"/>
                        </a:spcAft>
                      </a:pPr>
                      <a:r>
                        <a:rPr lang="en-CA" sz="1400" dirty="0" smtClean="0">
                          <a:effectLst/>
                          <a:latin typeface="Arial Narrow" panose="020B0606020202030204" pitchFamily="34" charset="0"/>
                          <a:ea typeface="Calibri"/>
                          <a:cs typeface="Times New Roman"/>
                        </a:rPr>
                        <a:t>128*</a:t>
                      </a:r>
                      <a:endParaRPr lang="en-CA" sz="1400" dirty="0">
                        <a:effectLst/>
                        <a:latin typeface="Arial Narrow" panose="020B0606020202030204" pitchFamily="34" charset="0"/>
                        <a:ea typeface="Calibri"/>
                        <a:cs typeface="Times New Roman"/>
                      </a:endParaRPr>
                    </a:p>
                  </a:txBody>
                  <a:tcPr marL="68580" marR="68580" marT="0" marB="0" anchor="ctr">
                    <a:lnT w="28575" cap="flat" cmpd="sng" algn="ctr">
                      <a:solidFill>
                        <a:schemeClr val="bg1"/>
                      </a:solidFill>
                      <a:prstDash val="solid"/>
                      <a:round/>
                      <a:headEnd type="none" w="med" len="med"/>
                      <a:tailEnd type="none" w="med" len="med"/>
                    </a:lnT>
                    <a:solidFill>
                      <a:srgbClr val="CED2DC"/>
                    </a:solidFill>
                  </a:tcPr>
                </a:tc>
                <a:tc>
                  <a:txBody>
                    <a:bodyPr/>
                    <a:lstStyle/>
                    <a:p>
                      <a:pPr algn="ctr">
                        <a:lnSpc>
                          <a:spcPct val="115000"/>
                        </a:lnSpc>
                        <a:spcAft>
                          <a:spcPts val="1000"/>
                        </a:spcAft>
                      </a:pPr>
                      <a:r>
                        <a:rPr lang="en-CA" sz="1400" dirty="0" smtClean="0">
                          <a:effectLst/>
                          <a:latin typeface="Arial Narrow" panose="020B0606020202030204" pitchFamily="34" charset="0"/>
                          <a:ea typeface="Calibri"/>
                          <a:cs typeface="Times New Roman"/>
                        </a:rPr>
                        <a:t>45</a:t>
                      </a:r>
                      <a:endParaRPr lang="en-CA" sz="1400" dirty="0">
                        <a:effectLst/>
                        <a:latin typeface="Arial Narrow" panose="020B0606020202030204" pitchFamily="34" charset="0"/>
                        <a:ea typeface="Calibri"/>
                        <a:cs typeface="Times New Roman"/>
                      </a:endParaRPr>
                    </a:p>
                  </a:txBody>
                  <a:tcPr marL="68580" marR="68580" marT="0" marB="0" anchor="ctr">
                    <a:lnT w="28575" cap="flat" cmpd="sng" algn="ctr">
                      <a:solidFill>
                        <a:schemeClr val="bg1"/>
                      </a:solidFill>
                      <a:prstDash val="solid"/>
                      <a:round/>
                      <a:headEnd type="none" w="med" len="med"/>
                      <a:tailEnd type="none" w="med" len="med"/>
                    </a:lnT>
                    <a:solidFill>
                      <a:srgbClr val="CED2DC"/>
                    </a:solidFill>
                  </a:tcPr>
                </a:tc>
                <a:tc>
                  <a:txBody>
                    <a:bodyPr/>
                    <a:lstStyle/>
                    <a:p>
                      <a:pPr algn="ctr">
                        <a:lnSpc>
                          <a:spcPct val="115000"/>
                        </a:lnSpc>
                        <a:spcAft>
                          <a:spcPts val="1000"/>
                        </a:spcAft>
                      </a:pPr>
                      <a:r>
                        <a:rPr lang="en-CA" sz="1400" dirty="0" smtClean="0">
                          <a:effectLst/>
                          <a:latin typeface="Arial Narrow" panose="020B0606020202030204" pitchFamily="34" charset="0"/>
                          <a:ea typeface="Calibri"/>
                          <a:cs typeface="Times New Roman"/>
                        </a:rPr>
                        <a:t>35</a:t>
                      </a:r>
                      <a:endParaRPr lang="en-CA" sz="1400" dirty="0">
                        <a:effectLst/>
                        <a:latin typeface="Arial Narrow" panose="020B0606020202030204" pitchFamily="34" charset="0"/>
                        <a:ea typeface="Calibri"/>
                        <a:cs typeface="Times New Roman"/>
                      </a:endParaRPr>
                    </a:p>
                  </a:txBody>
                  <a:tcPr marL="68580" marR="68580" marT="0" marB="0" anchor="ctr">
                    <a:lnT w="28575" cap="flat" cmpd="sng" algn="ctr">
                      <a:solidFill>
                        <a:schemeClr val="bg1"/>
                      </a:solidFill>
                      <a:prstDash val="solid"/>
                      <a:round/>
                      <a:headEnd type="none" w="med" len="med"/>
                      <a:tailEnd type="none" w="med" len="med"/>
                    </a:lnT>
                    <a:solidFill>
                      <a:srgbClr val="CED2DC"/>
                    </a:solidFill>
                  </a:tcPr>
                </a:tc>
                <a:tc>
                  <a:txBody>
                    <a:bodyPr/>
                    <a:lstStyle/>
                    <a:p>
                      <a:pPr algn="ctr">
                        <a:lnSpc>
                          <a:spcPct val="115000"/>
                        </a:lnSpc>
                        <a:spcAft>
                          <a:spcPts val="1000"/>
                        </a:spcAft>
                      </a:pPr>
                      <a:r>
                        <a:rPr lang="en-CA" sz="1400" dirty="0" smtClean="0">
                          <a:effectLst/>
                          <a:latin typeface="Arial Narrow" panose="020B0606020202030204" pitchFamily="34" charset="0"/>
                          <a:ea typeface="Calibri"/>
                          <a:cs typeface="Times New Roman"/>
                        </a:rPr>
                        <a:t>30</a:t>
                      </a:r>
                      <a:endParaRPr lang="en-CA" sz="1400" dirty="0">
                        <a:effectLst/>
                        <a:latin typeface="Arial Narrow" panose="020B0606020202030204" pitchFamily="34" charset="0"/>
                        <a:ea typeface="Calibri"/>
                        <a:cs typeface="Times New Roman"/>
                      </a:endParaRPr>
                    </a:p>
                  </a:txBody>
                  <a:tcPr marL="68580" marR="68580" marT="0" marB="0" anchor="ctr">
                    <a:lnT w="28575" cap="flat" cmpd="sng" algn="ctr">
                      <a:solidFill>
                        <a:schemeClr val="bg1"/>
                      </a:solidFill>
                      <a:prstDash val="solid"/>
                      <a:round/>
                      <a:headEnd type="none" w="med" len="med"/>
                      <a:tailEnd type="none" w="med" len="med"/>
                    </a:lnT>
                    <a:solidFill>
                      <a:srgbClr val="CED2DC"/>
                    </a:solidFill>
                  </a:tcPr>
                </a:tc>
                <a:tc>
                  <a:txBody>
                    <a:bodyPr/>
                    <a:lstStyle/>
                    <a:p>
                      <a:pPr algn="ctr">
                        <a:lnSpc>
                          <a:spcPct val="115000"/>
                        </a:lnSpc>
                        <a:spcAft>
                          <a:spcPts val="1000"/>
                        </a:spcAft>
                      </a:pPr>
                      <a:r>
                        <a:rPr lang="en-CA" sz="1400" dirty="0" smtClean="0">
                          <a:effectLst/>
                          <a:latin typeface="Arial Narrow" panose="020B0606020202030204" pitchFamily="34" charset="0"/>
                          <a:ea typeface="Calibri"/>
                          <a:cs typeface="Times New Roman"/>
                        </a:rPr>
                        <a:t>67</a:t>
                      </a:r>
                      <a:endParaRPr lang="en-CA" sz="1400" dirty="0">
                        <a:effectLst/>
                        <a:latin typeface="Arial Narrow" panose="020B0606020202030204" pitchFamily="34" charset="0"/>
                        <a:ea typeface="Calibri"/>
                        <a:cs typeface="Times New Roman"/>
                      </a:endParaRPr>
                    </a:p>
                  </a:txBody>
                  <a:tcPr marL="68580" marR="68580" marT="0" marB="0" anchor="ctr">
                    <a:lnT w="28575" cap="flat" cmpd="sng" algn="ctr">
                      <a:solidFill>
                        <a:schemeClr val="bg1"/>
                      </a:solidFill>
                      <a:prstDash val="solid"/>
                      <a:round/>
                      <a:headEnd type="none" w="med" len="med"/>
                      <a:tailEnd type="none" w="med" len="med"/>
                    </a:lnT>
                    <a:solidFill>
                      <a:srgbClr val="CED2DC"/>
                    </a:solidFill>
                  </a:tcPr>
                </a:tc>
                <a:tc>
                  <a:txBody>
                    <a:bodyPr/>
                    <a:lstStyle/>
                    <a:p>
                      <a:pPr algn="ctr">
                        <a:lnSpc>
                          <a:spcPct val="115000"/>
                        </a:lnSpc>
                        <a:spcAft>
                          <a:spcPts val="1000"/>
                        </a:spcAft>
                      </a:pPr>
                      <a:r>
                        <a:rPr lang="en-CA" sz="1400" dirty="0" smtClean="0">
                          <a:effectLst/>
                          <a:latin typeface="Arial Narrow" panose="020B0606020202030204" pitchFamily="34" charset="0"/>
                          <a:ea typeface="Calibri"/>
                          <a:cs typeface="Times New Roman"/>
                        </a:rPr>
                        <a:t>0.23</a:t>
                      </a:r>
                      <a:endParaRPr lang="en-CA" sz="1400" dirty="0">
                        <a:effectLst/>
                        <a:latin typeface="Arial Narrow" panose="020B0606020202030204" pitchFamily="34" charset="0"/>
                        <a:ea typeface="Calibri"/>
                        <a:cs typeface="Times New Roman"/>
                      </a:endParaRPr>
                    </a:p>
                  </a:txBody>
                  <a:tcPr marL="68580" marR="68580" marT="0" marB="0" anchor="ctr">
                    <a:lnT w="28575" cap="flat" cmpd="sng" algn="ctr">
                      <a:solidFill>
                        <a:schemeClr val="bg1"/>
                      </a:solidFill>
                      <a:prstDash val="solid"/>
                      <a:round/>
                      <a:headEnd type="none" w="med" len="med"/>
                      <a:tailEnd type="none" w="med" len="med"/>
                    </a:lnT>
                    <a:solidFill>
                      <a:srgbClr val="CED2DC"/>
                    </a:solidFill>
                  </a:tcPr>
                </a:tc>
              </a:tr>
              <a:tr h="540000">
                <a:tc>
                  <a:txBody>
                    <a:bodyPr/>
                    <a:lstStyle/>
                    <a:p>
                      <a:pPr algn="l">
                        <a:lnSpc>
                          <a:spcPct val="115000"/>
                        </a:lnSpc>
                        <a:spcAft>
                          <a:spcPts val="1000"/>
                        </a:spcAft>
                      </a:pPr>
                      <a:r>
                        <a:rPr lang="en-CA" sz="1400" b="0" dirty="0" err="1" smtClean="0">
                          <a:solidFill>
                            <a:schemeClr val="bg1"/>
                          </a:solidFill>
                          <a:effectLst/>
                          <a:latin typeface="Arial Narrow" panose="020B0606020202030204" pitchFamily="34" charset="0"/>
                          <a:ea typeface="Calibri"/>
                          <a:cs typeface="Times New Roman"/>
                        </a:rPr>
                        <a:t>Allenbach</a:t>
                      </a:r>
                      <a:r>
                        <a:rPr lang="en-CA" sz="1400" b="0" baseline="0" dirty="0">
                          <a:solidFill>
                            <a:schemeClr val="bg1"/>
                          </a:solidFill>
                          <a:effectLst/>
                          <a:latin typeface="Arial Narrow" panose="020B0606020202030204" pitchFamily="34" charset="0"/>
                          <a:ea typeface="Calibri"/>
                          <a:cs typeface="Times New Roman"/>
                        </a:rPr>
                        <a:t> </a:t>
                      </a:r>
                      <a:r>
                        <a:rPr lang="en-CA" sz="1400" b="0" baseline="0" dirty="0" smtClean="0">
                          <a:solidFill>
                            <a:schemeClr val="bg1"/>
                          </a:solidFill>
                          <a:effectLst/>
                          <a:latin typeface="Arial Narrow" panose="020B0606020202030204" pitchFamily="34" charset="0"/>
                          <a:ea typeface="Calibri"/>
                          <a:cs typeface="Times New Roman"/>
                        </a:rPr>
                        <a:t>2014</a:t>
                      </a:r>
                      <a:endParaRPr lang="en-CA" sz="1400" b="0" dirty="0" smtClean="0">
                        <a:solidFill>
                          <a:schemeClr val="bg1"/>
                        </a:solidFill>
                        <a:effectLst/>
                        <a:latin typeface="Arial Narrow" panose="020B0606020202030204" pitchFamily="34" charset="0"/>
                        <a:ea typeface="Calibri"/>
                        <a:cs typeface="Times New Roman"/>
                      </a:endParaRPr>
                    </a:p>
                  </a:txBody>
                  <a:tcPr marL="68580" marR="68580" marT="0" marB="0" anchor="ctr">
                    <a:solidFill>
                      <a:schemeClr val="tx2"/>
                    </a:solidFill>
                  </a:tcPr>
                </a:tc>
                <a:tc>
                  <a:txBody>
                    <a:bodyPr/>
                    <a:lstStyle/>
                    <a:p>
                      <a:pPr algn="ctr">
                        <a:lnSpc>
                          <a:spcPct val="115000"/>
                        </a:lnSpc>
                        <a:spcAft>
                          <a:spcPts val="1000"/>
                        </a:spcAft>
                      </a:pPr>
                      <a:r>
                        <a:rPr lang="en-CA" sz="1400" dirty="0" smtClean="0">
                          <a:effectLst/>
                          <a:latin typeface="Arial Narrow" panose="020B0606020202030204" pitchFamily="34" charset="0"/>
                          <a:ea typeface="Calibri"/>
                          <a:cs typeface="Times New Roman"/>
                        </a:rPr>
                        <a:t>206</a:t>
                      </a:r>
                      <a:endParaRPr lang="en-CA" sz="1400" dirty="0">
                        <a:effectLst/>
                        <a:latin typeface="Arial Narrow" panose="020B0606020202030204" pitchFamily="34" charset="0"/>
                        <a:ea typeface="Calibri"/>
                        <a:cs typeface="Times New Roman"/>
                      </a:endParaRPr>
                    </a:p>
                  </a:txBody>
                  <a:tcPr marL="68580" marR="68580" marT="0" marB="0" anchor="ctr">
                    <a:solidFill>
                      <a:srgbClr val="E8EAEE"/>
                    </a:solidFill>
                  </a:tcPr>
                </a:tc>
                <a:tc>
                  <a:txBody>
                    <a:bodyPr/>
                    <a:lstStyle/>
                    <a:p>
                      <a:pPr algn="ctr">
                        <a:lnSpc>
                          <a:spcPct val="115000"/>
                        </a:lnSpc>
                        <a:spcAft>
                          <a:spcPts val="1000"/>
                        </a:spcAft>
                      </a:pPr>
                      <a:r>
                        <a:rPr lang="en-CA" sz="1400" dirty="0" smtClean="0">
                          <a:effectLst/>
                          <a:latin typeface="Arial Narrow" panose="020B0606020202030204" pitchFamily="34" charset="0"/>
                          <a:ea typeface="Calibri"/>
                          <a:cs typeface="Times New Roman"/>
                        </a:rPr>
                        <a:t>45</a:t>
                      </a:r>
                      <a:endParaRPr lang="en-CA" sz="1400" dirty="0">
                        <a:effectLst/>
                        <a:latin typeface="Arial Narrow" panose="020B0606020202030204" pitchFamily="34" charset="0"/>
                        <a:ea typeface="Calibri"/>
                        <a:cs typeface="Times New Roman"/>
                      </a:endParaRPr>
                    </a:p>
                  </a:txBody>
                  <a:tcPr marL="68580" marR="68580" marT="0" marB="0" anchor="ctr">
                    <a:solidFill>
                      <a:srgbClr val="E8EAEE"/>
                    </a:solidFill>
                  </a:tcPr>
                </a:tc>
                <a:tc>
                  <a:txBody>
                    <a:bodyPr/>
                    <a:lstStyle/>
                    <a:p>
                      <a:pPr algn="ctr">
                        <a:lnSpc>
                          <a:spcPct val="115000"/>
                        </a:lnSpc>
                        <a:spcAft>
                          <a:spcPts val="1000"/>
                        </a:spcAft>
                      </a:pPr>
                      <a:r>
                        <a:rPr lang="en-CA" sz="1400" dirty="0" smtClean="0">
                          <a:effectLst/>
                          <a:latin typeface="Arial Narrow" panose="020B0606020202030204" pitchFamily="34" charset="0"/>
                          <a:ea typeface="Calibri"/>
                          <a:cs typeface="Times New Roman"/>
                        </a:rPr>
                        <a:t>22</a:t>
                      </a:r>
                    </a:p>
                  </a:txBody>
                  <a:tcPr marL="68580" marR="68580" marT="0" marB="0" anchor="ctr">
                    <a:solidFill>
                      <a:srgbClr val="E8EAEE"/>
                    </a:solidFill>
                  </a:tcPr>
                </a:tc>
                <a:tc>
                  <a:txBody>
                    <a:bodyPr/>
                    <a:lstStyle/>
                    <a:p>
                      <a:pPr algn="ctr">
                        <a:lnSpc>
                          <a:spcPct val="115000"/>
                        </a:lnSpc>
                        <a:spcAft>
                          <a:spcPts val="1000"/>
                        </a:spcAft>
                      </a:pPr>
                      <a:r>
                        <a:rPr lang="en-CA" sz="1400" dirty="0" smtClean="0">
                          <a:effectLst/>
                          <a:latin typeface="Arial Narrow" panose="020B0606020202030204" pitchFamily="34" charset="0"/>
                          <a:ea typeface="Calibri"/>
                          <a:cs typeface="Times New Roman"/>
                        </a:rPr>
                        <a:t>20</a:t>
                      </a:r>
                      <a:endParaRPr lang="en-CA" sz="1400" dirty="0">
                        <a:effectLst/>
                        <a:latin typeface="Arial Narrow" panose="020B0606020202030204" pitchFamily="34" charset="0"/>
                        <a:ea typeface="Calibri"/>
                        <a:cs typeface="Times New Roman"/>
                      </a:endParaRPr>
                    </a:p>
                  </a:txBody>
                  <a:tcPr marL="68580" marR="68580" marT="0" marB="0" anchor="ctr">
                    <a:solidFill>
                      <a:srgbClr val="E8EAEE"/>
                    </a:solidFill>
                  </a:tcPr>
                </a:tc>
                <a:tc>
                  <a:txBody>
                    <a:bodyPr/>
                    <a:lstStyle/>
                    <a:p>
                      <a:pPr algn="ctr">
                        <a:lnSpc>
                          <a:spcPct val="115000"/>
                        </a:lnSpc>
                        <a:spcAft>
                          <a:spcPts val="1000"/>
                        </a:spcAft>
                      </a:pPr>
                      <a:r>
                        <a:rPr lang="en-CA" sz="1400" dirty="0" smtClean="0">
                          <a:effectLst/>
                          <a:latin typeface="Arial Narrow" panose="020B0606020202030204" pitchFamily="34" charset="0"/>
                          <a:ea typeface="Calibri"/>
                          <a:cs typeface="Times New Roman"/>
                        </a:rPr>
                        <a:t>44</a:t>
                      </a:r>
                      <a:endParaRPr lang="en-CA" sz="1400" dirty="0">
                        <a:effectLst/>
                        <a:latin typeface="Arial Narrow" panose="020B0606020202030204" pitchFamily="34" charset="0"/>
                        <a:ea typeface="Calibri"/>
                        <a:cs typeface="Times New Roman"/>
                      </a:endParaRPr>
                    </a:p>
                  </a:txBody>
                  <a:tcPr marL="68580" marR="68580" marT="0" marB="0" anchor="ctr">
                    <a:solidFill>
                      <a:srgbClr val="E8EAEE"/>
                    </a:solidFill>
                  </a:tcPr>
                </a:tc>
                <a:tc>
                  <a:txBody>
                    <a:bodyPr/>
                    <a:lstStyle/>
                    <a:p>
                      <a:pPr algn="ctr">
                        <a:lnSpc>
                          <a:spcPct val="115000"/>
                        </a:lnSpc>
                        <a:spcAft>
                          <a:spcPts val="1000"/>
                        </a:spcAft>
                      </a:pPr>
                      <a:r>
                        <a:rPr lang="en-CA" sz="1400" dirty="0" smtClean="0">
                          <a:effectLst/>
                          <a:latin typeface="Arial Narrow" panose="020B0606020202030204" pitchFamily="34" charset="0"/>
                          <a:ea typeface="Calibri"/>
                          <a:cs typeface="Times New Roman"/>
                        </a:rPr>
                        <a:t>0.10</a:t>
                      </a:r>
                      <a:endParaRPr lang="en-CA" sz="1400" dirty="0">
                        <a:effectLst/>
                        <a:latin typeface="Arial Narrow" panose="020B0606020202030204" pitchFamily="34" charset="0"/>
                        <a:ea typeface="Calibri"/>
                        <a:cs typeface="Times New Roman"/>
                      </a:endParaRPr>
                    </a:p>
                  </a:txBody>
                  <a:tcPr marL="68580" marR="68580" marT="0" marB="0" anchor="ctr">
                    <a:solidFill>
                      <a:srgbClr val="E8EAEE"/>
                    </a:solidFill>
                  </a:tcPr>
                </a:tc>
              </a:tr>
              <a:tr h="540000">
                <a:tc>
                  <a:txBody>
                    <a:bodyPr/>
                    <a:lstStyle/>
                    <a:p>
                      <a:pPr algn="l">
                        <a:lnSpc>
                          <a:spcPct val="115000"/>
                        </a:lnSpc>
                        <a:spcAft>
                          <a:spcPts val="1000"/>
                        </a:spcAft>
                      </a:pPr>
                      <a:r>
                        <a:rPr lang="en-CA" sz="1400" b="0" dirty="0" err="1" smtClean="0">
                          <a:solidFill>
                            <a:schemeClr val="bg1"/>
                          </a:solidFill>
                          <a:effectLst/>
                          <a:latin typeface="Arial Narrow" panose="020B0606020202030204" pitchFamily="34" charset="0"/>
                          <a:ea typeface="Calibri"/>
                          <a:cs typeface="Times New Roman"/>
                        </a:rPr>
                        <a:t>Kassardjian</a:t>
                      </a:r>
                      <a:r>
                        <a:rPr lang="en-CA" sz="1400" b="0" dirty="0" smtClean="0">
                          <a:solidFill>
                            <a:schemeClr val="bg1"/>
                          </a:solidFill>
                          <a:effectLst/>
                          <a:latin typeface="Arial Narrow" panose="020B0606020202030204" pitchFamily="34" charset="0"/>
                          <a:ea typeface="Calibri"/>
                          <a:cs typeface="Times New Roman"/>
                        </a:rPr>
                        <a:t> 2015</a:t>
                      </a:r>
                      <a:endParaRPr lang="en-CA" sz="1400" b="0" dirty="0">
                        <a:solidFill>
                          <a:schemeClr val="bg1"/>
                        </a:solidFill>
                        <a:effectLst/>
                        <a:latin typeface="Arial Narrow" panose="020B0606020202030204" pitchFamily="34" charset="0"/>
                        <a:ea typeface="Calibri"/>
                        <a:cs typeface="Times New Roman"/>
                      </a:endParaRPr>
                    </a:p>
                  </a:txBody>
                  <a:tcPr marL="68580" marR="68580" marT="0" marB="0" anchor="ctr">
                    <a:solidFill>
                      <a:schemeClr val="tx2"/>
                    </a:solidFill>
                  </a:tcPr>
                </a:tc>
                <a:tc>
                  <a:txBody>
                    <a:bodyPr/>
                    <a:lstStyle/>
                    <a:p>
                      <a:pPr algn="ctr">
                        <a:lnSpc>
                          <a:spcPct val="115000"/>
                        </a:lnSpc>
                        <a:spcAft>
                          <a:spcPts val="1000"/>
                        </a:spcAft>
                      </a:pPr>
                      <a:r>
                        <a:rPr lang="en-CA" sz="1400" dirty="0" smtClean="0">
                          <a:effectLst/>
                          <a:latin typeface="Arial Narrow" panose="020B0606020202030204" pitchFamily="34" charset="0"/>
                          <a:ea typeface="Calibri"/>
                          <a:cs typeface="Times New Roman"/>
                        </a:rPr>
                        <a:t>63</a:t>
                      </a:r>
                      <a:endParaRPr lang="en-CA" sz="1400" dirty="0">
                        <a:effectLst/>
                        <a:latin typeface="Arial Narrow" panose="020B0606020202030204" pitchFamily="34" charset="0"/>
                        <a:ea typeface="Calibri"/>
                        <a:cs typeface="Times New Roman"/>
                      </a:endParaRPr>
                    </a:p>
                  </a:txBody>
                  <a:tcPr marL="68580" marR="68580" marT="0" marB="0" anchor="ctr">
                    <a:solidFill>
                      <a:srgbClr val="CED2DC"/>
                    </a:solidFill>
                  </a:tcPr>
                </a:tc>
                <a:tc>
                  <a:txBody>
                    <a:bodyPr/>
                    <a:lstStyle/>
                    <a:p>
                      <a:pPr algn="ctr">
                        <a:lnSpc>
                          <a:spcPct val="115000"/>
                        </a:lnSpc>
                        <a:spcAft>
                          <a:spcPts val="1000"/>
                        </a:spcAft>
                      </a:pPr>
                      <a:r>
                        <a:rPr lang="en-CA" sz="1400" dirty="0" smtClean="0">
                          <a:effectLst/>
                          <a:latin typeface="Arial Narrow" panose="020B0606020202030204" pitchFamily="34" charset="0"/>
                          <a:ea typeface="Calibri"/>
                          <a:cs typeface="Times New Roman"/>
                        </a:rPr>
                        <a:t>17</a:t>
                      </a:r>
                      <a:endParaRPr lang="en-CA" sz="1400" dirty="0">
                        <a:effectLst/>
                        <a:latin typeface="Arial Narrow" panose="020B0606020202030204" pitchFamily="34" charset="0"/>
                        <a:ea typeface="Calibri"/>
                        <a:cs typeface="Times New Roman"/>
                      </a:endParaRPr>
                    </a:p>
                  </a:txBody>
                  <a:tcPr marL="68580" marR="68580" marT="0" marB="0" anchor="ctr">
                    <a:solidFill>
                      <a:srgbClr val="CED2DC"/>
                    </a:solidFill>
                  </a:tcPr>
                </a:tc>
                <a:tc>
                  <a:txBody>
                    <a:bodyPr/>
                    <a:lstStyle/>
                    <a:p>
                      <a:pPr algn="ctr">
                        <a:lnSpc>
                          <a:spcPct val="115000"/>
                        </a:lnSpc>
                        <a:spcAft>
                          <a:spcPts val="1000"/>
                        </a:spcAft>
                      </a:pPr>
                      <a:r>
                        <a:rPr lang="en-CA" sz="1400" dirty="0" smtClean="0">
                          <a:effectLst/>
                          <a:latin typeface="Arial Narrow" panose="020B0606020202030204" pitchFamily="34" charset="0"/>
                          <a:ea typeface="Calibri"/>
                          <a:cs typeface="Times New Roman"/>
                        </a:rPr>
                        <a:t>27</a:t>
                      </a:r>
                      <a:endParaRPr lang="en-CA" sz="1400" dirty="0">
                        <a:effectLst/>
                        <a:latin typeface="Arial Narrow" panose="020B0606020202030204" pitchFamily="34" charset="0"/>
                        <a:ea typeface="Calibri"/>
                        <a:cs typeface="Times New Roman"/>
                      </a:endParaRPr>
                    </a:p>
                  </a:txBody>
                  <a:tcPr marL="68580" marR="68580" marT="0" marB="0" anchor="ctr">
                    <a:solidFill>
                      <a:srgbClr val="CED2DC"/>
                    </a:solidFill>
                  </a:tcPr>
                </a:tc>
                <a:tc>
                  <a:txBody>
                    <a:bodyPr/>
                    <a:lstStyle/>
                    <a:p>
                      <a:pPr algn="ctr">
                        <a:lnSpc>
                          <a:spcPct val="115000"/>
                        </a:lnSpc>
                        <a:spcAft>
                          <a:spcPts val="1000"/>
                        </a:spcAft>
                      </a:pPr>
                      <a:r>
                        <a:rPr lang="en-CA" sz="1400" dirty="0" smtClean="0">
                          <a:effectLst/>
                          <a:latin typeface="Arial Narrow" panose="020B0606020202030204" pitchFamily="34" charset="0"/>
                          <a:ea typeface="Calibri"/>
                          <a:cs typeface="Times New Roman"/>
                        </a:rPr>
                        <a:t>12</a:t>
                      </a:r>
                      <a:endParaRPr lang="en-CA" sz="1400" dirty="0">
                        <a:effectLst/>
                        <a:latin typeface="Arial Narrow" panose="020B0606020202030204" pitchFamily="34" charset="0"/>
                        <a:ea typeface="Calibri"/>
                        <a:cs typeface="Times New Roman"/>
                      </a:endParaRPr>
                    </a:p>
                  </a:txBody>
                  <a:tcPr marL="68580" marR="68580" marT="0" marB="0" anchor="ctr">
                    <a:solidFill>
                      <a:srgbClr val="CED2DC"/>
                    </a:solidFill>
                  </a:tcPr>
                </a:tc>
                <a:tc>
                  <a:txBody>
                    <a:bodyPr/>
                    <a:lstStyle/>
                    <a:p>
                      <a:pPr algn="ctr">
                        <a:lnSpc>
                          <a:spcPct val="115000"/>
                        </a:lnSpc>
                        <a:spcAft>
                          <a:spcPts val="1000"/>
                        </a:spcAft>
                      </a:pPr>
                      <a:r>
                        <a:rPr lang="en-CA" sz="1400" dirty="0" smtClean="0">
                          <a:effectLst/>
                          <a:latin typeface="Arial Narrow" panose="020B0606020202030204" pitchFamily="34" charset="0"/>
                          <a:ea typeface="Calibri"/>
                          <a:cs typeface="Times New Roman"/>
                        </a:rPr>
                        <a:t>71</a:t>
                      </a:r>
                      <a:endParaRPr lang="en-CA" sz="1400" dirty="0">
                        <a:effectLst/>
                        <a:latin typeface="Arial Narrow" panose="020B0606020202030204" pitchFamily="34" charset="0"/>
                        <a:ea typeface="Calibri"/>
                        <a:cs typeface="Times New Roman"/>
                      </a:endParaRPr>
                    </a:p>
                  </a:txBody>
                  <a:tcPr marL="68580" marR="68580" marT="0" marB="0" anchor="ctr">
                    <a:solidFill>
                      <a:srgbClr val="CED2DC"/>
                    </a:solidFill>
                  </a:tcPr>
                </a:tc>
                <a:tc>
                  <a:txBody>
                    <a:bodyPr/>
                    <a:lstStyle/>
                    <a:p>
                      <a:pPr algn="ctr">
                        <a:lnSpc>
                          <a:spcPct val="115000"/>
                        </a:lnSpc>
                        <a:spcAft>
                          <a:spcPts val="1000"/>
                        </a:spcAft>
                      </a:pPr>
                      <a:r>
                        <a:rPr lang="en-CA" sz="1400" dirty="0" smtClean="0">
                          <a:effectLst/>
                          <a:latin typeface="Arial Narrow" panose="020B0606020202030204" pitchFamily="34" charset="0"/>
                          <a:ea typeface="Calibri"/>
                          <a:cs typeface="Times New Roman"/>
                        </a:rPr>
                        <a:t>0.19</a:t>
                      </a:r>
                      <a:endParaRPr lang="en-CA" sz="1400" dirty="0">
                        <a:effectLst/>
                        <a:latin typeface="Arial Narrow" panose="020B0606020202030204" pitchFamily="34" charset="0"/>
                        <a:ea typeface="Calibri"/>
                        <a:cs typeface="Times New Roman"/>
                      </a:endParaRPr>
                    </a:p>
                  </a:txBody>
                  <a:tcPr marL="68580" marR="68580" marT="0" marB="0" anchor="ctr">
                    <a:solidFill>
                      <a:srgbClr val="CED2DC"/>
                    </a:solidFill>
                  </a:tcPr>
                </a:tc>
              </a:tr>
              <a:tr h="540000">
                <a:tc>
                  <a:txBody>
                    <a:bodyPr/>
                    <a:lstStyle/>
                    <a:p>
                      <a:pPr algn="l">
                        <a:lnSpc>
                          <a:spcPct val="115000"/>
                        </a:lnSpc>
                        <a:spcAft>
                          <a:spcPts val="1000"/>
                        </a:spcAft>
                      </a:pPr>
                      <a:r>
                        <a:rPr lang="en-CA" sz="1400" b="0" dirty="0" smtClean="0">
                          <a:solidFill>
                            <a:schemeClr val="bg1"/>
                          </a:solidFill>
                          <a:effectLst/>
                          <a:latin typeface="Arial Narrow" panose="020B0606020202030204" pitchFamily="34" charset="0"/>
                          <a:ea typeface="Calibri"/>
                          <a:cs typeface="Times New Roman"/>
                        </a:rPr>
                        <a:t>Watanabe 2015</a:t>
                      </a:r>
                      <a:endParaRPr lang="en-CA" sz="1400" b="0" dirty="0">
                        <a:solidFill>
                          <a:schemeClr val="bg1"/>
                        </a:solidFill>
                        <a:effectLst/>
                        <a:latin typeface="Arial Narrow" panose="020B0606020202030204" pitchFamily="34" charset="0"/>
                        <a:ea typeface="Calibri"/>
                        <a:cs typeface="Times New Roman"/>
                      </a:endParaRPr>
                    </a:p>
                  </a:txBody>
                  <a:tcPr marL="68580" marR="68580" marT="0" marB="0" anchor="ctr">
                    <a:solidFill>
                      <a:schemeClr val="tx2"/>
                    </a:solidFill>
                  </a:tcPr>
                </a:tc>
                <a:tc>
                  <a:txBody>
                    <a:bodyPr/>
                    <a:lstStyle/>
                    <a:p>
                      <a:pPr algn="ctr">
                        <a:lnSpc>
                          <a:spcPct val="115000"/>
                        </a:lnSpc>
                        <a:spcAft>
                          <a:spcPts val="1000"/>
                        </a:spcAft>
                      </a:pPr>
                      <a:r>
                        <a:rPr lang="en-CA" sz="1400" dirty="0" smtClean="0">
                          <a:effectLst/>
                          <a:latin typeface="Arial Narrow" panose="020B0606020202030204" pitchFamily="34" charset="0"/>
                          <a:ea typeface="Calibri"/>
                          <a:cs typeface="Times New Roman"/>
                        </a:rPr>
                        <a:t>26</a:t>
                      </a:r>
                      <a:endParaRPr lang="en-CA" sz="1400" dirty="0">
                        <a:effectLst/>
                        <a:latin typeface="Arial Narrow" panose="020B0606020202030204" pitchFamily="34" charset="0"/>
                        <a:ea typeface="Calibri"/>
                        <a:cs typeface="Times New Roman"/>
                      </a:endParaRPr>
                    </a:p>
                  </a:txBody>
                  <a:tcPr marL="68580" marR="68580" marT="0" marB="0" anchor="ctr">
                    <a:solidFill>
                      <a:srgbClr val="E8EAEE"/>
                    </a:solidFill>
                  </a:tcPr>
                </a:tc>
                <a:tc>
                  <a:txBody>
                    <a:bodyPr/>
                    <a:lstStyle/>
                    <a:p>
                      <a:pPr algn="ctr">
                        <a:lnSpc>
                          <a:spcPct val="115000"/>
                        </a:lnSpc>
                        <a:spcAft>
                          <a:spcPts val="1000"/>
                        </a:spcAft>
                      </a:pPr>
                      <a:r>
                        <a:rPr lang="en-CA" sz="1400" dirty="0" smtClean="0">
                          <a:effectLst/>
                          <a:latin typeface="Arial Narrow" panose="020B0606020202030204" pitchFamily="34" charset="0"/>
                          <a:ea typeface="Calibri"/>
                          <a:cs typeface="Times New Roman"/>
                        </a:rPr>
                        <a:t>8</a:t>
                      </a:r>
                      <a:endParaRPr lang="en-CA" sz="1400" dirty="0">
                        <a:effectLst/>
                        <a:latin typeface="Arial Narrow" panose="020B0606020202030204" pitchFamily="34" charset="0"/>
                        <a:ea typeface="Calibri"/>
                        <a:cs typeface="Times New Roman"/>
                      </a:endParaRPr>
                    </a:p>
                  </a:txBody>
                  <a:tcPr marL="68580" marR="68580" marT="0" marB="0" anchor="ctr">
                    <a:solidFill>
                      <a:srgbClr val="E8EAEE"/>
                    </a:solidFill>
                  </a:tcPr>
                </a:tc>
                <a:tc>
                  <a:txBody>
                    <a:bodyPr/>
                    <a:lstStyle/>
                    <a:p>
                      <a:pPr algn="ctr">
                        <a:lnSpc>
                          <a:spcPct val="115000"/>
                        </a:lnSpc>
                        <a:spcAft>
                          <a:spcPts val="1000"/>
                        </a:spcAft>
                      </a:pPr>
                      <a:r>
                        <a:rPr lang="en-CA" sz="1400" dirty="0" smtClean="0">
                          <a:effectLst/>
                          <a:latin typeface="Arial Narrow" panose="020B0606020202030204" pitchFamily="34" charset="0"/>
                          <a:ea typeface="Calibri"/>
                          <a:cs typeface="Times New Roman"/>
                        </a:rPr>
                        <a:t>31</a:t>
                      </a:r>
                      <a:endParaRPr lang="en-CA" sz="1400" dirty="0">
                        <a:effectLst/>
                        <a:latin typeface="Arial Narrow" panose="020B0606020202030204" pitchFamily="34" charset="0"/>
                        <a:ea typeface="Calibri"/>
                        <a:cs typeface="Times New Roman"/>
                      </a:endParaRPr>
                    </a:p>
                  </a:txBody>
                  <a:tcPr marL="68580" marR="68580" marT="0" marB="0" anchor="ctr">
                    <a:solidFill>
                      <a:srgbClr val="E8EAEE"/>
                    </a:solidFill>
                  </a:tcPr>
                </a:tc>
                <a:tc>
                  <a:txBody>
                    <a:bodyPr/>
                    <a:lstStyle/>
                    <a:p>
                      <a:pPr algn="ctr">
                        <a:lnSpc>
                          <a:spcPct val="115000"/>
                        </a:lnSpc>
                        <a:spcAft>
                          <a:spcPts val="1000"/>
                        </a:spcAft>
                      </a:pPr>
                      <a:r>
                        <a:rPr lang="en-CA" sz="1400" dirty="0" smtClean="0">
                          <a:effectLst/>
                          <a:latin typeface="Arial Narrow" panose="020B0606020202030204" pitchFamily="34" charset="0"/>
                          <a:ea typeface="Calibri"/>
                          <a:cs typeface="Times New Roman"/>
                        </a:rPr>
                        <a:t>3</a:t>
                      </a:r>
                      <a:endParaRPr lang="en-CA" sz="1400" dirty="0">
                        <a:effectLst/>
                        <a:latin typeface="Arial Narrow" panose="020B0606020202030204" pitchFamily="34" charset="0"/>
                        <a:ea typeface="Calibri"/>
                        <a:cs typeface="Times New Roman"/>
                      </a:endParaRPr>
                    </a:p>
                  </a:txBody>
                  <a:tcPr marL="68580" marR="68580" marT="0" marB="0" anchor="ctr">
                    <a:solidFill>
                      <a:srgbClr val="E8EAEE"/>
                    </a:solidFill>
                  </a:tcPr>
                </a:tc>
                <a:tc>
                  <a:txBody>
                    <a:bodyPr/>
                    <a:lstStyle/>
                    <a:p>
                      <a:pPr algn="ctr">
                        <a:lnSpc>
                          <a:spcPct val="115000"/>
                        </a:lnSpc>
                        <a:spcAft>
                          <a:spcPts val="1000"/>
                        </a:spcAft>
                      </a:pPr>
                      <a:r>
                        <a:rPr lang="en-CA" sz="1400" dirty="0" smtClean="0">
                          <a:effectLst/>
                          <a:latin typeface="Arial Narrow" panose="020B0606020202030204" pitchFamily="34" charset="0"/>
                          <a:ea typeface="Calibri"/>
                          <a:cs typeface="Times New Roman"/>
                        </a:rPr>
                        <a:t>38</a:t>
                      </a:r>
                      <a:endParaRPr lang="en-CA" sz="1400" dirty="0">
                        <a:effectLst/>
                        <a:latin typeface="Arial Narrow" panose="020B0606020202030204" pitchFamily="34" charset="0"/>
                        <a:ea typeface="Calibri"/>
                        <a:cs typeface="Times New Roman"/>
                      </a:endParaRPr>
                    </a:p>
                  </a:txBody>
                  <a:tcPr marL="68580" marR="68580" marT="0" marB="0" anchor="ctr">
                    <a:solidFill>
                      <a:srgbClr val="E8EAEE"/>
                    </a:solidFill>
                  </a:tcPr>
                </a:tc>
                <a:tc>
                  <a:txBody>
                    <a:bodyPr/>
                    <a:lstStyle/>
                    <a:p>
                      <a:pPr algn="ctr">
                        <a:lnSpc>
                          <a:spcPct val="115000"/>
                        </a:lnSpc>
                        <a:spcAft>
                          <a:spcPts val="1000"/>
                        </a:spcAft>
                      </a:pPr>
                      <a:r>
                        <a:rPr lang="en-CA" sz="1400" dirty="0" smtClean="0">
                          <a:effectLst/>
                          <a:latin typeface="Arial Narrow" panose="020B0606020202030204" pitchFamily="34" charset="0"/>
                          <a:ea typeface="Calibri"/>
                          <a:cs typeface="Times New Roman"/>
                        </a:rPr>
                        <a:t>0.12</a:t>
                      </a:r>
                      <a:endParaRPr lang="en-CA" sz="1400" dirty="0">
                        <a:effectLst/>
                        <a:latin typeface="Arial Narrow" panose="020B0606020202030204" pitchFamily="34" charset="0"/>
                        <a:ea typeface="Calibri"/>
                        <a:cs typeface="Times New Roman"/>
                      </a:endParaRPr>
                    </a:p>
                  </a:txBody>
                  <a:tcPr marL="68580" marR="68580" marT="0" marB="0" anchor="ctr">
                    <a:solidFill>
                      <a:srgbClr val="E8EAEE"/>
                    </a:solidFill>
                  </a:tcPr>
                </a:tc>
              </a:tr>
              <a:tr h="540000">
                <a:tc>
                  <a:txBody>
                    <a:bodyPr/>
                    <a:lstStyle/>
                    <a:p>
                      <a:pPr algn="l">
                        <a:lnSpc>
                          <a:spcPct val="115000"/>
                        </a:lnSpc>
                        <a:spcAft>
                          <a:spcPts val="1000"/>
                        </a:spcAft>
                      </a:pPr>
                      <a:r>
                        <a:rPr lang="en-CA" sz="1400" b="0" dirty="0" smtClean="0">
                          <a:solidFill>
                            <a:schemeClr val="bg1"/>
                          </a:solidFill>
                          <a:effectLst/>
                          <a:latin typeface="Arial Narrow" panose="020B0606020202030204" pitchFamily="34" charset="0"/>
                          <a:ea typeface="Calibri"/>
                          <a:cs typeface="Times New Roman"/>
                        </a:rPr>
                        <a:t>Klein 2015</a:t>
                      </a:r>
                      <a:endParaRPr lang="en-CA" sz="1400" b="0" dirty="0">
                        <a:solidFill>
                          <a:schemeClr val="bg1"/>
                        </a:solidFill>
                        <a:effectLst/>
                        <a:latin typeface="Arial Narrow" panose="020B0606020202030204" pitchFamily="34" charset="0"/>
                        <a:ea typeface="Calibri"/>
                        <a:cs typeface="Times New Roman"/>
                      </a:endParaRPr>
                    </a:p>
                  </a:txBody>
                  <a:tcPr marL="68580" marR="68580" marT="0" marB="0" anchor="ctr">
                    <a:solidFill>
                      <a:schemeClr val="tx2"/>
                    </a:solidFill>
                  </a:tcPr>
                </a:tc>
                <a:tc>
                  <a:txBody>
                    <a:bodyPr/>
                    <a:lstStyle/>
                    <a:p>
                      <a:pPr algn="ctr">
                        <a:lnSpc>
                          <a:spcPct val="115000"/>
                        </a:lnSpc>
                        <a:spcAft>
                          <a:spcPts val="1000"/>
                        </a:spcAft>
                      </a:pPr>
                      <a:r>
                        <a:rPr lang="en-CA" sz="1400" dirty="0" smtClean="0">
                          <a:effectLst/>
                          <a:latin typeface="Arial Narrow" panose="020B0606020202030204" pitchFamily="34" charset="0"/>
                          <a:ea typeface="Calibri"/>
                          <a:cs typeface="Times New Roman"/>
                        </a:rPr>
                        <a:t>27</a:t>
                      </a:r>
                      <a:endParaRPr lang="en-CA" sz="1400" dirty="0">
                        <a:effectLst/>
                        <a:latin typeface="Arial Narrow" panose="020B0606020202030204" pitchFamily="34" charset="0"/>
                        <a:ea typeface="Calibri"/>
                        <a:cs typeface="Times New Roman"/>
                      </a:endParaRPr>
                    </a:p>
                  </a:txBody>
                  <a:tcPr marL="68580" marR="68580" marT="0" marB="0" anchor="ctr">
                    <a:solidFill>
                      <a:srgbClr val="CED2DC"/>
                    </a:solidFill>
                  </a:tcPr>
                </a:tc>
                <a:tc>
                  <a:txBody>
                    <a:bodyPr/>
                    <a:lstStyle/>
                    <a:p>
                      <a:pPr algn="ctr">
                        <a:lnSpc>
                          <a:spcPct val="115000"/>
                        </a:lnSpc>
                        <a:spcAft>
                          <a:spcPts val="1000"/>
                        </a:spcAft>
                      </a:pPr>
                      <a:r>
                        <a:rPr lang="en-CA" sz="1400" dirty="0" smtClean="0">
                          <a:effectLst/>
                          <a:latin typeface="Arial Narrow" panose="020B0606020202030204" pitchFamily="34" charset="0"/>
                          <a:ea typeface="Calibri"/>
                          <a:cs typeface="Times New Roman"/>
                        </a:rPr>
                        <a:t>11</a:t>
                      </a:r>
                      <a:endParaRPr lang="en-CA" sz="1400" dirty="0">
                        <a:effectLst/>
                        <a:latin typeface="Arial Narrow" panose="020B0606020202030204" pitchFamily="34" charset="0"/>
                        <a:ea typeface="Calibri"/>
                        <a:cs typeface="Times New Roman"/>
                      </a:endParaRPr>
                    </a:p>
                  </a:txBody>
                  <a:tcPr marL="68580" marR="68580" marT="0" marB="0" anchor="ctr">
                    <a:solidFill>
                      <a:srgbClr val="CED2DC"/>
                    </a:solidFill>
                  </a:tcPr>
                </a:tc>
                <a:tc>
                  <a:txBody>
                    <a:bodyPr/>
                    <a:lstStyle/>
                    <a:p>
                      <a:pPr algn="ctr">
                        <a:lnSpc>
                          <a:spcPct val="115000"/>
                        </a:lnSpc>
                        <a:spcAft>
                          <a:spcPts val="1000"/>
                        </a:spcAft>
                      </a:pPr>
                      <a:r>
                        <a:rPr lang="en-CA" sz="1400" dirty="0" smtClean="0">
                          <a:effectLst/>
                          <a:latin typeface="Arial Narrow" panose="020B0606020202030204" pitchFamily="34" charset="0"/>
                          <a:ea typeface="Calibri"/>
                          <a:cs typeface="Times New Roman"/>
                        </a:rPr>
                        <a:t>41</a:t>
                      </a:r>
                      <a:endParaRPr lang="en-CA" sz="1400" dirty="0">
                        <a:effectLst/>
                        <a:latin typeface="Arial Narrow" panose="020B0606020202030204" pitchFamily="34" charset="0"/>
                        <a:ea typeface="Calibri"/>
                        <a:cs typeface="Times New Roman"/>
                      </a:endParaRPr>
                    </a:p>
                  </a:txBody>
                  <a:tcPr marL="68580" marR="68580" marT="0" marB="0" anchor="ctr">
                    <a:solidFill>
                      <a:srgbClr val="CED2DC"/>
                    </a:solidFill>
                  </a:tcPr>
                </a:tc>
                <a:tc>
                  <a:txBody>
                    <a:bodyPr/>
                    <a:lstStyle/>
                    <a:p>
                      <a:pPr algn="ctr">
                        <a:lnSpc>
                          <a:spcPct val="115000"/>
                        </a:lnSpc>
                        <a:spcAft>
                          <a:spcPts val="1000"/>
                        </a:spcAft>
                      </a:pPr>
                      <a:r>
                        <a:rPr lang="en-CA" sz="1400" dirty="0" smtClean="0">
                          <a:effectLst/>
                          <a:latin typeface="Arial Narrow" panose="020B0606020202030204" pitchFamily="34" charset="0"/>
                          <a:ea typeface="Calibri"/>
                          <a:cs typeface="Times New Roman"/>
                        </a:rPr>
                        <a:t>11</a:t>
                      </a:r>
                      <a:endParaRPr lang="en-CA" sz="1400" dirty="0">
                        <a:effectLst/>
                        <a:latin typeface="Arial Narrow" panose="020B0606020202030204" pitchFamily="34" charset="0"/>
                        <a:ea typeface="Calibri"/>
                        <a:cs typeface="Times New Roman"/>
                      </a:endParaRPr>
                    </a:p>
                  </a:txBody>
                  <a:tcPr marL="68580" marR="68580" marT="0" marB="0" anchor="ctr">
                    <a:solidFill>
                      <a:srgbClr val="CED2DC"/>
                    </a:solidFill>
                  </a:tcPr>
                </a:tc>
                <a:tc>
                  <a:txBody>
                    <a:bodyPr/>
                    <a:lstStyle/>
                    <a:p>
                      <a:pPr algn="ctr">
                        <a:lnSpc>
                          <a:spcPct val="115000"/>
                        </a:lnSpc>
                        <a:spcAft>
                          <a:spcPts val="1000"/>
                        </a:spcAft>
                      </a:pPr>
                      <a:r>
                        <a:rPr lang="en-CA" sz="1400" dirty="0" smtClean="0">
                          <a:effectLst/>
                          <a:latin typeface="Arial Narrow" panose="020B0606020202030204" pitchFamily="34" charset="0"/>
                          <a:ea typeface="Calibri"/>
                          <a:cs typeface="Times New Roman"/>
                        </a:rPr>
                        <a:t>100</a:t>
                      </a:r>
                      <a:endParaRPr lang="en-CA" sz="1400" dirty="0">
                        <a:effectLst/>
                        <a:latin typeface="Arial Narrow" panose="020B0606020202030204" pitchFamily="34" charset="0"/>
                        <a:ea typeface="Calibri"/>
                        <a:cs typeface="Times New Roman"/>
                      </a:endParaRPr>
                    </a:p>
                  </a:txBody>
                  <a:tcPr marL="68580" marR="68580" marT="0" marB="0" anchor="ctr">
                    <a:solidFill>
                      <a:srgbClr val="CED2DC"/>
                    </a:solidFill>
                  </a:tcPr>
                </a:tc>
                <a:tc>
                  <a:txBody>
                    <a:bodyPr/>
                    <a:lstStyle/>
                    <a:p>
                      <a:pPr algn="ctr">
                        <a:lnSpc>
                          <a:spcPct val="115000"/>
                        </a:lnSpc>
                        <a:spcAft>
                          <a:spcPts val="1000"/>
                        </a:spcAft>
                      </a:pPr>
                      <a:r>
                        <a:rPr lang="en-CA" sz="1400" dirty="0" smtClean="0">
                          <a:effectLst/>
                          <a:latin typeface="Arial Narrow" panose="020B0606020202030204" pitchFamily="34" charset="0"/>
                          <a:ea typeface="Calibri"/>
                          <a:cs typeface="Times New Roman"/>
                        </a:rPr>
                        <a:t>0.41</a:t>
                      </a:r>
                      <a:endParaRPr lang="en-CA" sz="1400" dirty="0">
                        <a:effectLst/>
                        <a:latin typeface="Arial Narrow" panose="020B0606020202030204" pitchFamily="34" charset="0"/>
                        <a:ea typeface="Calibri"/>
                        <a:cs typeface="Times New Roman"/>
                      </a:endParaRPr>
                    </a:p>
                  </a:txBody>
                  <a:tcPr marL="68580" marR="68580" marT="0" marB="0" anchor="ctr">
                    <a:solidFill>
                      <a:srgbClr val="CED2DC"/>
                    </a:solidFill>
                  </a:tcPr>
                </a:tc>
              </a:tr>
              <a:tr h="540000">
                <a:tc>
                  <a:txBody>
                    <a:bodyPr/>
                    <a:lstStyle/>
                    <a:p>
                      <a:pPr algn="l">
                        <a:lnSpc>
                          <a:spcPct val="115000"/>
                        </a:lnSpc>
                        <a:spcAft>
                          <a:spcPts val="1000"/>
                        </a:spcAft>
                      </a:pPr>
                      <a:r>
                        <a:rPr lang="en-CA" sz="1400" b="0" dirty="0" smtClean="0">
                          <a:solidFill>
                            <a:schemeClr val="bg1"/>
                          </a:solidFill>
                          <a:effectLst/>
                          <a:latin typeface="Arial Narrow" panose="020B0606020202030204" pitchFamily="34" charset="0"/>
                          <a:ea typeface="Calibri"/>
                          <a:cs typeface="Times New Roman"/>
                        </a:rPr>
                        <a:t>Totals</a:t>
                      </a:r>
                      <a:endParaRPr lang="en-CA" sz="1400" b="0" dirty="0">
                        <a:solidFill>
                          <a:schemeClr val="bg1"/>
                        </a:solidFill>
                        <a:effectLst/>
                        <a:latin typeface="Arial Narrow" panose="020B0606020202030204" pitchFamily="34" charset="0"/>
                        <a:ea typeface="Calibri"/>
                        <a:cs typeface="Times New Roman"/>
                      </a:endParaRPr>
                    </a:p>
                  </a:txBody>
                  <a:tcPr marL="68580" marR="68580" marT="0" marB="0" anchor="ctr">
                    <a:solidFill>
                      <a:schemeClr val="tx2"/>
                    </a:solidFill>
                  </a:tcPr>
                </a:tc>
                <a:tc>
                  <a:txBody>
                    <a:bodyPr/>
                    <a:lstStyle/>
                    <a:p>
                      <a:pPr algn="ctr">
                        <a:lnSpc>
                          <a:spcPct val="115000"/>
                        </a:lnSpc>
                        <a:spcAft>
                          <a:spcPts val="1000"/>
                        </a:spcAft>
                      </a:pPr>
                      <a:r>
                        <a:rPr lang="en-CA" sz="1400" dirty="0" smtClean="0">
                          <a:effectLst/>
                          <a:latin typeface="Arial Narrow" panose="020B0606020202030204" pitchFamily="34" charset="0"/>
                          <a:ea typeface="Calibri"/>
                          <a:cs typeface="Times New Roman"/>
                        </a:rPr>
                        <a:t>450</a:t>
                      </a:r>
                      <a:endParaRPr lang="en-CA" sz="1400" dirty="0">
                        <a:effectLst/>
                        <a:latin typeface="Arial Narrow" panose="020B0606020202030204" pitchFamily="34" charset="0"/>
                        <a:ea typeface="Calibri"/>
                        <a:cs typeface="Times New Roman"/>
                      </a:endParaRPr>
                    </a:p>
                  </a:txBody>
                  <a:tcPr marL="68580" marR="68580" marT="0" marB="0" anchor="ctr">
                    <a:solidFill>
                      <a:srgbClr val="E8EAEE"/>
                    </a:solidFill>
                  </a:tcPr>
                </a:tc>
                <a:tc>
                  <a:txBody>
                    <a:bodyPr/>
                    <a:lstStyle/>
                    <a:p>
                      <a:pPr algn="ctr">
                        <a:lnSpc>
                          <a:spcPct val="115000"/>
                        </a:lnSpc>
                        <a:spcAft>
                          <a:spcPts val="1000"/>
                        </a:spcAft>
                      </a:pPr>
                      <a:r>
                        <a:rPr lang="en-CA" sz="1400" dirty="0" smtClean="0">
                          <a:effectLst/>
                          <a:latin typeface="Arial Narrow" panose="020B0606020202030204" pitchFamily="34" charset="0"/>
                          <a:ea typeface="Calibri"/>
                          <a:cs typeface="Times New Roman"/>
                        </a:rPr>
                        <a:t>126</a:t>
                      </a:r>
                      <a:endParaRPr lang="en-CA" sz="1400" dirty="0">
                        <a:effectLst/>
                        <a:latin typeface="Arial Narrow" panose="020B0606020202030204" pitchFamily="34" charset="0"/>
                        <a:ea typeface="Calibri"/>
                        <a:cs typeface="Times New Roman"/>
                      </a:endParaRPr>
                    </a:p>
                  </a:txBody>
                  <a:tcPr marL="68580" marR="68580" marT="0" marB="0" anchor="ctr">
                    <a:solidFill>
                      <a:srgbClr val="E8EAEE"/>
                    </a:solidFill>
                  </a:tcPr>
                </a:tc>
                <a:tc>
                  <a:txBody>
                    <a:bodyPr/>
                    <a:lstStyle/>
                    <a:p>
                      <a:pPr algn="ctr">
                        <a:lnSpc>
                          <a:spcPct val="115000"/>
                        </a:lnSpc>
                        <a:spcAft>
                          <a:spcPts val="1000"/>
                        </a:spcAft>
                      </a:pPr>
                      <a:r>
                        <a:rPr lang="en-CA" sz="1400" dirty="0" smtClean="0">
                          <a:effectLst/>
                          <a:latin typeface="Arial Narrow" panose="020B0606020202030204" pitchFamily="34" charset="0"/>
                          <a:ea typeface="Calibri"/>
                          <a:cs typeface="Times New Roman"/>
                        </a:rPr>
                        <a:t>28</a:t>
                      </a:r>
                      <a:endParaRPr lang="en-CA" sz="1400" dirty="0">
                        <a:effectLst/>
                        <a:latin typeface="Arial Narrow" panose="020B0606020202030204" pitchFamily="34" charset="0"/>
                        <a:ea typeface="Calibri"/>
                        <a:cs typeface="Times New Roman"/>
                      </a:endParaRPr>
                    </a:p>
                  </a:txBody>
                  <a:tcPr marL="68580" marR="68580" marT="0" marB="0" anchor="ctr">
                    <a:solidFill>
                      <a:srgbClr val="E8EAEE"/>
                    </a:solidFill>
                  </a:tcPr>
                </a:tc>
                <a:tc>
                  <a:txBody>
                    <a:bodyPr/>
                    <a:lstStyle/>
                    <a:p>
                      <a:pPr algn="ctr">
                        <a:lnSpc>
                          <a:spcPct val="115000"/>
                        </a:lnSpc>
                        <a:spcAft>
                          <a:spcPts val="1000"/>
                        </a:spcAft>
                      </a:pPr>
                      <a:r>
                        <a:rPr lang="en-CA" sz="1400" dirty="0" smtClean="0">
                          <a:effectLst/>
                          <a:latin typeface="Arial Narrow" panose="020B0606020202030204" pitchFamily="34" charset="0"/>
                          <a:ea typeface="Calibri"/>
                          <a:cs typeface="Times New Roman"/>
                        </a:rPr>
                        <a:t>76</a:t>
                      </a:r>
                      <a:endParaRPr lang="en-CA" sz="1400" dirty="0">
                        <a:effectLst/>
                        <a:latin typeface="Arial Narrow" panose="020B0606020202030204" pitchFamily="34" charset="0"/>
                        <a:ea typeface="Calibri"/>
                        <a:cs typeface="Times New Roman"/>
                      </a:endParaRPr>
                    </a:p>
                  </a:txBody>
                  <a:tcPr marL="68580" marR="68580" marT="0" marB="0" anchor="ctr">
                    <a:solidFill>
                      <a:srgbClr val="E8EAEE"/>
                    </a:solidFill>
                  </a:tcPr>
                </a:tc>
                <a:tc>
                  <a:txBody>
                    <a:bodyPr/>
                    <a:lstStyle/>
                    <a:p>
                      <a:pPr algn="ctr">
                        <a:lnSpc>
                          <a:spcPct val="115000"/>
                        </a:lnSpc>
                        <a:spcAft>
                          <a:spcPts val="1000"/>
                        </a:spcAft>
                      </a:pPr>
                      <a:r>
                        <a:rPr lang="en-CA" sz="1400" dirty="0" smtClean="0">
                          <a:effectLst/>
                          <a:latin typeface="Arial Narrow" panose="020B0606020202030204" pitchFamily="34" charset="0"/>
                          <a:ea typeface="Calibri"/>
                          <a:cs typeface="Times New Roman"/>
                        </a:rPr>
                        <a:t>60</a:t>
                      </a:r>
                      <a:endParaRPr lang="en-CA" sz="1400" dirty="0">
                        <a:effectLst/>
                        <a:latin typeface="Arial Narrow" panose="020B0606020202030204" pitchFamily="34" charset="0"/>
                        <a:ea typeface="Calibri"/>
                        <a:cs typeface="Times New Roman"/>
                      </a:endParaRPr>
                    </a:p>
                  </a:txBody>
                  <a:tcPr marL="68580" marR="68580" marT="0" marB="0" anchor="ctr">
                    <a:solidFill>
                      <a:srgbClr val="E8EAEE"/>
                    </a:solidFill>
                  </a:tcPr>
                </a:tc>
                <a:tc>
                  <a:txBody>
                    <a:bodyPr/>
                    <a:lstStyle/>
                    <a:p>
                      <a:pPr algn="ctr">
                        <a:lnSpc>
                          <a:spcPct val="115000"/>
                        </a:lnSpc>
                        <a:spcAft>
                          <a:spcPts val="1000"/>
                        </a:spcAft>
                      </a:pPr>
                      <a:r>
                        <a:rPr lang="en-CA" sz="1400" dirty="0" smtClean="0">
                          <a:effectLst/>
                          <a:latin typeface="Arial Narrow" panose="020B0606020202030204" pitchFamily="34" charset="0"/>
                          <a:ea typeface="Calibri"/>
                          <a:cs typeface="Times New Roman"/>
                        </a:rPr>
                        <a:t>0.17</a:t>
                      </a:r>
                      <a:endParaRPr lang="en-CA" sz="1400" dirty="0">
                        <a:effectLst/>
                        <a:latin typeface="Arial Narrow" panose="020B0606020202030204" pitchFamily="34" charset="0"/>
                        <a:ea typeface="Calibri"/>
                        <a:cs typeface="Times New Roman"/>
                      </a:endParaRPr>
                    </a:p>
                  </a:txBody>
                  <a:tcPr marL="68580" marR="68580" marT="0" marB="0" anchor="ctr">
                    <a:solidFill>
                      <a:srgbClr val="E8EAEE"/>
                    </a:solidFill>
                  </a:tcPr>
                </a:tc>
              </a:tr>
            </a:tbl>
          </a:graphicData>
        </a:graphic>
      </p:graphicFrame>
      <p:sp>
        <p:nvSpPr>
          <p:cNvPr id="7" name="Oval 6"/>
          <p:cNvSpPr/>
          <p:nvPr/>
        </p:nvSpPr>
        <p:spPr>
          <a:xfrm>
            <a:off x="5160327" y="6165215"/>
            <a:ext cx="36000" cy="36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Oval 7"/>
          <p:cNvSpPr/>
          <p:nvPr/>
        </p:nvSpPr>
        <p:spPr>
          <a:xfrm>
            <a:off x="5193493" y="6242782"/>
            <a:ext cx="36000" cy="36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Oval 8"/>
          <p:cNvSpPr/>
          <p:nvPr/>
        </p:nvSpPr>
        <p:spPr>
          <a:xfrm>
            <a:off x="5130860" y="6242782"/>
            <a:ext cx="36000" cy="36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54374680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 y="3593819"/>
            <a:ext cx="8853489" cy="2634031"/>
          </a:xfrm>
          <a:prstGeom prst="rect">
            <a:avLst/>
          </a:prstGeom>
          <a:ln w="57150">
            <a:noFill/>
          </a:ln>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CA"/>
          </a:p>
        </p:txBody>
      </p:sp>
      <p:sp>
        <p:nvSpPr>
          <p:cNvPr id="5" name="Rectangle 4"/>
          <p:cNvSpPr/>
          <p:nvPr/>
        </p:nvSpPr>
        <p:spPr>
          <a:xfrm>
            <a:off x="0" y="1599135"/>
            <a:ext cx="8853489" cy="1718130"/>
          </a:xfrm>
          <a:prstGeom prst="rect">
            <a:avLst/>
          </a:prstGeom>
          <a:ln>
            <a:noFill/>
          </a:ln>
          <a:effectLst>
            <a:outerShdw blurRad="50800" dist="38100" dir="2700000">
              <a:srgbClr val="000000">
                <a:alpha val="43000"/>
              </a:srgbClr>
            </a:outerShdw>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CA"/>
          </a:p>
        </p:txBody>
      </p:sp>
      <p:sp>
        <p:nvSpPr>
          <p:cNvPr id="2" name="Title 1"/>
          <p:cNvSpPr>
            <a:spLocks noGrp="1"/>
          </p:cNvSpPr>
          <p:nvPr>
            <p:ph type="title"/>
          </p:nvPr>
        </p:nvSpPr>
        <p:spPr/>
        <p:txBody>
          <a:bodyPr/>
          <a:lstStyle/>
          <a:p>
            <a:r>
              <a:rPr lang="en-US" dirty="0"/>
              <a:t>Myositis-specific </a:t>
            </a:r>
            <a:r>
              <a:rPr lang="en-US" dirty="0" err="1"/>
              <a:t>AutoAbs</a:t>
            </a:r>
            <a:endParaRPr lang="en-CA" dirty="0"/>
          </a:p>
        </p:txBody>
      </p:sp>
      <p:sp>
        <p:nvSpPr>
          <p:cNvPr id="4" name="Content Placeholder 3"/>
          <p:cNvSpPr>
            <a:spLocks noGrp="1"/>
          </p:cNvSpPr>
          <p:nvPr>
            <p:ph idx="1"/>
          </p:nvPr>
        </p:nvSpPr>
        <p:spPr>
          <a:xfrm>
            <a:off x="369277" y="1599136"/>
            <a:ext cx="8484577" cy="1718130"/>
          </a:xfrm>
        </p:spPr>
        <p:txBody>
          <a:bodyPr/>
          <a:lstStyle/>
          <a:p>
            <a:pPr>
              <a:spcBef>
                <a:spcPts val="400"/>
              </a:spcBef>
              <a:spcAft>
                <a:spcPts val="400"/>
              </a:spcAft>
            </a:pPr>
            <a:r>
              <a:rPr lang="en-US" dirty="0">
                <a:solidFill>
                  <a:schemeClr val="bg1"/>
                </a:solidFill>
              </a:rPr>
              <a:t>Top 3</a:t>
            </a:r>
          </a:p>
          <a:p>
            <a:pPr lvl="1">
              <a:spcBef>
                <a:spcPts val="400"/>
              </a:spcBef>
              <a:spcAft>
                <a:spcPts val="400"/>
              </a:spcAft>
            </a:pPr>
            <a:r>
              <a:rPr lang="en-US" dirty="0">
                <a:solidFill>
                  <a:schemeClr val="bg1"/>
                </a:solidFill>
              </a:rPr>
              <a:t>Amino-acyl </a:t>
            </a:r>
            <a:r>
              <a:rPr lang="en-US" dirty="0" err="1">
                <a:solidFill>
                  <a:schemeClr val="bg1"/>
                </a:solidFill>
              </a:rPr>
              <a:t>tRNA</a:t>
            </a:r>
            <a:r>
              <a:rPr lang="en-US" dirty="0">
                <a:solidFill>
                  <a:schemeClr val="bg1"/>
                </a:solidFill>
              </a:rPr>
              <a:t> </a:t>
            </a:r>
            <a:r>
              <a:rPr lang="en-US" dirty="0" err="1">
                <a:solidFill>
                  <a:schemeClr val="bg1"/>
                </a:solidFill>
              </a:rPr>
              <a:t>synthetases</a:t>
            </a:r>
            <a:endParaRPr lang="en-US" dirty="0">
              <a:solidFill>
                <a:schemeClr val="bg1"/>
              </a:solidFill>
            </a:endParaRPr>
          </a:p>
          <a:p>
            <a:pPr lvl="1">
              <a:spcBef>
                <a:spcPts val="400"/>
              </a:spcBef>
              <a:spcAft>
                <a:spcPts val="400"/>
              </a:spcAft>
            </a:pPr>
            <a:r>
              <a:rPr lang="en-US" dirty="0" smtClean="0">
                <a:solidFill>
                  <a:schemeClr val="bg1"/>
                </a:solidFill>
              </a:rPr>
              <a:t>nti-Mi2 </a:t>
            </a:r>
            <a:r>
              <a:rPr lang="en-US" dirty="0">
                <a:solidFill>
                  <a:schemeClr val="bg1"/>
                </a:solidFill>
              </a:rPr>
              <a:t>(nuclear helicase)</a:t>
            </a:r>
          </a:p>
          <a:p>
            <a:pPr lvl="1">
              <a:spcBef>
                <a:spcPts val="400"/>
              </a:spcBef>
              <a:spcAft>
                <a:spcPts val="400"/>
              </a:spcAft>
            </a:pPr>
            <a:r>
              <a:rPr lang="en-US" dirty="0">
                <a:solidFill>
                  <a:schemeClr val="bg1"/>
                </a:solidFill>
              </a:rPr>
              <a:t>Anti-SRP (signal recognition particle</a:t>
            </a:r>
            <a:r>
              <a:rPr lang="en-US" dirty="0" smtClean="0">
                <a:solidFill>
                  <a:schemeClr val="bg1"/>
                </a:solidFill>
              </a:rPr>
              <a:t>)</a:t>
            </a:r>
            <a:endParaRPr lang="en-US" dirty="0">
              <a:solidFill>
                <a:schemeClr val="bg1"/>
              </a:solidFill>
            </a:endParaRPr>
          </a:p>
          <a:p>
            <a:pPr lvl="1">
              <a:spcBef>
                <a:spcPts val="400"/>
              </a:spcBef>
              <a:spcAft>
                <a:spcPts val="400"/>
              </a:spcAft>
            </a:pPr>
            <a:endParaRPr lang="en-US" dirty="0">
              <a:solidFill>
                <a:schemeClr val="bg1"/>
              </a:solidFill>
            </a:endParaRPr>
          </a:p>
          <a:p>
            <a:pPr lvl="1">
              <a:spcBef>
                <a:spcPts val="400"/>
              </a:spcBef>
              <a:spcAft>
                <a:spcPts val="400"/>
              </a:spcAft>
            </a:pPr>
            <a:endParaRPr lang="en-US" dirty="0">
              <a:solidFill>
                <a:schemeClr val="bg1"/>
              </a:solidFill>
            </a:endParaRPr>
          </a:p>
          <a:p>
            <a:pPr lvl="1">
              <a:spcBef>
                <a:spcPts val="400"/>
              </a:spcBef>
              <a:spcAft>
                <a:spcPts val="400"/>
              </a:spcAft>
            </a:pPr>
            <a:endParaRPr lang="en-US" dirty="0" smtClean="0">
              <a:solidFill>
                <a:schemeClr val="bg1"/>
              </a:solidFill>
            </a:endParaRPr>
          </a:p>
          <a:p>
            <a:pPr lvl="1">
              <a:spcBef>
                <a:spcPts val="400"/>
              </a:spcBef>
              <a:spcAft>
                <a:spcPts val="400"/>
              </a:spcAft>
            </a:pPr>
            <a:endParaRPr lang="en-US" dirty="0">
              <a:solidFill>
                <a:schemeClr val="bg1"/>
              </a:solidFill>
            </a:endParaRPr>
          </a:p>
          <a:p>
            <a:pPr lvl="1">
              <a:spcBef>
                <a:spcPts val="400"/>
              </a:spcBef>
              <a:spcAft>
                <a:spcPts val="400"/>
              </a:spcAft>
            </a:pPr>
            <a:endParaRPr lang="en-US" dirty="0">
              <a:solidFill>
                <a:schemeClr val="bg1"/>
              </a:solidFill>
            </a:endParaRPr>
          </a:p>
          <a:p>
            <a:pPr lvl="1">
              <a:spcBef>
                <a:spcPts val="400"/>
              </a:spcBef>
              <a:spcAft>
                <a:spcPts val="400"/>
              </a:spcAft>
              <a:buNone/>
            </a:pPr>
            <a:endParaRPr lang="en-US" dirty="0">
              <a:solidFill>
                <a:schemeClr val="bg1"/>
              </a:solidFill>
            </a:endParaRPr>
          </a:p>
          <a:p>
            <a:pPr>
              <a:spcBef>
                <a:spcPts val="400"/>
              </a:spcBef>
              <a:spcAft>
                <a:spcPts val="400"/>
              </a:spcAft>
            </a:pPr>
            <a:endParaRPr lang="en-CA" dirty="0">
              <a:solidFill>
                <a:schemeClr val="bg1"/>
              </a:solidFill>
            </a:endParaRPr>
          </a:p>
        </p:txBody>
      </p:sp>
      <p:sp>
        <p:nvSpPr>
          <p:cNvPr id="3" name="Text Placeholder 2"/>
          <p:cNvSpPr>
            <a:spLocks noGrp="1"/>
          </p:cNvSpPr>
          <p:nvPr>
            <p:ph type="body" sz="quarter" idx="13"/>
          </p:nvPr>
        </p:nvSpPr>
        <p:spPr/>
        <p:txBody>
          <a:bodyPr/>
          <a:lstStyle/>
          <a:p>
            <a:r>
              <a:rPr lang="en-CA" dirty="0"/>
              <a:t>Mancini et al, DOI: </a:t>
            </a:r>
            <a:r>
              <a:rPr lang="en-CA" dirty="0">
                <a:hlinkClick r:id="rId2"/>
              </a:rPr>
              <a:t>http://</a:t>
            </a:r>
            <a:r>
              <a:rPr lang="en-CA" dirty="0" smtClean="0">
                <a:hlinkClick r:id="rId2"/>
              </a:rPr>
              <a:t>dx.doi.org/10.1016/j.cjca.2016.01.003</a:t>
            </a:r>
            <a:endParaRPr lang="en-CA" dirty="0"/>
          </a:p>
        </p:txBody>
      </p:sp>
      <p:sp>
        <p:nvSpPr>
          <p:cNvPr id="7" name="Content Placeholder 3"/>
          <p:cNvSpPr txBox="1">
            <a:spLocks/>
          </p:cNvSpPr>
          <p:nvPr/>
        </p:nvSpPr>
        <p:spPr>
          <a:xfrm>
            <a:off x="369277" y="3667893"/>
            <a:ext cx="8484577" cy="2559958"/>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2400" kern="1200">
                <a:solidFill>
                  <a:schemeClr val="accent6"/>
                </a:solidFill>
                <a:latin typeface="+mn-lt"/>
                <a:ea typeface="+mn-ea"/>
                <a:cs typeface="+mn-cs"/>
              </a:defRPr>
            </a:lvl1pPr>
            <a:lvl2pPr marL="685800" indent="-228600" algn="l" defTabSz="914400" rtl="0" eaLnBrk="1" latinLnBrk="0" hangingPunct="1">
              <a:lnSpc>
                <a:spcPct val="100000"/>
              </a:lnSpc>
              <a:spcBef>
                <a:spcPts val="200"/>
              </a:spcBef>
              <a:spcAft>
                <a:spcPts val="200"/>
              </a:spcAft>
              <a:buClr>
                <a:schemeClr val="tx2"/>
              </a:buClr>
              <a:buFont typeface="Arial Narrow" panose="020B0606020202030204" pitchFamily="34" charset="0"/>
              <a:buChar char="−"/>
              <a:defRPr sz="2000" kern="1200">
                <a:solidFill>
                  <a:schemeClr val="accent6"/>
                </a:solidFill>
                <a:latin typeface="+mn-lt"/>
                <a:ea typeface="+mn-ea"/>
                <a:cs typeface="+mn-cs"/>
              </a:defRPr>
            </a:lvl2pPr>
            <a:lvl3pPr marL="11430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800" kern="1200">
                <a:solidFill>
                  <a:schemeClr val="accent6"/>
                </a:solidFill>
                <a:latin typeface="+mn-lt"/>
                <a:ea typeface="+mn-ea"/>
                <a:cs typeface="+mn-cs"/>
              </a:defRPr>
            </a:lvl3pPr>
            <a:lvl4pPr marL="16002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accent6"/>
                </a:solidFill>
                <a:latin typeface="+mn-lt"/>
                <a:ea typeface="+mn-ea"/>
                <a:cs typeface="+mn-cs"/>
              </a:defRPr>
            </a:lvl4pPr>
            <a:lvl5pPr marL="20574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400"/>
              </a:spcBef>
              <a:spcAft>
                <a:spcPts val="400"/>
              </a:spcAft>
              <a:buClr>
                <a:schemeClr val="bg1"/>
              </a:buClr>
            </a:pPr>
            <a:r>
              <a:rPr lang="en-US" dirty="0" smtClean="0">
                <a:solidFill>
                  <a:schemeClr val="bg1"/>
                </a:solidFill>
              </a:rPr>
              <a:t>Novel </a:t>
            </a:r>
            <a:r>
              <a:rPr lang="en-US" dirty="0" err="1" smtClean="0">
                <a:solidFill>
                  <a:schemeClr val="bg1"/>
                </a:solidFill>
              </a:rPr>
              <a:t>AutoAbs</a:t>
            </a:r>
            <a:endParaRPr lang="en-US" dirty="0" smtClean="0">
              <a:solidFill>
                <a:schemeClr val="bg1"/>
              </a:solidFill>
            </a:endParaRPr>
          </a:p>
          <a:p>
            <a:pPr lvl="1">
              <a:spcBef>
                <a:spcPts val="400"/>
              </a:spcBef>
              <a:spcAft>
                <a:spcPts val="400"/>
              </a:spcAft>
              <a:buClr>
                <a:schemeClr val="bg1"/>
              </a:buClr>
            </a:pPr>
            <a:r>
              <a:rPr lang="en-US" dirty="0" smtClean="0">
                <a:solidFill>
                  <a:schemeClr val="bg1"/>
                </a:solidFill>
              </a:rPr>
              <a:t>Anti-MDA5 (CADM-140)</a:t>
            </a:r>
          </a:p>
          <a:p>
            <a:pPr lvl="1">
              <a:spcBef>
                <a:spcPts val="400"/>
              </a:spcBef>
              <a:spcAft>
                <a:spcPts val="400"/>
              </a:spcAft>
              <a:buClr>
                <a:schemeClr val="bg1"/>
              </a:buClr>
            </a:pPr>
            <a:r>
              <a:rPr lang="en-US" dirty="0" smtClean="0">
                <a:solidFill>
                  <a:schemeClr val="bg1"/>
                </a:solidFill>
              </a:rPr>
              <a:t>Anti-MJ/NXP2 (nuclear matrix protein)</a:t>
            </a:r>
          </a:p>
          <a:p>
            <a:pPr lvl="1">
              <a:spcBef>
                <a:spcPts val="400"/>
              </a:spcBef>
              <a:spcAft>
                <a:spcPts val="400"/>
              </a:spcAft>
              <a:buClr>
                <a:schemeClr val="bg1"/>
              </a:buClr>
            </a:pPr>
            <a:r>
              <a:rPr lang="en-US" dirty="0" smtClean="0">
                <a:solidFill>
                  <a:schemeClr val="bg1"/>
                </a:solidFill>
              </a:rPr>
              <a:t>Anti-TIF1-g (transcriptional intermediary factor 1-g)</a:t>
            </a:r>
          </a:p>
          <a:p>
            <a:pPr lvl="1">
              <a:spcBef>
                <a:spcPts val="400"/>
              </a:spcBef>
              <a:spcAft>
                <a:spcPts val="400"/>
              </a:spcAft>
              <a:buClr>
                <a:schemeClr val="bg1"/>
              </a:buClr>
            </a:pPr>
            <a:r>
              <a:rPr lang="en-US" dirty="0" smtClean="0">
                <a:solidFill>
                  <a:schemeClr val="bg1"/>
                </a:solidFill>
              </a:rPr>
              <a:t>Anti-SAE (small ubiquitin-like modifier activating enzyme)</a:t>
            </a:r>
          </a:p>
          <a:p>
            <a:pPr lvl="1">
              <a:spcBef>
                <a:spcPts val="400"/>
              </a:spcBef>
              <a:spcAft>
                <a:spcPts val="400"/>
              </a:spcAft>
              <a:buClr>
                <a:schemeClr val="bg1"/>
              </a:buClr>
            </a:pPr>
            <a:r>
              <a:rPr lang="en-US" dirty="0" smtClean="0">
                <a:solidFill>
                  <a:schemeClr val="bg1"/>
                </a:solidFill>
              </a:rPr>
              <a:t>Anti-HMGCR</a:t>
            </a:r>
          </a:p>
        </p:txBody>
      </p:sp>
    </p:spTree>
    <p:extLst>
      <p:ext uri="{BB962C8B-B14F-4D97-AF65-F5344CB8AC3E}">
        <p14:creationId xmlns:p14="http://schemas.microsoft.com/office/powerpoint/2010/main" val="102747424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Oval 24"/>
          <p:cNvSpPr/>
          <p:nvPr/>
        </p:nvSpPr>
        <p:spPr>
          <a:xfrm>
            <a:off x="677330" y="1972722"/>
            <a:ext cx="4182534" cy="4411134"/>
          </a:xfrm>
          <a:prstGeom prst="ellipse">
            <a:avLst/>
          </a:prstGeom>
          <a:gradFill flip="none" rotWithShape="1">
            <a:gsLst>
              <a:gs pos="0">
                <a:schemeClr val="accent2">
                  <a:satMod val="103000"/>
                  <a:lumMod val="102000"/>
                  <a:tint val="94000"/>
                  <a:alpha val="50000"/>
                </a:schemeClr>
              </a:gs>
              <a:gs pos="50000">
                <a:schemeClr val="accent2">
                  <a:satMod val="110000"/>
                  <a:lumMod val="100000"/>
                  <a:shade val="100000"/>
                  <a:alpha val="50000"/>
                </a:schemeClr>
              </a:gs>
              <a:gs pos="100000">
                <a:schemeClr val="accent2">
                  <a:lumMod val="99000"/>
                  <a:satMod val="120000"/>
                  <a:shade val="78000"/>
                  <a:alpha val="50000"/>
                </a:schemeClr>
              </a:gs>
            </a:gsLst>
            <a:lin ang="5400000" scaled="0"/>
            <a:tileRect/>
          </a:gradFill>
          <a:ln w="22225" cap="flat" cmpd="sng" algn="ctr">
            <a:solidFill>
              <a:schemeClr val="accent2"/>
            </a:solidFill>
            <a:prstDash val="sysDash"/>
            <a:miter lim="800000"/>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6" name="Oval 25"/>
          <p:cNvSpPr/>
          <p:nvPr/>
        </p:nvSpPr>
        <p:spPr>
          <a:xfrm>
            <a:off x="4871248" y="3077500"/>
            <a:ext cx="2184400" cy="2700866"/>
          </a:xfrm>
          <a:prstGeom prst="ellipse">
            <a:avLst/>
          </a:prstGeom>
          <a:gradFill flip="none" rotWithShape="1">
            <a:gsLst>
              <a:gs pos="0">
                <a:schemeClr val="accent3">
                  <a:lumMod val="110000"/>
                  <a:satMod val="105000"/>
                  <a:tint val="67000"/>
                  <a:alpha val="68000"/>
                </a:schemeClr>
              </a:gs>
              <a:gs pos="50000">
                <a:schemeClr val="accent3">
                  <a:lumMod val="105000"/>
                  <a:satMod val="103000"/>
                  <a:tint val="73000"/>
                  <a:alpha val="68000"/>
                </a:schemeClr>
              </a:gs>
              <a:gs pos="100000">
                <a:schemeClr val="accent3">
                  <a:lumMod val="105000"/>
                  <a:satMod val="109000"/>
                  <a:tint val="81000"/>
                  <a:alpha val="68000"/>
                </a:schemeClr>
              </a:gs>
            </a:gsLst>
            <a:lin ang="5400000" scaled="0"/>
            <a:tileRect/>
          </a:gradFill>
          <a:ln w="22225" cap="flat" cmpd="sng" algn="ctr">
            <a:solidFill>
              <a:schemeClr val="accent3"/>
            </a:solidFill>
            <a:prstDash val="sysDash"/>
            <a:miter lim="800000"/>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27" name="Oval 26"/>
          <p:cNvSpPr/>
          <p:nvPr/>
        </p:nvSpPr>
        <p:spPr>
          <a:xfrm>
            <a:off x="6883397" y="2404522"/>
            <a:ext cx="1676401" cy="2362201"/>
          </a:xfrm>
          <a:prstGeom prst="ellipse">
            <a:avLst/>
          </a:prstGeom>
          <a:gradFill flip="none" rotWithShape="1">
            <a:gsLst>
              <a:gs pos="0">
                <a:schemeClr val="accent5">
                  <a:lumMod val="110000"/>
                  <a:satMod val="105000"/>
                  <a:tint val="67000"/>
                  <a:alpha val="73000"/>
                </a:schemeClr>
              </a:gs>
              <a:gs pos="50000">
                <a:schemeClr val="accent5">
                  <a:lumMod val="105000"/>
                  <a:satMod val="103000"/>
                  <a:tint val="73000"/>
                  <a:alpha val="73000"/>
                </a:schemeClr>
              </a:gs>
              <a:gs pos="100000">
                <a:schemeClr val="accent5">
                  <a:lumMod val="105000"/>
                  <a:satMod val="109000"/>
                  <a:tint val="81000"/>
                  <a:alpha val="73000"/>
                </a:schemeClr>
              </a:gs>
            </a:gsLst>
            <a:lin ang="5400000" scaled="0"/>
            <a:tileRect/>
          </a:gradFill>
          <a:ln w="22225" cap="flat" cmpd="sng" algn="ctr">
            <a:solidFill>
              <a:schemeClr val="accent5">
                <a:lumMod val="60000"/>
                <a:lumOff val="40000"/>
              </a:schemeClr>
            </a:solidFill>
            <a:prstDash val="sysDash"/>
            <a:miter lim="800000"/>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7" name="Snip Diagonal Corner Rectangle 6"/>
          <p:cNvSpPr/>
          <p:nvPr/>
        </p:nvSpPr>
        <p:spPr>
          <a:xfrm>
            <a:off x="1427358" y="3827128"/>
            <a:ext cx="1972482" cy="330938"/>
          </a:xfrm>
          <a:prstGeom prst="snip2DiagRect">
            <a:avLst/>
          </a:prstGeom>
          <a:ln>
            <a:no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10" name="Snip Diagonal Corner Rectangle 9"/>
          <p:cNvSpPr/>
          <p:nvPr/>
        </p:nvSpPr>
        <p:spPr>
          <a:xfrm>
            <a:off x="3450892" y="3827128"/>
            <a:ext cx="773974" cy="330938"/>
          </a:xfrm>
          <a:prstGeom prst="snip2DiagRect">
            <a:avLst/>
          </a:prstGeom>
          <a:ln>
            <a:no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12" name="Snip Diagonal Corner Rectangle 11"/>
          <p:cNvSpPr/>
          <p:nvPr/>
        </p:nvSpPr>
        <p:spPr>
          <a:xfrm>
            <a:off x="606091" y="3827128"/>
            <a:ext cx="773974" cy="330938"/>
          </a:xfrm>
          <a:prstGeom prst="snip2DiagRect">
            <a:avLst/>
          </a:prstGeom>
          <a:ln>
            <a:no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14" name="Snip Diagonal Corner Rectangle 13"/>
          <p:cNvSpPr/>
          <p:nvPr/>
        </p:nvSpPr>
        <p:spPr>
          <a:xfrm>
            <a:off x="4267198" y="3827128"/>
            <a:ext cx="1278467" cy="329995"/>
          </a:xfrm>
          <a:prstGeom prst="snip2DiagRect">
            <a:avLst/>
          </a:prstGeom>
          <a:ln>
            <a:no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16" name="Snip Diagonal Corner Rectangle 15"/>
          <p:cNvSpPr/>
          <p:nvPr/>
        </p:nvSpPr>
        <p:spPr>
          <a:xfrm>
            <a:off x="5584491" y="3835595"/>
            <a:ext cx="773974" cy="330938"/>
          </a:xfrm>
          <a:prstGeom prst="snip2DiagRect">
            <a:avLst/>
          </a:prstGeom>
          <a:ln>
            <a:no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18" name="Snip Diagonal Corner Rectangle 17"/>
          <p:cNvSpPr/>
          <p:nvPr/>
        </p:nvSpPr>
        <p:spPr>
          <a:xfrm>
            <a:off x="6397291" y="3844061"/>
            <a:ext cx="697774" cy="330938"/>
          </a:xfrm>
          <a:prstGeom prst="snip2DiagRect">
            <a:avLst/>
          </a:prstGeom>
          <a:ln>
            <a:no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20" name="Snip Diagonal Corner Rectangle 19"/>
          <p:cNvSpPr/>
          <p:nvPr/>
        </p:nvSpPr>
        <p:spPr>
          <a:xfrm>
            <a:off x="7895891" y="3852528"/>
            <a:ext cx="833240" cy="330938"/>
          </a:xfrm>
          <a:prstGeom prst="snip2DiagRect">
            <a:avLst/>
          </a:prstGeom>
          <a:ln>
            <a:no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22" name="Snip Diagonal Corner Rectangle 21"/>
          <p:cNvSpPr/>
          <p:nvPr/>
        </p:nvSpPr>
        <p:spPr>
          <a:xfrm>
            <a:off x="7142358" y="3852528"/>
            <a:ext cx="697774" cy="330938"/>
          </a:xfrm>
          <a:prstGeom prst="snip2DiagRect">
            <a:avLst/>
          </a:prstGeom>
          <a:ln>
            <a:no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quarter" idx="13"/>
          </p:nvPr>
        </p:nvSpPr>
        <p:spPr/>
        <p:txBody>
          <a:bodyPr/>
          <a:lstStyle/>
          <a:p>
            <a:r>
              <a:rPr lang="en-CA" sz="1000" dirty="0" smtClean="0"/>
              <a:t>Mancini et al, DOI: </a:t>
            </a:r>
            <a:r>
              <a:rPr lang="en-CA" sz="1000" dirty="0" smtClean="0">
                <a:hlinkClick r:id="rId2"/>
              </a:rPr>
              <a:t>http://dx.doi.org/10.1016/j.cjca.2016.01.003</a:t>
            </a:r>
            <a:r>
              <a:rPr lang="en-CA" sz="1000" dirty="0" smtClean="0"/>
              <a:t>:</a:t>
            </a:r>
          </a:p>
        </p:txBody>
      </p:sp>
      <p:sp>
        <p:nvSpPr>
          <p:cNvPr id="2" name="Title 1"/>
          <p:cNvSpPr>
            <a:spLocks noGrp="1"/>
          </p:cNvSpPr>
          <p:nvPr>
            <p:ph type="title" idx="4294967295"/>
          </p:nvPr>
        </p:nvSpPr>
        <p:spPr>
          <a:xfrm>
            <a:off x="317762" y="-241300"/>
            <a:ext cx="9177338" cy="977900"/>
          </a:xfrm>
        </p:spPr>
        <p:txBody>
          <a:bodyPr/>
          <a:lstStyle/>
          <a:p>
            <a:r>
              <a:rPr lang="en-CA" sz="3200" dirty="0" smtClean="0"/>
              <a:t>Syndromes in the </a:t>
            </a:r>
            <a:r>
              <a:rPr lang="en-CA" sz="3200" dirty="0" err="1" smtClean="0"/>
              <a:t>Myositis</a:t>
            </a:r>
            <a:r>
              <a:rPr lang="en-CA" sz="3200" dirty="0" smtClean="0"/>
              <a:t> Spectrum</a:t>
            </a:r>
            <a:endParaRPr lang="en-CA" sz="3200" dirty="0"/>
          </a:p>
        </p:txBody>
      </p:sp>
      <p:cxnSp>
        <p:nvCxnSpPr>
          <p:cNvPr id="5" name="Straight Connector 4"/>
          <p:cNvCxnSpPr/>
          <p:nvPr/>
        </p:nvCxnSpPr>
        <p:spPr>
          <a:xfrm>
            <a:off x="402772" y="775860"/>
            <a:ext cx="8435238" cy="944"/>
          </a:xfrm>
          <a:prstGeom prst="line">
            <a:avLst/>
          </a:prstGeom>
          <a:ln w="76200">
            <a:gradFill flip="none" rotWithShape="1">
              <a:gsLst>
                <a:gs pos="0">
                  <a:schemeClr val="bg1"/>
                </a:gs>
                <a:gs pos="74000">
                  <a:schemeClr val="accent2"/>
                </a:gs>
                <a:gs pos="83000">
                  <a:schemeClr val="accent2"/>
                </a:gs>
                <a:gs pos="100000">
                  <a:schemeClr val="accent2"/>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419145" y="3833029"/>
            <a:ext cx="1992919" cy="244939"/>
          </a:xfrm>
          <a:prstGeom prst="rect">
            <a:avLst/>
          </a:prstGeom>
          <a:noFill/>
        </p:spPr>
        <p:txBody>
          <a:bodyPr wrap="square" rtlCol="0">
            <a:spAutoFit/>
          </a:bodyPr>
          <a:lstStyle/>
          <a:p>
            <a:pPr marL="91440" indent="-91440" algn="ctr">
              <a:lnSpc>
                <a:spcPts val="1180"/>
              </a:lnSpc>
              <a:spcAft>
                <a:spcPts val="200"/>
              </a:spcAft>
            </a:pPr>
            <a:r>
              <a:rPr lang="en-US" sz="950" b="1" dirty="0" smtClean="0">
                <a:solidFill>
                  <a:schemeClr val="bg1"/>
                </a:solidFill>
              </a:rPr>
              <a:t>Anti-aminoacyl </a:t>
            </a:r>
            <a:r>
              <a:rPr lang="en-US" sz="950" b="1" dirty="0" err="1" smtClean="0">
                <a:solidFill>
                  <a:schemeClr val="bg1"/>
                </a:solidFill>
              </a:rPr>
              <a:t>tRNA</a:t>
            </a:r>
            <a:r>
              <a:rPr lang="en-US" sz="950" b="1" dirty="0" smtClean="0">
                <a:solidFill>
                  <a:schemeClr val="bg1"/>
                </a:solidFill>
              </a:rPr>
              <a:t> </a:t>
            </a:r>
            <a:r>
              <a:rPr lang="en-US" sz="950" b="1" dirty="0" err="1" smtClean="0">
                <a:solidFill>
                  <a:schemeClr val="bg1"/>
                </a:solidFill>
              </a:rPr>
              <a:t>synthetases</a:t>
            </a:r>
            <a:endParaRPr lang="en-US" sz="950" b="1" dirty="0">
              <a:solidFill>
                <a:schemeClr val="bg1"/>
              </a:solidFill>
            </a:endParaRPr>
          </a:p>
        </p:txBody>
      </p:sp>
      <p:sp>
        <p:nvSpPr>
          <p:cNvPr id="11" name="TextBox 10"/>
          <p:cNvSpPr txBox="1"/>
          <p:nvPr/>
        </p:nvSpPr>
        <p:spPr>
          <a:xfrm>
            <a:off x="3442678" y="3833029"/>
            <a:ext cx="765253" cy="244939"/>
          </a:xfrm>
          <a:prstGeom prst="rect">
            <a:avLst/>
          </a:prstGeom>
          <a:noFill/>
        </p:spPr>
        <p:txBody>
          <a:bodyPr wrap="square" rtlCol="0">
            <a:spAutoFit/>
          </a:bodyPr>
          <a:lstStyle/>
          <a:p>
            <a:pPr marL="91440" indent="-91440" algn="ctr">
              <a:lnSpc>
                <a:spcPts val="1180"/>
              </a:lnSpc>
              <a:spcAft>
                <a:spcPts val="200"/>
              </a:spcAft>
            </a:pPr>
            <a:r>
              <a:rPr lang="en-US" sz="950" b="1" dirty="0" smtClean="0">
                <a:solidFill>
                  <a:schemeClr val="bg1"/>
                </a:solidFill>
              </a:rPr>
              <a:t>Anti-MDAS</a:t>
            </a:r>
            <a:endParaRPr lang="en-US" sz="950" b="1" dirty="0">
              <a:solidFill>
                <a:schemeClr val="bg1"/>
              </a:solidFill>
            </a:endParaRPr>
          </a:p>
        </p:txBody>
      </p:sp>
      <p:sp>
        <p:nvSpPr>
          <p:cNvPr id="13" name="TextBox 12"/>
          <p:cNvSpPr txBox="1"/>
          <p:nvPr/>
        </p:nvSpPr>
        <p:spPr>
          <a:xfrm>
            <a:off x="597877" y="3833029"/>
            <a:ext cx="765253" cy="244939"/>
          </a:xfrm>
          <a:prstGeom prst="rect">
            <a:avLst/>
          </a:prstGeom>
          <a:noFill/>
        </p:spPr>
        <p:txBody>
          <a:bodyPr wrap="square" rtlCol="0">
            <a:spAutoFit/>
          </a:bodyPr>
          <a:lstStyle/>
          <a:p>
            <a:pPr marL="91440" indent="-91440" algn="ctr">
              <a:lnSpc>
                <a:spcPts val="1180"/>
              </a:lnSpc>
              <a:spcAft>
                <a:spcPts val="200"/>
              </a:spcAft>
            </a:pPr>
            <a:r>
              <a:rPr lang="en-US" sz="950" b="1" dirty="0" smtClean="0">
                <a:solidFill>
                  <a:schemeClr val="bg1"/>
                </a:solidFill>
              </a:rPr>
              <a:t>Anti-</a:t>
            </a:r>
            <a:r>
              <a:rPr lang="en-US" sz="950" b="1" dirty="0" err="1" smtClean="0">
                <a:solidFill>
                  <a:schemeClr val="bg1"/>
                </a:solidFill>
              </a:rPr>
              <a:t>PmScl</a:t>
            </a:r>
            <a:endParaRPr lang="en-US" sz="950" b="1" dirty="0">
              <a:solidFill>
                <a:schemeClr val="bg1"/>
              </a:solidFill>
            </a:endParaRPr>
          </a:p>
        </p:txBody>
      </p:sp>
      <p:sp>
        <p:nvSpPr>
          <p:cNvPr id="15" name="TextBox 14"/>
          <p:cNvSpPr txBox="1"/>
          <p:nvPr/>
        </p:nvSpPr>
        <p:spPr>
          <a:xfrm>
            <a:off x="4297811" y="3833029"/>
            <a:ext cx="1225672" cy="244241"/>
          </a:xfrm>
          <a:prstGeom prst="rect">
            <a:avLst/>
          </a:prstGeom>
          <a:noFill/>
        </p:spPr>
        <p:txBody>
          <a:bodyPr wrap="square" rtlCol="0">
            <a:spAutoFit/>
          </a:bodyPr>
          <a:lstStyle/>
          <a:p>
            <a:pPr marL="91440" indent="-91440" algn="ctr">
              <a:lnSpc>
                <a:spcPts val="1180"/>
              </a:lnSpc>
              <a:spcAft>
                <a:spcPts val="200"/>
              </a:spcAft>
            </a:pPr>
            <a:r>
              <a:rPr lang="en-US" sz="950" b="1" dirty="0" smtClean="0">
                <a:solidFill>
                  <a:schemeClr val="bg1"/>
                </a:solidFill>
              </a:rPr>
              <a:t>Anti-SAE        Anti-MI2</a:t>
            </a:r>
            <a:endParaRPr lang="en-US" sz="950" b="1" dirty="0">
              <a:solidFill>
                <a:schemeClr val="bg1"/>
              </a:solidFill>
            </a:endParaRPr>
          </a:p>
        </p:txBody>
      </p:sp>
      <p:sp>
        <p:nvSpPr>
          <p:cNvPr id="17" name="TextBox 16"/>
          <p:cNvSpPr txBox="1"/>
          <p:nvPr/>
        </p:nvSpPr>
        <p:spPr>
          <a:xfrm>
            <a:off x="5576277" y="3841496"/>
            <a:ext cx="765253" cy="244939"/>
          </a:xfrm>
          <a:prstGeom prst="rect">
            <a:avLst/>
          </a:prstGeom>
          <a:noFill/>
        </p:spPr>
        <p:txBody>
          <a:bodyPr wrap="square" rtlCol="0">
            <a:spAutoFit/>
          </a:bodyPr>
          <a:lstStyle/>
          <a:p>
            <a:pPr marL="91440" indent="-91440" algn="ctr">
              <a:lnSpc>
                <a:spcPts val="1180"/>
              </a:lnSpc>
              <a:spcAft>
                <a:spcPts val="200"/>
              </a:spcAft>
            </a:pPr>
            <a:r>
              <a:rPr lang="en-US" sz="950" b="1" dirty="0" smtClean="0">
                <a:solidFill>
                  <a:schemeClr val="bg1"/>
                </a:solidFill>
              </a:rPr>
              <a:t>Anti-TIF1</a:t>
            </a:r>
            <a:endParaRPr lang="en-US" sz="950" b="1" dirty="0">
              <a:solidFill>
                <a:schemeClr val="bg1"/>
              </a:solidFill>
            </a:endParaRPr>
          </a:p>
        </p:txBody>
      </p:sp>
      <p:sp>
        <p:nvSpPr>
          <p:cNvPr id="19" name="TextBox 18"/>
          <p:cNvSpPr txBox="1"/>
          <p:nvPr/>
        </p:nvSpPr>
        <p:spPr>
          <a:xfrm>
            <a:off x="6389077" y="3849962"/>
            <a:ext cx="722921" cy="244939"/>
          </a:xfrm>
          <a:prstGeom prst="rect">
            <a:avLst/>
          </a:prstGeom>
          <a:noFill/>
        </p:spPr>
        <p:txBody>
          <a:bodyPr wrap="square" rtlCol="0">
            <a:spAutoFit/>
          </a:bodyPr>
          <a:lstStyle/>
          <a:p>
            <a:pPr marL="91440" indent="-91440" algn="ctr">
              <a:lnSpc>
                <a:spcPts val="1180"/>
              </a:lnSpc>
              <a:spcAft>
                <a:spcPts val="200"/>
              </a:spcAft>
            </a:pPr>
            <a:r>
              <a:rPr lang="en-US" sz="950" b="1" dirty="0" smtClean="0">
                <a:solidFill>
                  <a:schemeClr val="bg1"/>
                </a:solidFill>
              </a:rPr>
              <a:t>Anti-NXP2</a:t>
            </a:r>
            <a:endParaRPr lang="en-US" sz="950" b="1" dirty="0">
              <a:solidFill>
                <a:schemeClr val="bg1"/>
              </a:solidFill>
            </a:endParaRPr>
          </a:p>
        </p:txBody>
      </p:sp>
      <p:sp>
        <p:nvSpPr>
          <p:cNvPr id="21" name="TextBox 20"/>
          <p:cNvSpPr txBox="1"/>
          <p:nvPr/>
        </p:nvSpPr>
        <p:spPr>
          <a:xfrm>
            <a:off x="7887677" y="3858429"/>
            <a:ext cx="866853" cy="244939"/>
          </a:xfrm>
          <a:prstGeom prst="rect">
            <a:avLst/>
          </a:prstGeom>
          <a:noFill/>
        </p:spPr>
        <p:txBody>
          <a:bodyPr wrap="square" rtlCol="0">
            <a:spAutoFit/>
          </a:bodyPr>
          <a:lstStyle/>
          <a:p>
            <a:pPr marL="91440" indent="-91440" algn="ctr">
              <a:lnSpc>
                <a:spcPts val="1180"/>
              </a:lnSpc>
              <a:spcAft>
                <a:spcPts val="200"/>
              </a:spcAft>
            </a:pPr>
            <a:r>
              <a:rPr lang="en-US" sz="950" b="1" dirty="0" smtClean="0">
                <a:solidFill>
                  <a:schemeClr val="bg1"/>
                </a:solidFill>
              </a:rPr>
              <a:t>Anti-HMGCR</a:t>
            </a:r>
            <a:endParaRPr lang="en-US" sz="950" b="1" dirty="0">
              <a:solidFill>
                <a:schemeClr val="bg1"/>
              </a:solidFill>
            </a:endParaRPr>
          </a:p>
        </p:txBody>
      </p:sp>
      <p:sp>
        <p:nvSpPr>
          <p:cNvPr id="23" name="TextBox 22"/>
          <p:cNvSpPr txBox="1"/>
          <p:nvPr/>
        </p:nvSpPr>
        <p:spPr>
          <a:xfrm>
            <a:off x="7134144" y="3858429"/>
            <a:ext cx="722921" cy="244939"/>
          </a:xfrm>
          <a:prstGeom prst="rect">
            <a:avLst/>
          </a:prstGeom>
          <a:noFill/>
        </p:spPr>
        <p:txBody>
          <a:bodyPr wrap="square" rtlCol="0">
            <a:spAutoFit/>
          </a:bodyPr>
          <a:lstStyle/>
          <a:p>
            <a:pPr marL="91440" indent="-91440" algn="ctr">
              <a:lnSpc>
                <a:spcPts val="1180"/>
              </a:lnSpc>
              <a:spcAft>
                <a:spcPts val="200"/>
              </a:spcAft>
            </a:pPr>
            <a:r>
              <a:rPr lang="en-US" sz="950" b="1" dirty="0" smtClean="0">
                <a:solidFill>
                  <a:schemeClr val="bg1"/>
                </a:solidFill>
              </a:rPr>
              <a:t>Anti-SRP</a:t>
            </a:r>
            <a:endParaRPr lang="en-US" sz="950" b="1" dirty="0">
              <a:solidFill>
                <a:schemeClr val="bg1"/>
              </a:solidFill>
            </a:endParaRPr>
          </a:p>
        </p:txBody>
      </p:sp>
      <p:sp>
        <p:nvSpPr>
          <p:cNvPr id="24" name="TextBox 23"/>
          <p:cNvSpPr txBox="1"/>
          <p:nvPr/>
        </p:nvSpPr>
        <p:spPr>
          <a:xfrm>
            <a:off x="1191149" y="4163228"/>
            <a:ext cx="2428876" cy="246221"/>
          </a:xfrm>
          <a:prstGeom prst="rect">
            <a:avLst/>
          </a:prstGeom>
          <a:noFill/>
        </p:spPr>
        <p:txBody>
          <a:bodyPr wrap="square" rtlCol="0">
            <a:spAutoFit/>
          </a:bodyPr>
          <a:lstStyle/>
          <a:p>
            <a:pPr marL="91440" indent="-91440" algn="ctr">
              <a:lnSpc>
                <a:spcPts val="1180"/>
              </a:lnSpc>
              <a:spcAft>
                <a:spcPts val="200"/>
              </a:spcAft>
            </a:pPr>
            <a:r>
              <a:rPr lang="en-US" sz="800" dirty="0" smtClean="0">
                <a:solidFill>
                  <a:srgbClr val="000000"/>
                </a:solidFill>
              </a:rPr>
              <a:t>(Anti-Jo1, Anti-PL-7, Anti-EH, Anti-PL-12, Anti-KS, Anti-OJ)</a:t>
            </a:r>
            <a:endParaRPr lang="en-US" sz="800" dirty="0">
              <a:solidFill>
                <a:srgbClr val="000000"/>
              </a:solidFill>
            </a:endParaRPr>
          </a:p>
        </p:txBody>
      </p:sp>
      <p:sp>
        <p:nvSpPr>
          <p:cNvPr id="29" name="Rounded Rectangular Callout 28"/>
          <p:cNvSpPr/>
          <p:nvPr/>
        </p:nvSpPr>
        <p:spPr>
          <a:xfrm>
            <a:off x="745066" y="948265"/>
            <a:ext cx="3302001" cy="948266"/>
          </a:xfrm>
          <a:prstGeom prst="wedgeRoundRectCallout">
            <a:avLst/>
          </a:prstGeom>
          <a:gradFill flip="none" rotWithShape="1">
            <a:gsLst>
              <a:gs pos="0">
                <a:schemeClr val="accent2">
                  <a:satMod val="103000"/>
                  <a:lumMod val="102000"/>
                  <a:tint val="94000"/>
                  <a:alpha val="88000"/>
                </a:schemeClr>
              </a:gs>
              <a:gs pos="50000">
                <a:schemeClr val="accent2">
                  <a:satMod val="110000"/>
                  <a:lumMod val="100000"/>
                  <a:shade val="100000"/>
                  <a:alpha val="88000"/>
                </a:schemeClr>
              </a:gs>
              <a:gs pos="100000">
                <a:schemeClr val="accent2">
                  <a:lumMod val="99000"/>
                  <a:satMod val="120000"/>
                  <a:shade val="78000"/>
                  <a:alpha val="88000"/>
                </a:schemeClr>
              </a:gs>
            </a:gsLst>
            <a:lin ang="5400000" scaled="0"/>
            <a:tileRect/>
          </a:gradFill>
          <a:ln>
            <a:noFill/>
          </a:ln>
          <a:effectLst>
            <a:outerShdw blurRad="50800" dist="38100" dir="2700000">
              <a:srgbClr val="000000">
                <a:alpha val="43000"/>
              </a:srgbClr>
            </a:outerShdw>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30" name="TextBox 29"/>
          <p:cNvSpPr txBox="1"/>
          <p:nvPr/>
        </p:nvSpPr>
        <p:spPr>
          <a:xfrm>
            <a:off x="2768353" y="2560853"/>
            <a:ext cx="1862914" cy="203474"/>
          </a:xfrm>
          <a:prstGeom prst="rect">
            <a:avLst/>
          </a:prstGeom>
          <a:noFill/>
        </p:spPr>
        <p:txBody>
          <a:bodyPr wrap="square" rtlCol="0">
            <a:spAutoFit/>
          </a:bodyPr>
          <a:lstStyle/>
          <a:p>
            <a:pPr marL="73152" indent="-73152" algn="ctr">
              <a:lnSpc>
                <a:spcPts val="770"/>
              </a:lnSpc>
              <a:spcAft>
                <a:spcPts val="150"/>
              </a:spcAft>
            </a:pPr>
            <a:r>
              <a:rPr lang="en-US" sz="1000" b="1" dirty="0" err="1" smtClean="0"/>
              <a:t>Amyopathic</a:t>
            </a:r>
            <a:r>
              <a:rPr lang="en-US" sz="1000" b="1" dirty="0" smtClean="0"/>
              <a:t> disease</a:t>
            </a:r>
            <a:endParaRPr lang="en-US" sz="1000" b="1" dirty="0"/>
          </a:p>
        </p:txBody>
      </p:sp>
      <p:sp>
        <p:nvSpPr>
          <p:cNvPr id="31" name="Right Brace 30"/>
          <p:cNvSpPr/>
          <p:nvPr/>
        </p:nvSpPr>
        <p:spPr>
          <a:xfrm>
            <a:off x="3437471" y="1761061"/>
            <a:ext cx="296333" cy="2362200"/>
          </a:xfrm>
          <a:prstGeom prst="rightBrace">
            <a:avLst>
              <a:gd name="adj1" fmla="val 8333"/>
              <a:gd name="adj2" fmla="val 53684"/>
            </a:avLst>
          </a:prstGeom>
          <a:ln w="28575" cap="flat" cmpd="sng" algn="ctr">
            <a:solidFill>
              <a:schemeClr val="tx1">
                <a:lumMod val="75000"/>
                <a:lumOff val="25000"/>
              </a:schemeClr>
            </a:solidFill>
            <a:prstDash val="solid"/>
            <a:miter lim="800000"/>
            <a:headEnd type="none" w="med" len="med"/>
            <a:tailEnd type="none" w="med" len="med"/>
          </a:ln>
          <a:scene3d>
            <a:camera prst="orthographicFront">
              <a:rot lat="0" lon="0" rev="5400000"/>
            </a:camera>
            <a:lightRig rig="threePt" dir="t"/>
          </a:scene3d>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solidFill>
                <a:schemeClr val="bg2">
                  <a:lumMod val="50000"/>
                </a:schemeClr>
              </a:solidFill>
            </a:endParaRPr>
          </a:p>
        </p:txBody>
      </p:sp>
      <p:sp>
        <p:nvSpPr>
          <p:cNvPr id="32" name="TextBox 31"/>
          <p:cNvSpPr txBox="1"/>
          <p:nvPr/>
        </p:nvSpPr>
        <p:spPr>
          <a:xfrm>
            <a:off x="1566086" y="3184854"/>
            <a:ext cx="1862914" cy="194925"/>
          </a:xfrm>
          <a:prstGeom prst="rect">
            <a:avLst/>
          </a:prstGeom>
          <a:noFill/>
        </p:spPr>
        <p:txBody>
          <a:bodyPr wrap="square" rtlCol="0">
            <a:spAutoFit/>
          </a:bodyPr>
          <a:lstStyle/>
          <a:p>
            <a:pPr marL="73152" indent="-73152" algn="ctr">
              <a:lnSpc>
                <a:spcPts val="770"/>
              </a:lnSpc>
              <a:spcAft>
                <a:spcPts val="150"/>
              </a:spcAft>
            </a:pPr>
            <a:r>
              <a:rPr lang="en-US" sz="1000" b="1" dirty="0" smtClean="0"/>
              <a:t>Interstitial lung disease</a:t>
            </a:r>
            <a:endParaRPr lang="en-US" sz="1000" b="1" dirty="0"/>
          </a:p>
        </p:txBody>
      </p:sp>
      <p:sp>
        <p:nvSpPr>
          <p:cNvPr id="33" name="Right Brace 32"/>
          <p:cNvSpPr/>
          <p:nvPr/>
        </p:nvSpPr>
        <p:spPr>
          <a:xfrm>
            <a:off x="2150529" y="1769523"/>
            <a:ext cx="372530" cy="3632206"/>
          </a:xfrm>
          <a:prstGeom prst="rightBrace">
            <a:avLst>
              <a:gd name="adj1" fmla="val 8333"/>
              <a:gd name="adj2" fmla="val 53684"/>
            </a:avLst>
          </a:prstGeom>
          <a:ln w="28575" cap="flat" cmpd="sng" algn="ctr">
            <a:solidFill>
              <a:schemeClr val="tx1">
                <a:lumMod val="75000"/>
                <a:lumOff val="25000"/>
              </a:schemeClr>
            </a:solidFill>
            <a:prstDash val="solid"/>
            <a:miter lim="800000"/>
            <a:headEnd type="none" w="med" len="med"/>
            <a:tailEnd type="none" w="med" len="med"/>
          </a:ln>
          <a:scene3d>
            <a:camera prst="orthographicFront">
              <a:rot lat="0" lon="0" rev="5400000"/>
            </a:camera>
            <a:lightRig rig="threePt" dir="t"/>
          </a:scene3d>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solidFill>
                <a:schemeClr val="bg2">
                  <a:lumMod val="50000"/>
                </a:schemeClr>
              </a:solidFill>
            </a:endParaRPr>
          </a:p>
        </p:txBody>
      </p:sp>
      <p:sp>
        <p:nvSpPr>
          <p:cNvPr id="34" name="TextBox 33"/>
          <p:cNvSpPr txBox="1"/>
          <p:nvPr/>
        </p:nvSpPr>
        <p:spPr>
          <a:xfrm>
            <a:off x="5147485" y="3255629"/>
            <a:ext cx="1862914" cy="203474"/>
          </a:xfrm>
          <a:prstGeom prst="rect">
            <a:avLst/>
          </a:prstGeom>
          <a:noFill/>
        </p:spPr>
        <p:txBody>
          <a:bodyPr wrap="square" rtlCol="0">
            <a:spAutoFit/>
          </a:bodyPr>
          <a:lstStyle/>
          <a:p>
            <a:pPr marL="73152" indent="-73152" algn="ctr">
              <a:lnSpc>
                <a:spcPts val="770"/>
              </a:lnSpc>
              <a:spcAft>
                <a:spcPts val="150"/>
              </a:spcAft>
            </a:pPr>
            <a:r>
              <a:rPr lang="en-US" sz="1000" b="1" dirty="0" smtClean="0"/>
              <a:t>Malignancy</a:t>
            </a:r>
            <a:endParaRPr lang="en-US" sz="1000" b="1" dirty="0"/>
          </a:p>
        </p:txBody>
      </p:sp>
      <p:sp>
        <p:nvSpPr>
          <p:cNvPr id="35" name="Right Brace 34"/>
          <p:cNvSpPr/>
          <p:nvPr/>
        </p:nvSpPr>
        <p:spPr>
          <a:xfrm>
            <a:off x="5901265" y="2734732"/>
            <a:ext cx="228598" cy="1752601"/>
          </a:xfrm>
          <a:prstGeom prst="rightBrace">
            <a:avLst>
              <a:gd name="adj1" fmla="val 8333"/>
              <a:gd name="adj2" fmla="val 53684"/>
            </a:avLst>
          </a:prstGeom>
          <a:ln w="28575" cap="flat" cmpd="sng" algn="ctr">
            <a:solidFill>
              <a:schemeClr val="tx1">
                <a:lumMod val="75000"/>
                <a:lumOff val="25000"/>
              </a:schemeClr>
            </a:solidFill>
            <a:prstDash val="solid"/>
            <a:miter lim="800000"/>
            <a:headEnd type="none" w="med" len="med"/>
            <a:tailEnd type="none" w="med" len="med"/>
          </a:ln>
          <a:scene3d>
            <a:camera prst="orthographicFront">
              <a:rot lat="0" lon="0" rev="5400000"/>
            </a:camera>
            <a:lightRig rig="threePt" dir="t"/>
          </a:scene3d>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solidFill>
                <a:schemeClr val="bg2">
                  <a:lumMod val="50000"/>
                </a:schemeClr>
              </a:solidFill>
            </a:endParaRPr>
          </a:p>
        </p:txBody>
      </p:sp>
      <p:sp>
        <p:nvSpPr>
          <p:cNvPr id="36" name="TextBox 35"/>
          <p:cNvSpPr txBox="1"/>
          <p:nvPr/>
        </p:nvSpPr>
        <p:spPr>
          <a:xfrm>
            <a:off x="6874687" y="3233688"/>
            <a:ext cx="1862914" cy="197618"/>
          </a:xfrm>
          <a:prstGeom prst="rect">
            <a:avLst/>
          </a:prstGeom>
          <a:noFill/>
        </p:spPr>
        <p:txBody>
          <a:bodyPr wrap="square" rtlCol="0">
            <a:spAutoFit/>
          </a:bodyPr>
          <a:lstStyle/>
          <a:p>
            <a:pPr marL="73152" indent="-73152" algn="ctr">
              <a:lnSpc>
                <a:spcPts val="770"/>
              </a:lnSpc>
              <a:spcAft>
                <a:spcPts val="150"/>
              </a:spcAft>
            </a:pPr>
            <a:r>
              <a:rPr lang="en-US" sz="1000" b="1" dirty="0" err="1" smtClean="0"/>
              <a:t>Necrotising</a:t>
            </a:r>
            <a:r>
              <a:rPr lang="en-US" sz="1000" b="1" dirty="0" smtClean="0"/>
              <a:t> myositis</a:t>
            </a:r>
            <a:endParaRPr lang="en-US" sz="1000" b="1" dirty="0"/>
          </a:p>
        </p:txBody>
      </p:sp>
      <p:sp>
        <p:nvSpPr>
          <p:cNvPr id="37" name="Right Brace 36"/>
          <p:cNvSpPr/>
          <p:nvPr/>
        </p:nvSpPr>
        <p:spPr>
          <a:xfrm>
            <a:off x="7569200" y="2971805"/>
            <a:ext cx="279397" cy="1303866"/>
          </a:xfrm>
          <a:prstGeom prst="rightBrace">
            <a:avLst>
              <a:gd name="adj1" fmla="val 8333"/>
              <a:gd name="adj2" fmla="val 53684"/>
            </a:avLst>
          </a:prstGeom>
          <a:ln w="28575" cap="flat" cmpd="sng" algn="ctr">
            <a:solidFill>
              <a:schemeClr val="tx1">
                <a:lumMod val="75000"/>
                <a:lumOff val="25000"/>
              </a:schemeClr>
            </a:solidFill>
            <a:prstDash val="solid"/>
            <a:miter lim="800000"/>
            <a:headEnd type="none" w="med" len="med"/>
            <a:tailEnd type="none" w="med" len="med"/>
          </a:ln>
          <a:scene3d>
            <a:camera prst="orthographicFront">
              <a:rot lat="0" lon="0" rev="5400000"/>
            </a:camera>
            <a:lightRig rig="threePt" dir="t"/>
          </a:scene3d>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solidFill>
                <a:schemeClr val="bg2">
                  <a:lumMod val="50000"/>
                </a:schemeClr>
              </a:solidFill>
            </a:endParaRPr>
          </a:p>
        </p:txBody>
      </p:sp>
      <p:sp>
        <p:nvSpPr>
          <p:cNvPr id="38" name="TextBox 37"/>
          <p:cNvSpPr txBox="1"/>
          <p:nvPr/>
        </p:nvSpPr>
        <p:spPr>
          <a:xfrm>
            <a:off x="879090" y="996868"/>
            <a:ext cx="3151043" cy="799792"/>
          </a:xfrm>
          <a:prstGeom prst="rect">
            <a:avLst/>
          </a:prstGeom>
          <a:noFill/>
        </p:spPr>
        <p:txBody>
          <a:bodyPr wrap="square" rtlCol="0">
            <a:spAutoFit/>
          </a:bodyPr>
          <a:lstStyle/>
          <a:p>
            <a:pPr>
              <a:lnSpc>
                <a:spcPts val="1070"/>
              </a:lnSpc>
              <a:spcAft>
                <a:spcPts val="150"/>
              </a:spcAft>
            </a:pPr>
            <a:r>
              <a:rPr lang="en-US" sz="1000" dirty="0" smtClean="0"/>
              <a:t>These patients can present as a diagnostic challenge and/or have an ‘overlap’ feel. They may have minimal or no muscle involvement or similarly subtle/no cutaneous disease. They may initially present with </a:t>
            </a:r>
            <a:r>
              <a:rPr lang="en-US" sz="1000" dirty="0" err="1" smtClean="0"/>
              <a:t>polyarthrititis</a:t>
            </a:r>
            <a:r>
              <a:rPr lang="en-US" sz="1000" dirty="0" smtClean="0"/>
              <a:t>, ILD or rash in isolation and therefore may be assessed by a range of different specialties.</a:t>
            </a:r>
            <a:endParaRPr lang="en-US" sz="1000" dirty="0"/>
          </a:p>
        </p:txBody>
      </p:sp>
      <p:sp>
        <p:nvSpPr>
          <p:cNvPr id="40" name="Right Brace 39"/>
          <p:cNvSpPr/>
          <p:nvPr/>
        </p:nvSpPr>
        <p:spPr>
          <a:xfrm>
            <a:off x="2311395" y="3149591"/>
            <a:ext cx="372530" cy="3632206"/>
          </a:xfrm>
          <a:prstGeom prst="rightBrace">
            <a:avLst>
              <a:gd name="adj1" fmla="val 8333"/>
              <a:gd name="adj2" fmla="val 53684"/>
            </a:avLst>
          </a:prstGeom>
          <a:ln w="28575" cap="flat" cmpd="sng" algn="ctr">
            <a:solidFill>
              <a:schemeClr val="tx1">
                <a:lumMod val="75000"/>
                <a:lumOff val="25000"/>
              </a:schemeClr>
            </a:solidFill>
            <a:prstDash val="solid"/>
            <a:miter lim="800000"/>
            <a:headEnd type="none" w="med" len="med"/>
            <a:tailEnd type="none" w="med" len="med"/>
          </a:ln>
          <a:scene3d>
            <a:camera prst="orthographicFront">
              <a:rot lat="0" lon="0" rev="16200000"/>
            </a:camera>
            <a:lightRig rig="threePt" dir="t"/>
          </a:scene3d>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solidFill>
                <a:schemeClr val="bg2">
                  <a:lumMod val="50000"/>
                </a:schemeClr>
              </a:solidFill>
            </a:endParaRPr>
          </a:p>
        </p:txBody>
      </p:sp>
      <p:sp>
        <p:nvSpPr>
          <p:cNvPr id="41" name="Right Brace 40"/>
          <p:cNvSpPr/>
          <p:nvPr/>
        </p:nvSpPr>
        <p:spPr>
          <a:xfrm>
            <a:off x="5063064" y="1803395"/>
            <a:ext cx="304797" cy="5664197"/>
          </a:xfrm>
          <a:prstGeom prst="rightBrace">
            <a:avLst>
              <a:gd name="adj1" fmla="val 8333"/>
              <a:gd name="adj2" fmla="val 53684"/>
            </a:avLst>
          </a:prstGeom>
          <a:ln w="28575" cap="flat" cmpd="sng" algn="ctr">
            <a:solidFill>
              <a:schemeClr val="tx1">
                <a:lumMod val="75000"/>
                <a:lumOff val="25000"/>
              </a:schemeClr>
            </a:solidFill>
            <a:prstDash val="solid"/>
            <a:miter lim="800000"/>
            <a:headEnd type="none" w="med" len="med"/>
            <a:tailEnd type="none" w="med" len="med"/>
          </a:ln>
          <a:scene3d>
            <a:camera prst="orthographicFront">
              <a:rot lat="0" lon="0" rev="16200000"/>
            </a:camera>
            <a:lightRig rig="threePt" dir="t"/>
          </a:scene3d>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solidFill>
                <a:schemeClr val="bg2">
                  <a:lumMod val="50000"/>
                </a:schemeClr>
              </a:solidFill>
            </a:endParaRPr>
          </a:p>
        </p:txBody>
      </p:sp>
      <p:sp>
        <p:nvSpPr>
          <p:cNvPr id="43" name="TextBox 42"/>
          <p:cNvSpPr txBox="1"/>
          <p:nvPr/>
        </p:nvSpPr>
        <p:spPr>
          <a:xfrm>
            <a:off x="4969686" y="4861302"/>
            <a:ext cx="982381" cy="203474"/>
          </a:xfrm>
          <a:prstGeom prst="rect">
            <a:avLst/>
          </a:prstGeom>
          <a:noFill/>
        </p:spPr>
        <p:txBody>
          <a:bodyPr wrap="square" rtlCol="0">
            <a:spAutoFit/>
          </a:bodyPr>
          <a:lstStyle/>
          <a:p>
            <a:pPr marL="73152" indent="-73152">
              <a:lnSpc>
                <a:spcPts val="770"/>
              </a:lnSpc>
              <a:spcAft>
                <a:spcPts val="150"/>
              </a:spcAft>
            </a:pPr>
            <a:r>
              <a:rPr lang="en-US" sz="1000" b="1" dirty="0" smtClean="0"/>
              <a:t>Skin disease</a:t>
            </a:r>
            <a:endParaRPr lang="en-US" sz="1000" b="1" dirty="0"/>
          </a:p>
        </p:txBody>
      </p:sp>
      <p:sp>
        <p:nvSpPr>
          <p:cNvPr id="44" name="TextBox 43"/>
          <p:cNvSpPr txBox="1"/>
          <p:nvPr/>
        </p:nvSpPr>
        <p:spPr>
          <a:xfrm>
            <a:off x="922619" y="5225543"/>
            <a:ext cx="3471581" cy="203474"/>
          </a:xfrm>
          <a:prstGeom prst="rect">
            <a:avLst/>
          </a:prstGeom>
          <a:noFill/>
        </p:spPr>
        <p:txBody>
          <a:bodyPr wrap="square" rtlCol="0">
            <a:spAutoFit/>
          </a:bodyPr>
          <a:lstStyle/>
          <a:p>
            <a:pPr marL="73152" indent="-73152" algn="ctr">
              <a:lnSpc>
                <a:spcPts val="770"/>
              </a:lnSpc>
              <a:spcAft>
                <a:spcPts val="150"/>
              </a:spcAft>
            </a:pPr>
            <a:r>
              <a:rPr lang="en-US" sz="1000" b="1" dirty="0" err="1" smtClean="0"/>
              <a:t>Polyarthritis</a:t>
            </a:r>
            <a:r>
              <a:rPr lang="en-US" sz="1000" b="1" dirty="0" smtClean="0"/>
              <a:t>, </a:t>
            </a:r>
            <a:r>
              <a:rPr lang="en-US" sz="1000" b="1" dirty="0" err="1" smtClean="0"/>
              <a:t>Raynaud’s</a:t>
            </a:r>
            <a:r>
              <a:rPr lang="en-US" sz="1000" b="1" dirty="0" smtClean="0"/>
              <a:t> Phenomenon and Mechanic’s Hands</a:t>
            </a:r>
            <a:endParaRPr lang="en-US" sz="1000" b="1" dirty="0"/>
          </a:p>
        </p:txBody>
      </p:sp>
      <p:sp>
        <p:nvSpPr>
          <p:cNvPr id="45" name="Rounded Rectangular Callout 44"/>
          <p:cNvSpPr/>
          <p:nvPr/>
        </p:nvSpPr>
        <p:spPr>
          <a:xfrm>
            <a:off x="6485467" y="1583265"/>
            <a:ext cx="2455334" cy="694266"/>
          </a:xfrm>
          <a:prstGeom prst="wedgeRoundRectCallout">
            <a:avLst/>
          </a:prstGeom>
          <a:gradFill flip="none" rotWithShape="1">
            <a:gsLst>
              <a:gs pos="0">
                <a:schemeClr val="accent5">
                  <a:satMod val="103000"/>
                  <a:lumMod val="102000"/>
                  <a:tint val="94000"/>
                  <a:alpha val="91000"/>
                </a:schemeClr>
              </a:gs>
              <a:gs pos="50000">
                <a:schemeClr val="accent5">
                  <a:satMod val="110000"/>
                  <a:lumMod val="100000"/>
                  <a:shade val="100000"/>
                  <a:alpha val="91000"/>
                </a:schemeClr>
              </a:gs>
              <a:gs pos="100000">
                <a:schemeClr val="accent5">
                  <a:lumMod val="99000"/>
                  <a:satMod val="120000"/>
                  <a:shade val="78000"/>
                  <a:alpha val="91000"/>
                </a:schemeClr>
              </a:gs>
            </a:gsLst>
            <a:lin ang="5400000" scaled="0"/>
            <a:tileRect/>
          </a:gradFill>
          <a:ln/>
          <a:effectLst>
            <a:outerShdw blurRad="50800" dist="38100" dir="2700000">
              <a:srgbClr val="000000">
                <a:alpha val="43000"/>
              </a:srgbClr>
            </a:outerShdw>
          </a:effectLst>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46" name="TextBox 45"/>
          <p:cNvSpPr txBox="1"/>
          <p:nvPr/>
        </p:nvSpPr>
        <p:spPr>
          <a:xfrm>
            <a:off x="6619490" y="1691137"/>
            <a:ext cx="2262043" cy="517663"/>
          </a:xfrm>
          <a:prstGeom prst="rect">
            <a:avLst/>
          </a:prstGeom>
          <a:noFill/>
        </p:spPr>
        <p:txBody>
          <a:bodyPr wrap="square" rtlCol="0">
            <a:spAutoFit/>
          </a:bodyPr>
          <a:lstStyle/>
          <a:p>
            <a:pPr>
              <a:lnSpc>
                <a:spcPts val="1070"/>
              </a:lnSpc>
              <a:spcAft>
                <a:spcPts val="150"/>
              </a:spcAft>
            </a:pPr>
            <a:r>
              <a:rPr lang="en-US" sz="1000" dirty="0" smtClean="0"/>
              <a:t>These patients are most likely to present with severe </a:t>
            </a:r>
            <a:r>
              <a:rPr lang="en-US" sz="1000" dirty="0" err="1" smtClean="0"/>
              <a:t>myositis</a:t>
            </a:r>
            <a:r>
              <a:rPr lang="en-US" sz="1000" dirty="0" smtClean="0"/>
              <a:t> with a very high CK and profound weakness.</a:t>
            </a:r>
            <a:endParaRPr lang="en-US" sz="1000" dirty="0"/>
          </a:p>
        </p:txBody>
      </p:sp>
      <p:sp>
        <p:nvSpPr>
          <p:cNvPr id="47" name="Rounded Rectangular Callout 46"/>
          <p:cNvSpPr/>
          <p:nvPr/>
        </p:nvSpPr>
        <p:spPr>
          <a:xfrm>
            <a:off x="4817533" y="5841995"/>
            <a:ext cx="2455334" cy="694266"/>
          </a:xfrm>
          <a:prstGeom prst="wedgeRoundRectCallout">
            <a:avLst/>
          </a:prstGeom>
          <a:gradFill flip="none" rotWithShape="1">
            <a:gsLst>
              <a:gs pos="0">
                <a:schemeClr val="accent3">
                  <a:satMod val="103000"/>
                  <a:lumMod val="102000"/>
                  <a:tint val="94000"/>
                  <a:alpha val="84000"/>
                </a:schemeClr>
              </a:gs>
              <a:gs pos="50000">
                <a:schemeClr val="accent3">
                  <a:satMod val="110000"/>
                  <a:lumMod val="100000"/>
                  <a:shade val="100000"/>
                  <a:alpha val="84000"/>
                </a:schemeClr>
              </a:gs>
              <a:gs pos="100000">
                <a:schemeClr val="accent3">
                  <a:lumMod val="99000"/>
                  <a:satMod val="120000"/>
                  <a:shade val="78000"/>
                  <a:alpha val="84000"/>
                </a:schemeClr>
              </a:gs>
            </a:gsLst>
            <a:lin ang="5400000" scaled="0"/>
            <a:tileRect/>
          </a:gradFill>
          <a:ln/>
          <a:effectLst>
            <a:outerShdw blurRad="50800" dist="38100" dir="2700000">
              <a:srgbClr val="000000">
                <a:alpha val="43000"/>
              </a:srgbClr>
            </a:outerShdw>
          </a:effectLst>
          <a:scene3d>
            <a:camera prst="orthographicFront">
              <a:rot lat="0" lon="0" rev="10799999"/>
            </a:camera>
            <a:lightRig rig="threePt" dir="t"/>
          </a:scene3d>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48" name="TextBox 47"/>
          <p:cNvSpPr txBox="1"/>
          <p:nvPr/>
        </p:nvSpPr>
        <p:spPr>
          <a:xfrm>
            <a:off x="4951556" y="6009136"/>
            <a:ext cx="2262043" cy="517663"/>
          </a:xfrm>
          <a:prstGeom prst="rect">
            <a:avLst/>
          </a:prstGeom>
          <a:noFill/>
        </p:spPr>
        <p:txBody>
          <a:bodyPr wrap="square" rtlCol="0">
            <a:spAutoFit/>
          </a:bodyPr>
          <a:lstStyle/>
          <a:p>
            <a:pPr>
              <a:lnSpc>
                <a:spcPts val="1070"/>
              </a:lnSpc>
              <a:spcAft>
                <a:spcPts val="150"/>
              </a:spcAft>
            </a:pPr>
            <a:r>
              <a:rPr lang="en-US" sz="1000" dirty="0" smtClean="0"/>
              <a:t>These patients are most likely to present with both cutaneous and muscle disease. They may have an associated malignancy.</a:t>
            </a:r>
            <a:endParaRPr lang="en-US" sz="1000" dirty="0"/>
          </a:p>
        </p:txBody>
      </p:sp>
    </p:spTree>
    <p:extLst>
      <p:ext uri="{BB962C8B-B14F-4D97-AF65-F5344CB8AC3E}">
        <p14:creationId xmlns:p14="http://schemas.microsoft.com/office/powerpoint/2010/main" val="210535440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Consider a Muscle Biopsy When:</a:t>
            </a:r>
            <a:endParaRPr lang="en-CA" dirty="0"/>
          </a:p>
        </p:txBody>
      </p:sp>
      <p:sp>
        <p:nvSpPr>
          <p:cNvPr id="6" name="Content Placeholder 5"/>
          <p:cNvSpPr>
            <a:spLocks noGrp="1"/>
          </p:cNvSpPr>
          <p:nvPr>
            <p:ph sz="half" idx="1"/>
          </p:nvPr>
        </p:nvSpPr>
        <p:spPr>
          <a:xfrm>
            <a:off x="369277" y="1504950"/>
            <a:ext cx="4335458" cy="4851399"/>
          </a:xfrm>
        </p:spPr>
        <p:txBody>
          <a:bodyPr/>
          <a:lstStyle/>
          <a:p>
            <a:pPr marL="457200" indent="-457200">
              <a:spcBef>
                <a:spcPts val="400"/>
              </a:spcBef>
              <a:spcAft>
                <a:spcPts val="400"/>
              </a:spcAft>
              <a:buFont typeface="+mj-lt"/>
              <a:buAutoNum type="arabicPeriod"/>
            </a:pPr>
            <a:r>
              <a:rPr lang="en-CA" sz="1600" b="1" dirty="0" smtClean="0"/>
              <a:t> </a:t>
            </a:r>
            <a:r>
              <a:rPr lang="en-CA" sz="1600" b="1" dirty="0" err="1" smtClean="0"/>
              <a:t>Myoglobinuria</a:t>
            </a:r>
            <a:r>
              <a:rPr lang="en-CA" sz="1600" b="1" dirty="0" smtClean="0"/>
              <a:t>*</a:t>
            </a:r>
          </a:p>
          <a:p>
            <a:pPr marL="457200" indent="-457200">
              <a:spcBef>
                <a:spcPts val="400"/>
              </a:spcBef>
              <a:spcAft>
                <a:spcPts val="400"/>
              </a:spcAft>
              <a:buFont typeface="+mj-lt"/>
              <a:buAutoNum type="arabicPeriod"/>
            </a:pPr>
            <a:r>
              <a:rPr lang="en-CA" sz="1600" b="1" dirty="0" smtClean="0"/>
              <a:t>Second wind phenomenon*</a:t>
            </a:r>
          </a:p>
          <a:p>
            <a:pPr marL="457200" indent="-457200">
              <a:spcBef>
                <a:spcPts val="400"/>
              </a:spcBef>
              <a:spcAft>
                <a:spcPts val="400"/>
              </a:spcAft>
              <a:buFont typeface="+mj-lt"/>
              <a:buAutoNum type="arabicPeriod"/>
            </a:pPr>
            <a:r>
              <a:rPr lang="en-CA" sz="1600" b="1" dirty="0" smtClean="0"/>
              <a:t>Weakness*</a:t>
            </a:r>
          </a:p>
          <a:p>
            <a:pPr marL="457200" indent="-457200">
              <a:spcBef>
                <a:spcPts val="400"/>
              </a:spcBef>
              <a:spcAft>
                <a:spcPts val="400"/>
              </a:spcAft>
              <a:buFont typeface="+mj-lt"/>
              <a:buAutoNum type="arabicPeriod"/>
            </a:pPr>
            <a:r>
              <a:rPr lang="en-CA" sz="1600" b="1" dirty="0" smtClean="0"/>
              <a:t>Muscle hypertrophy/atrophy*</a:t>
            </a:r>
          </a:p>
          <a:p>
            <a:pPr marL="457200" indent="-457200">
              <a:spcBef>
                <a:spcPts val="400"/>
              </a:spcBef>
              <a:spcAft>
                <a:spcPts val="400"/>
              </a:spcAft>
              <a:buFont typeface="+mj-lt"/>
              <a:buAutoNum type="arabicPeriod"/>
            </a:pPr>
            <a:r>
              <a:rPr lang="en-CA" sz="1600" b="1" dirty="0" smtClean="0"/>
              <a:t>Persistent increase of CK (&gt; 2-3 above baseline or ULN based on age, sex, ethnicity)*</a:t>
            </a:r>
          </a:p>
          <a:p>
            <a:pPr marL="457200" indent="-457200">
              <a:spcBef>
                <a:spcPts val="400"/>
              </a:spcBef>
              <a:spcAft>
                <a:spcPts val="400"/>
              </a:spcAft>
              <a:buFont typeface="+mj-lt"/>
              <a:buAutoNum type="arabicPeriod"/>
            </a:pPr>
            <a:r>
              <a:rPr lang="en-CA" sz="1600" b="1" dirty="0" err="1" smtClean="0"/>
              <a:t>Myopathic</a:t>
            </a:r>
            <a:r>
              <a:rPr lang="en-CA" sz="1600" b="1" dirty="0" smtClean="0"/>
              <a:t> EMG (fibrillations and/or +</a:t>
            </a:r>
            <a:r>
              <a:rPr lang="en-CA" sz="1600" b="1" dirty="0" err="1" smtClean="0"/>
              <a:t>ve</a:t>
            </a:r>
            <a:r>
              <a:rPr lang="en-CA" sz="1600" b="1" dirty="0" smtClean="0"/>
              <a:t> sharp waves)*</a:t>
            </a:r>
          </a:p>
          <a:p>
            <a:pPr marL="457200" indent="-457200">
              <a:spcBef>
                <a:spcPts val="400"/>
              </a:spcBef>
              <a:spcAft>
                <a:spcPts val="400"/>
              </a:spcAft>
              <a:buFont typeface="+mj-lt"/>
              <a:buAutoNum type="arabicPeriod"/>
            </a:pPr>
            <a:r>
              <a:rPr lang="en-CA" sz="1600" b="1" dirty="0" smtClean="0"/>
              <a:t>Other considerations:</a:t>
            </a:r>
          </a:p>
          <a:p>
            <a:pPr marL="914400" lvl="1" indent="-457200">
              <a:spcBef>
                <a:spcPts val="400"/>
              </a:spcBef>
              <a:spcAft>
                <a:spcPts val="400"/>
              </a:spcAft>
              <a:buFont typeface="+mj-lt"/>
              <a:buAutoNum type="arabicPeriod"/>
            </a:pPr>
            <a:r>
              <a:rPr lang="en-CA" sz="1400" b="1" dirty="0" smtClean="0"/>
              <a:t>Abnormal neurologic exam</a:t>
            </a:r>
          </a:p>
          <a:p>
            <a:pPr marL="914400" lvl="1" indent="-457200">
              <a:spcBef>
                <a:spcPts val="400"/>
              </a:spcBef>
              <a:spcAft>
                <a:spcPts val="400"/>
              </a:spcAft>
              <a:buFont typeface="+mj-lt"/>
              <a:buAutoNum type="arabicPeriod"/>
            </a:pPr>
            <a:r>
              <a:rPr lang="en-CA" sz="1400" b="1" dirty="0" smtClean="0"/>
              <a:t>CK does not normalize after statin withdrawal</a:t>
            </a:r>
          </a:p>
          <a:p>
            <a:pPr marL="914400" lvl="1" indent="-457200">
              <a:spcBef>
                <a:spcPts val="400"/>
              </a:spcBef>
              <a:spcAft>
                <a:spcPts val="400"/>
              </a:spcAft>
              <a:buFont typeface="+mj-lt"/>
              <a:buAutoNum type="arabicPeriod"/>
            </a:pPr>
            <a:r>
              <a:rPr lang="en-CA" sz="1400" b="1" dirty="0" err="1" smtClean="0"/>
              <a:t>HyperCKemia</a:t>
            </a:r>
            <a:r>
              <a:rPr lang="en-CA" sz="1400" b="1" dirty="0" smtClean="0"/>
              <a:t> with re-exposure to statin</a:t>
            </a:r>
          </a:p>
          <a:p>
            <a:pPr marL="914400" lvl="1" indent="-457200">
              <a:spcBef>
                <a:spcPts val="400"/>
              </a:spcBef>
              <a:spcAft>
                <a:spcPts val="400"/>
              </a:spcAft>
              <a:buFont typeface="+mj-lt"/>
              <a:buAutoNum type="arabicPeriod"/>
            </a:pPr>
            <a:r>
              <a:rPr lang="en-CA" sz="1400" b="1" dirty="0" smtClean="0"/>
              <a:t>+ Family History</a:t>
            </a:r>
          </a:p>
        </p:txBody>
      </p:sp>
      <p:sp>
        <p:nvSpPr>
          <p:cNvPr id="5" name="Text Placeholder 4"/>
          <p:cNvSpPr>
            <a:spLocks noGrp="1"/>
          </p:cNvSpPr>
          <p:nvPr>
            <p:ph type="body" sz="quarter" idx="13"/>
          </p:nvPr>
        </p:nvSpPr>
        <p:spPr/>
        <p:txBody>
          <a:bodyPr/>
          <a:lstStyle/>
          <a:p>
            <a:r>
              <a:rPr lang="en-CA" dirty="0"/>
              <a:t>Mancini et al, DOI: </a:t>
            </a:r>
            <a:r>
              <a:rPr lang="en-CA" dirty="0">
                <a:hlinkClick r:id="rId2"/>
              </a:rPr>
              <a:t>http://</a:t>
            </a:r>
            <a:r>
              <a:rPr lang="en-CA" dirty="0" smtClean="0">
                <a:hlinkClick r:id="rId2"/>
              </a:rPr>
              <a:t>dx.doi.org/10.1016/j.cjca.2016.01.003</a:t>
            </a:r>
            <a:endParaRPr lang="en-CA" dirty="0"/>
          </a:p>
        </p:txBody>
      </p:sp>
      <p:pic>
        <p:nvPicPr>
          <p:cNvPr id="8" name="Picture 3" descr="DCP00057"/>
          <p:cNvPicPr>
            <a:picLocks noChangeAspect="1" noChangeArrowheads="1"/>
          </p:cNvPicPr>
          <p:nvPr/>
        </p:nvPicPr>
        <p:blipFill>
          <a:blip r:embed="rId3" cstate="print"/>
          <a:srcRect r="16667"/>
          <a:stretch>
            <a:fillRect/>
          </a:stretch>
        </p:blipFill>
        <p:spPr bwMode="auto">
          <a:xfrm>
            <a:off x="4969669" y="1409018"/>
            <a:ext cx="3429000" cy="2505075"/>
          </a:xfrm>
          <a:prstGeom prst="rect">
            <a:avLst/>
          </a:prstGeom>
          <a:noFill/>
          <a:ln w="9525">
            <a:noFill/>
            <a:miter lim="800000"/>
            <a:headEnd/>
            <a:tailEnd/>
          </a:ln>
          <a:effectLst>
            <a:outerShdw blurRad="50800" dist="38100" dir="2700000" algn="tl" rotWithShape="0">
              <a:prstClr val="black">
                <a:alpha val="40000"/>
              </a:prstClr>
            </a:outerShdw>
          </a:effectLst>
        </p:spPr>
      </p:pic>
      <p:sp>
        <p:nvSpPr>
          <p:cNvPr id="2" name="TextBox 1"/>
          <p:cNvSpPr txBox="1"/>
          <p:nvPr/>
        </p:nvSpPr>
        <p:spPr>
          <a:xfrm>
            <a:off x="4980247" y="4211891"/>
            <a:ext cx="3597729" cy="523220"/>
          </a:xfrm>
          <a:prstGeom prst="rect">
            <a:avLst/>
          </a:prstGeom>
          <a:noFill/>
        </p:spPr>
        <p:txBody>
          <a:bodyPr wrap="square" rtlCol="0">
            <a:spAutoFit/>
          </a:bodyPr>
          <a:lstStyle/>
          <a:p>
            <a:r>
              <a:rPr lang="en-CA" sz="1400" dirty="0" smtClean="0"/>
              <a:t>*European Federation of Neurological Sciences, </a:t>
            </a:r>
            <a:r>
              <a:rPr lang="en-CA" sz="1400" dirty="0" err="1" smtClean="0"/>
              <a:t>Kyriakides</a:t>
            </a:r>
            <a:r>
              <a:rPr lang="en-CA" sz="1400" dirty="0" smtClean="0"/>
              <a:t>, et al. </a:t>
            </a:r>
            <a:r>
              <a:rPr lang="en-CA" sz="1400" i="1" dirty="0" err="1" smtClean="0"/>
              <a:t>Eur</a:t>
            </a:r>
            <a:r>
              <a:rPr lang="en-CA" sz="1400" i="1" dirty="0" smtClean="0"/>
              <a:t> J Neurol. </a:t>
            </a:r>
            <a:r>
              <a:rPr lang="en-CA" sz="1400" dirty="0" smtClean="0"/>
              <a:t>2013;997 -1005.</a:t>
            </a:r>
            <a:endParaRPr lang="en-CA" sz="1400" dirty="0"/>
          </a:p>
        </p:txBody>
      </p:sp>
      <p:sp>
        <p:nvSpPr>
          <p:cNvPr id="4" name="TextBox 3"/>
          <p:cNvSpPr txBox="1"/>
          <p:nvPr/>
        </p:nvSpPr>
        <p:spPr>
          <a:xfrm>
            <a:off x="4980247" y="4925189"/>
            <a:ext cx="3679339" cy="954107"/>
          </a:xfrm>
          <a:prstGeom prst="rect">
            <a:avLst/>
          </a:prstGeom>
          <a:noFill/>
        </p:spPr>
        <p:txBody>
          <a:bodyPr wrap="square" rtlCol="0">
            <a:spAutoFit/>
          </a:bodyPr>
          <a:lstStyle/>
          <a:p>
            <a:r>
              <a:rPr lang="en-CA" sz="1400" dirty="0" smtClean="0"/>
              <a:t>NB: 2</a:t>
            </a:r>
            <a:r>
              <a:rPr lang="en-CA" sz="1400" baseline="30000" dirty="0" smtClean="0"/>
              <a:t>nd</a:t>
            </a:r>
            <a:r>
              <a:rPr lang="en-CA" sz="1400" dirty="0" smtClean="0"/>
              <a:t> wind (SOB and excessive perceived exertion at onset of exercise that then abates) and hypertrophy are NOT seen with statin myopathy; atrophy is not typical of statin myopathy</a:t>
            </a:r>
            <a:endParaRPr lang="en-CA" sz="1400" dirty="0"/>
          </a:p>
        </p:txBody>
      </p:sp>
    </p:spTree>
    <p:extLst>
      <p:ext uri="{BB962C8B-B14F-4D97-AF65-F5344CB8AC3E}">
        <p14:creationId xmlns:p14="http://schemas.microsoft.com/office/powerpoint/2010/main" val="191222627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charset="-128"/>
              </a:rPr>
              <a:t>Cognitive Adverse Effects</a:t>
            </a:r>
            <a:endParaRPr lang="en-CA" dirty="0"/>
          </a:p>
        </p:txBody>
      </p:sp>
      <p:sp>
        <p:nvSpPr>
          <p:cNvPr id="6" name="Content Placeholder 5"/>
          <p:cNvSpPr>
            <a:spLocks noGrp="1"/>
          </p:cNvSpPr>
          <p:nvPr>
            <p:ph idx="1"/>
          </p:nvPr>
        </p:nvSpPr>
        <p:spPr/>
        <p:txBody>
          <a:bodyPr/>
          <a:lstStyle/>
          <a:p>
            <a:pPr>
              <a:spcBef>
                <a:spcPts val="400"/>
              </a:spcBef>
              <a:spcAft>
                <a:spcPts val="400"/>
              </a:spcAft>
            </a:pPr>
            <a:r>
              <a:rPr lang="en-CA" dirty="0"/>
              <a:t>Cognitive considerations should not play a routine role in medical decisions regarding prescription of </a:t>
            </a:r>
            <a:r>
              <a:rPr lang="en-CA" dirty="0" smtClean="0"/>
              <a:t>statins</a:t>
            </a:r>
            <a:endParaRPr lang="en-CA" dirty="0"/>
          </a:p>
          <a:p>
            <a:pPr lvl="1">
              <a:spcBef>
                <a:spcPts val="400"/>
              </a:spcBef>
              <a:spcAft>
                <a:spcPts val="400"/>
              </a:spcAft>
            </a:pPr>
            <a:r>
              <a:rPr lang="en-CA" dirty="0"/>
              <a:t>Decision to prescribe statins should not be altered on this basis for majority of </a:t>
            </a:r>
            <a:r>
              <a:rPr lang="en-CA" dirty="0" smtClean="0"/>
              <a:t>patients</a:t>
            </a:r>
            <a:endParaRPr lang="en-CA" dirty="0"/>
          </a:p>
          <a:p>
            <a:pPr>
              <a:spcBef>
                <a:spcPts val="400"/>
              </a:spcBef>
              <a:spcAft>
                <a:spcPts val="400"/>
              </a:spcAft>
            </a:pPr>
            <a:r>
              <a:rPr lang="en-CA" dirty="0"/>
              <a:t>Baseline assessment of cognition prior to initiating </a:t>
            </a:r>
            <a:r>
              <a:rPr lang="en-CA" dirty="0" smtClean="0"/>
              <a:t>statins not warranted</a:t>
            </a:r>
            <a:endParaRPr lang="en-CA" dirty="0"/>
          </a:p>
          <a:p>
            <a:pPr lvl="1">
              <a:spcBef>
                <a:spcPts val="400"/>
              </a:spcBef>
              <a:spcAft>
                <a:spcPts val="400"/>
              </a:spcAft>
            </a:pPr>
            <a:r>
              <a:rPr lang="en-CA" dirty="0"/>
              <a:t>Patient-reported cognitive symptoms should be thoroughly investigated and not readily </a:t>
            </a:r>
            <a:r>
              <a:rPr lang="en-CA" dirty="0" smtClean="0"/>
              <a:t>dismissed</a:t>
            </a:r>
            <a:endParaRPr lang="en-CA" dirty="0"/>
          </a:p>
          <a:p>
            <a:pPr>
              <a:spcBef>
                <a:spcPts val="400"/>
              </a:spcBef>
              <a:spcAft>
                <a:spcPts val="400"/>
              </a:spcAft>
            </a:pPr>
            <a:r>
              <a:rPr lang="en-CA" dirty="0" smtClean="0"/>
              <a:t>Statins may </a:t>
            </a:r>
            <a:r>
              <a:rPr lang="en-CA" dirty="0"/>
              <a:t>have a dose and duration related protective effect on certain forms of </a:t>
            </a:r>
            <a:r>
              <a:rPr lang="en-CA" dirty="0" smtClean="0"/>
              <a:t>dementia</a:t>
            </a:r>
            <a:endParaRPr lang="en-CA" dirty="0"/>
          </a:p>
          <a:p>
            <a:pPr lvl="1">
              <a:spcBef>
                <a:spcPts val="400"/>
              </a:spcBef>
              <a:spcAft>
                <a:spcPts val="400"/>
              </a:spcAft>
            </a:pPr>
            <a:r>
              <a:rPr lang="en-CA" dirty="0"/>
              <a:t>Larger/better-designed studies needed to draw unequivocal conclusions about the protective effect of statins on cognition</a:t>
            </a:r>
          </a:p>
          <a:p>
            <a:pPr>
              <a:spcBef>
                <a:spcPts val="400"/>
              </a:spcBef>
              <a:spcAft>
                <a:spcPts val="400"/>
              </a:spcAft>
            </a:pPr>
            <a:endParaRPr lang="en-CA" dirty="0"/>
          </a:p>
        </p:txBody>
      </p:sp>
      <p:sp>
        <p:nvSpPr>
          <p:cNvPr id="7" name="Text Placeholder 6"/>
          <p:cNvSpPr>
            <a:spLocks noGrp="1"/>
          </p:cNvSpPr>
          <p:nvPr>
            <p:ph type="body" sz="quarter" idx="13"/>
          </p:nvPr>
        </p:nvSpPr>
        <p:spPr/>
        <p:txBody>
          <a:bodyPr/>
          <a:lstStyle/>
          <a:p>
            <a:r>
              <a:rPr lang="en-CA" dirty="0"/>
              <a:t>Mancini et al, DOI: </a:t>
            </a:r>
            <a:r>
              <a:rPr lang="en-CA" dirty="0">
                <a:hlinkClick r:id="rId2"/>
              </a:rPr>
              <a:t>http://dx.doi.org/10.1016/j.cjca.2016.01.003</a:t>
            </a:r>
            <a:endParaRPr lang="en-CA" dirty="0"/>
          </a:p>
        </p:txBody>
      </p:sp>
    </p:spTree>
    <p:extLst>
      <p:ext uri="{BB962C8B-B14F-4D97-AF65-F5344CB8AC3E}">
        <p14:creationId xmlns:p14="http://schemas.microsoft.com/office/powerpoint/2010/main" val="302532966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Statins and New-Onset </a:t>
            </a:r>
            <a:r>
              <a:rPr lang="en-US" dirty="0" smtClean="0"/>
              <a:t>Diabetes: </a:t>
            </a:r>
            <a:br>
              <a:rPr lang="en-US" dirty="0" smtClean="0"/>
            </a:br>
            <a:r>
              <a:rPr lang="en-US" dirty="0" smtClean="0">
                <a:solidFill>
                  <a:schemeClr val="accent2"/>
                </a:solidFill>
              </a:rPr>
              <a:t>Mechanisms</a:t>
            </a:r>
            <a:r>
              <a:rPr lang="en-US" dirty="0" smtClean="0"/>
              <a:t> </a:t>
            </a:r>
            <a:endParaRPr lang="en-CA" dirty="0">
              <a:solidFill>
                <a:schemeClr val="accent2"/>
              </a:solidFill>
            </a:endParaRPr>
          </a:p>
        </p:txBody>
      </p:sp>
      <p:sp>
        <p:nvSpPr>
          <p:cNvPr id="3" name="Content Placeholder 2"/>
          <p:cNvSpPr>
            <a:spLocks noGrp="1"/>
          </p:cNvSpPr>
          <p:nvPr>
            <p:ph idx="1"/>
          </p:nvPr>
        </p:nvSpPr>
        <p:spPr>
          <a:xfrm>
            <a:off x="369277" y="1562099"/>
            <a:ext cx="8484577" cy="4086861"/>
          </a:xfrm>
        </p:spPr>
        <p:txBody>
          <a:bodyPr/>
          <a:lstStyle/>
          <a:p>
            <a:pPr>
              <a:spcBef>
                <a:spcPts val="600"/>
              </a:spcBef>
              <a:spcAft>
                <a:spcPts val="600"/>
              </a:spcAft>
            </a:pPr>
            <a:r>
              <a:rPr lang="en-CA" dirty="0"/>
              <a:t>Mechanism remains to be </a:t>
            </a:r>
            <a:r>
              <a:rPr lang="en-CA" dirty="0" smtClean="0"/>
              <a:t>elucidated</a:t>
            </a:r>
            <a:endParaRPr lang="en-CA" dirty="0"/>
          </a:p>
          <a:p>
            <a:pPr>
              <a:spcBef>
                <a:spcPts val="600"/>
              </a:spcBef>
              <a:spcAft>
                <a:spcPts val="600"/>
              </a:spcAft>
            </a:pPr>
            <a:r>
              <a:rPr lang="en-CA" dirty="0"/>
              <a:t>Murine studies </a:t>
            </a:r>
            <a:r>
              <a:rPr lang="en-CA" dirty="0" smtClean="0"/>
              <a:t>→ </a:t>
            </a:r>
            <a:r>
              <a:rPr lang="en-CA" dirty="0"/>
              <a:t>upregulation of PTEN, implicated in insulin </a:t>
            </a:r>
            <a:r>
              <a:rPr lang="en-CA" dirty="0" smtClean="0"/>
              <a:t>resistance</a:t>
            </a:r>
            <a:endParaRPr lang="en-CA" dirty="0"/>
          </a:p>
          <a:p>
            <a:pPr>
              <a:spcBef>
                <a:spcPts val="600"/>
              </a:spcBef>
              <a:spcAft>
                <a:spcPts val="600"/>
              </a:spcAft>
            </a:pPr>
            <a:r>
              <a:rPr lang="en-CA" dirty="0"/>
              <a:t>Direct effect of HMG CoA reductase </a:t>
            </a:r>
            <a:r>
              <a:rPr lang="en-CA" dirty="0" smtClean="0"/>
              <a:t>inhibition</a:t>
            </a:r>
            <a:endParaRPr lang="en-CA" dirty="0"/>
          </a:p>
          <a:p>
            <a:pPr>
              <a:spcBef>
                <a:spcPts val="600"/>
              </a:spcBef>
              <a:spcAft>
                <a:spcPts val="600"/>
              </a:spcAft>
            </a:pPr>
            <a:r>
              <a:rPr lang="en-CA" dirty="0"/>
              <a:t>Recent FH analysis reveals lower prevalence of DM compared to unaffected relatives, with variability in DM risk by LDL-receptor mutation type; suggesting a link between LDL-receptor mediated cholesterol transport and </a:t>
            </a:r>
            <a:r>
              <a:rPr lang="en-CA" dirty="0" smtClean="0"/>
              <a:t>DM</a:t>
            </a:r>
            <a:endParaRPr lang="en-CA" dirty="0"/>
          </a:p>
          <a:p>
            <a:pPr>
              <a:spcBef>
                <a:spcPts val="600"/>
              </a:spcBef>
              <a:spcAft>
                <a:spcPts val="600"/>
              </a:spcAft>
            </a:pPr>
            <a:r>
              <a:rPr lang="en-CA" dirty="0"/>
              <a:t>Statins may therefore cause NOD by upregulating cholesterol transport into hepatocytes and pancreatic beta </a:t>
            </a:r>
            <a:r>
              <a:rPr lang="en-CA" dirty="0" smtClean="0"/>
              <a:t>cells</a:t>
            </a:r>
            <a:endParaRPr lang="en-CA" dirty="0"/>
          </a:p>
        </p:txBody>
      </p:sp>
      <p:sp>
        <p:nvSpPr>
          <p:cNvPr id="4" name="Text Placeholder 3"/>
          <p:cNvSpPr>
            <a:spLocks noGrp="1"/>
          </p:cNvSpPr>
          <p:nvPr>
            <p:ph type="body" sz="quarter" idx="13"/>
          </p:nvPr>
        </p:nvSpPr>
        <p:spPr/>
        <p:txBody>
          <a:bodyPr/>
          <a:lstStyle/>
          <a:p>
            <a:r>
              <a:rPr lang="en-CA" dirty="0" smtClean="0"/>
              <a:t>FH; </a:t>
            </a:r>
            <a:r>
              <a:rPr lang="en-US" dirty="0"/>
              <a:t>Familial </a:t>
            </a:r>
            <a:r>
              <a:rPr lang="en-US" dirty="0" smtClean="0"/>
              <a:t>Hypercholesterolemia.</a:t>
            </a:r>
            <a:r>
              <a:rPr lang="en-CA" dirty="0" smtClean="0"/>
              <a:t> NOD; New-onset of diabetes</a:t>
            </a:r>
          </a:p>
          <a:p>
            <a:r>
              <a:rPr lang="en-CA" dirty="0" smtClean="0"/>
              <a:t> </a:t>
            </a:r>
          </a:p>
          <a:p>
            <a:r>
              <a:rPr lang="en-CA" dirty="0" smtClean="0"/>
              <a:t>Mancini </a:t>
            </a:r>
            <a:r>
              <a:rPr lang="en-CA" dirty="0"/>
              <a:t>et al, DOI: </a:t>
            </a:r>
            <a:r>
              <a:rPr lang="en-CA" dirty="0">
                <a:hlinkClick r:id="rId3"/>
              </a:rPr>
              <a:t>http://</a:t>
            </a:r>
            <a:r>
              <a:rPr lang="en-CA" dirty="0" smtClean="0">
                <a:hlinkClick r:id="rId3"/>
              </a:rPr>
              <a:t>dx.doi.org/10.1016/j.cjca.2016.01.003</a:t>
            </a:r>
            <a:endParaRPr lang="en-CA" dirty="0"/>
          </a:p>
        </p:txBody>
      </p:sp>
    </p:spTree>
    <p:extLst>
      <p:ext uri="{BB962C8B-B14F-4D97-AF65-F5344CB8AC3E}">
        <p14:creationId xmlns:p14="http://schemas.microsoft.com/office/powerpoint/2010/main" val="20561846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Principles of Management of GISI</a:t>
            </a:r>
          </a:p>
        </p:txBody>
      </p:sp>
      <p:sp>
        <p:nvSpPr>
          <p:cNvPr id="3" name="Content Placeholder 2"/>
          <p:cNvSpPr>
            <a:spLocks noGrp="1"/>
          </p:cNvSpPr>
          <p:nvPr>
            <p:ph idx="1"/>
          </p:nvPr>
        </p:nvSpPr>
        <p:spPr/>
        <p:txBody>
          <a:bodyPr/>
          <a:lstStyle/>
          <a:p>
            <a:pPr>
              <a:spcBef>
                <a:spcPts val="400"/>
              </a:spcBef>
              <a:spcAft>
                <a:spcPts val="400"/>
              </a:spcAft>
            </a:pPr>
            <a:r>
              <a:rPr lang="en-CA" sz="2200" b="1" dirty="0"/>
              <a:t>Is there an indication for statin therapy?</a:t>
            </a:r>
          </a:p>
          <a:p>
            <a:pPr>
              <a:spcBef>
                <a:spcPts val="400"/>
              </a:spcBef>
              <a:spcAft>
                <a:spcPts val="400"/>
              </a:spcAft>
            </a:pPr>
            <a:r>
              <a:rPr lang="en-CA" sz="2200" b="1" dirty="0"/>
              <a:t>Does the patient have features limiting or precluding use of statins?</a:t>
            </a:r>
          </a:p>
          <a:p>
            <a:pPr>
              <a:spcBef>
                <a:spcPts val="400"/>
              </a:spcBef>
              <a:spcAft>
                <a:spcPts val="400"/>
              </a:spcAft>
            </a:pPr>
            <a:r>
              <a:rPr lang="en-CA" sz="2200" b="1" dirty="0"/>
              <a:t>Is the patient fully aware of the indication for statin treatment, intended benefits and safety of statins, and properly counselled to avoid nocebo </a:t>
            </a:r>
            <a:r>
              <a:rPr lang="en-CA" sz="2200" b="1" dirty="0" smtClean="0"/>
              <a:t>effects*?</a:t>
            </a:r>
            <a:endParaRPr lang="en-CA" sz="2200" b="1" dirty="0"/>
          </a:p>
          <a:p>
            <a:pPr>
              <a:spcBef>
                <a:spcPts val="400"/>
              </a:spcBef>
              <a:spcAft>
                <a:spcPts val="400"/>
              </a:spcAft>
            </a:pPr>
            <a:r>
              <a:rPr lang="en-CA" sz="2200" b="1" dirty="0"/>
              <a:t>Have dietary, weight and exercise goals been included in the therapeutic plan? Have supplements used to avoid myalgia while taking statins been discouraged?</a:t>
            </a:r>
          </a:p>
          <a:p>
            <a:pPr>
              <a:spcBef>
                <a:spcPts val="400"/>
              </a:spcBef>
              <a:spcAft>
                <a:spcPts val="400"/>
              </a:spcAft>
            </a:pPr>
            <a:r>
              <a:rPr lang="en-CA" sz="2200" b="1" dirty="0"/>
              <a:t>Has systematic challenge/de-challenge/re-challenge occurred and failed to result in achievement of therapeutic goal?</a:t>
            </a:r>
          </a:p>
          <a:p>
            <a:pPr>
              <a:spcBef>
                <a:spcPts val="400"/>
              </a:spcBef>
              <a:spcAft>
                <a:spcPts val="400"/>
              </a:spcAft>
            </a:pPr>
            <a:r>
              <a:rPr lang="en-CA" sz="2200" b="1" dirty="0"/>
              <a:t>If needed, which non-statin agent is likely to help achieve therapeutic goal with or without dual therapy to avoid polypharmacy</a:t>
            </a:r>
            <a:r>
              <a:rPr lang="en-CA" sz="2200" b="1" dirty="0" smtClean="0"/>
              <a:t>?</a:t>
            </a:r>
            <a:endParaRPr lang="en-CA" sz="2200" b="1" dirty="0"/>
          </a:p>
        </p:txBody>
      </p:sp>
      <p:sp>
        <p:nvSpPr>
          <p:cNvPr id="4" name="Text Placeholder 3"/>
          <p:cNvSpPr>
            <a:spLocks noGrp="1"/>
          </p:cNvSpPr>
          <p:nvPr>
            <p:ph type="body" sz="quarter" idx="13"/>
          </p:nvPr>
        </p:nvSpPr>
        <p:spPr>
          <a:xfrm>
            <a:off x="369888" y="6493118"/>
            <a:ext cx="8483600" cy="223961"/>
          </a:xfrm>
        </p:spPr>
        <p:txBody>
          <a:bodyPr/>
          <a:lstStyle/>
          <a:p>
            <a:r>
              <a:rPr lang="en-CA" dirty="0" smtClean="0"/>
              <a:t>Mancini </a:t>
            </a:r>
            <a:r>
              <a:rPr lang="en-CA" dirty="0"/>
              <a:t>et al, DOI: </a:t>
            </a:r>
            <a:r>
              <a:rPr lang="en-CA" dirty="0">
                <a:hlinkClick r:id="rId2"/>
              </a:rPr>
              <a:t>http://</a:t>
            </a:r>
            <a:r>
              <a:rPr lang="en-CA" dirty="0" smtClean="0">
                <a:hlinkClick r:id="rId2"/>
              </a:rPr>
              <a:t>dx.doi.org/10.1016/j.cjca.2016.01.003</a:t>
            </a:r>
            <a:endParaRPr lang="en-CA" dirty="0"/>
          </a:p>
        </p:txBody>
      </p:sp>
      <p:sp>
        <p:nvSpPr>
          <p:cNvPr id="5" name="TextBox 4"/>
          <p:cNvSpPr txBox="1"/>
          <p:nvPr/>
        </p:nvSpPr>
        <p:spPr>
          <a:xfrm>
            <a:off x="580292" y="6105121"/>
            <a:ext cx="8401050" cy="369332"/>
          </a:xfrm>
          <a:prstGeom prst="rect">
            <a:avLst/>
          </a:prstGeom>
          <a:noFill/>
        </p:spPr>
        <p:txBody>
          <a:bodyPr wrap="square" rtlCol="0">
            <a:spAutoFit/>
          </a:bodyPr>
          <a:lstStyle/>
          <a:p>
            <a:r>
              <a:rPr lang="en-CA" dirty="0" smtClean="0"/>
              <a:t>*Nocebo </a:t>
            </a:r>
            <a:r>
              <a:rPr lang="en-CA" dirty="0"/>
              <a:t>effects;  perceived adverse </a:t>
            </a:r>
            <a:r>
              <a:rPr lang="en-CA" dirty="0" smtClean="0"/>
              <a:t>reactions </a:t>
            </a:r>
            <a:r>
              <a:rPr lang="en-CA" dirty="0"/>
              <a:t>experienced by a patient who receives a </a:t>
            </a:r>
            <a:r>
              <a:rPr lang="en-CA" dirty="0" smtClean="0"/>
              <a:t>placebo.</a:t>
            </a:r>
            <a:endParaRPr lang="en-CA" dirty="0"/>
          </a:p>
        </p:txBody>
      </p:sp>
    </p:spTree>
    <p:extLst>
      <p:ext uri="{BB962C8B-B14F-4D97-AF65-F5344CB8AC3E}">
        <p14:creationId xmlns:p14="http://schemas.microsoft.com/office/powerpoint/2010/main" val="122977607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Statins and New-Onset </a:t>
            </a:r>
            <a:r>
              <a:rPr lang="en-US" dirty="0" smtClean="0"/>
              <a:t>Diabetes:</a:t>
            </a:r>
            <a:br>
              <a:rPr lang="en-US" dirty="0" smtClean="0"/>
            </a:br>
            <a:r>
              <a:rPr lang="en-US" dirty="0">
                <a:solidFill>
                  <a:schemeClr val="accent2"/>
                </a:solidFill>
              </a:rPr>
              <a:t>Clinical Implications</a:t>
            </a:r>
            <a:endParaRPr lang="en-CA" dirty="0">
              <a:solidFill>
                <a:schemeClr val="accent2"/>
              </a:solidFill>
            </a:endParaRPr>
          </a:p>
        </p:txBody>
      </p:sp>
      <p:sp>
        <p:nvSpPr>
          <p:cNvPr id="3" name="Content Placeholder 2"/>
          <p:cNvSpPr>
            <a:spLocks noGrp="1"/>
          </p:cNvSpPr>
          <p:nvPr>
            <p:ph idx="1"/>
          </p:nvPr>
        </p:nvSpPr>
        <p:spPr/>
        <p:txBody>
          <a:bodyPr/>
          <a:lstStyle/>
          <a:p>
            <a:pPr>
              <a:spcBef>
                <a:spcPts val="600"/>
              </a:spcBef>
              <a:spcAft>
                <a:spcPts val="600"/>
              </a:spcAft>
            </a:pPr>
            <a:r>
              <a:rPr lang="en-US" dirty="0"/>
              <a:t>For every case of NOD caused by statin therapy, several more hard CV events are avoided, both in primary and secondary </a:t>
            </a:r>
            <a:r>
              <a:rPr lang="en-US" dirty="0" smtClean="0"/>
              <a:t>prevention</a:t>
            </a:r>
            <a:endParaRPr lang="en-US" dirty="0"/>
          </a:p>
          <a:p>
            <a:pPr>
              <a:spcBef>
                <a:spcPts val="600"/>
              </a:spcBef>
              <a:spcAft>
                <a:spcPts val="600"/>
              </a:spcAft>
            </a:pPr>
            <a:r>
              <a:rPr lang="en-US" dirty="0"/>
              <a:t>General consensus that clinical benefits of statins outweigh risk of </a:t>
            </a:r>
            <a:r>
              <a:rPr lang="en-US" dirty="0" smtClean="0"/>
              <a:t>NOD</a:t>
            </a:r>
            <a:endParaRPr lang="en-US" dirty="0"/>
          </a:p>
          <a:p>
            <a:pPr>
              <a:spcBef>
                <a:spcPts val="600"/>
              </a:spcBef>
              <a:spcAft>
                <a:spcPts val="600"/>
              </a:spcAft>
            </a:pPr>
            <a:r>
              <a:rPr lang="en-US" dirty="0"/>
              <a:t>Very long-term risk/benefit ratio remains unclear, though seems </a:t>
            </a:r>
            <a:r>
              <a:rPr lang="en-US" dirty="0" smtClean="0"/>
              <a:t>favorable </a:t>
            </a:r>
            <a:r>
              <a:rPr lang="en-US" dirty="0"/>
              <a:t>from extension studies </a:t>
            </a:r>
          </a:p>
          <a:p>
            <a:pPr>
              <a:spcBef>
                <a:spcPts val="600"/>
              </a:spcBef>
              <a:spcAft>
                <a:spcPts val="600"/>
              </a:spcAft>
            </a:pPr>
            <a:r>
              <a:rPr lang="en-US" dirty="0"/>
              <a:t>Risk of NOD should generally not be a factor in withholding statin therapy from deserving populations</a:t>
            </a:r>
          </a:p>
        </p:txBody>
      </p:sp>
      <p:sp>
        <p:nvSpPr>
          <p:cNvPr id="4" name="Text Placeholder 3"/>
          <p:cNvSpPr>
            <a:spLocks noGrp="1"/>
          </p:cNvSpPr>
          <p:nvPr>
            <p:ph type="body" sz="quarter" idx="13"/>
          </p:nvPr>
        </p:nvSpPr>
        <p:spPr/>
        <p:txBody>
          <a:bodyPr/>
          <a:lstStyle/>
          <a:p>
            <a:r>
              <a:rPr lang="en-CA" dirty="0" err="1"/>
              <a:t>Sattar</a:t>
            </a:r>
            <a:r>
              <a:rPr lang="en-CA" dirty="0"/>
              <a:t> N, et al. </a:t>
            </a:r>
            <a:r>
              <a:rPr lang="en-CA" i="1" dirty="0"/>
              <a:t>Lancet</a:t>
            </a:r>
            <a:r>
              <a:rPr lang="en-CA" dirty="0"/>
              <a:t>. 2010;375:735-42; Preiss D, et al. JAMA. 2011;305:2556-64; </a:t>
            </a:r>
            <a:r>
              <a:rPr lang="en-CA" dirty="0" err="1"/>
              <a:t>Ridker</a:t>
            </a:r>
            <a:r>
              <a:rPr lang="en-CA" dirty="0"/>
              <a:t> PM, et al. </a:t>
            </a:r>
            <a:r>
              <a:rPr lang="en-CA" i="1" dirty="0"/>
              <a:t>Lancet.</a:t>
            </a:r>
            <a:r>
              <a:rPr lang="en-CA" dirty="0"/>
              <a:t> 2012;380:565-71; Waters DD, et al. </a:t>
            </a:r>
            <a:r>
              <a:rPr lang="en-CA" i="1" dirty="0"/>
              <a:t>J Am </a:t>
            </a:r>
            <a:r>
              <a:rPr lang="en-CA" i="1" dirty="0" err="1"/>
              <a:t>Coll</a:t>
            </a:r>
            <a:r>
              <a:rPr lang="en-CA" i="1" dirty="0"/>
              <a:t> </a:t>
            </a:r>
            <a:r>
              <a:rPr lang="en-CA" i="1" dirty="0" err="1"/>
              <a:t>Cardiol</a:t>
            </a:r>
            <a:r>
              <a:rPr lang="en-CA" dirty="0"/>
              <a:t>. 2013;61:148-52; </a:t>
            </a:r>
            <a:r>
              <a:rPr lang="en-CA" dirty="0" err="1"/>
              <a:t>Kohli</a:t>
            </a:r>
            <a:r>
              <a:rPr lang="en-CA" dirty="0"/>
              <a:t> P, et al. </a:t>
            </a:r>
            <a:r>
              <a:rPr lang="en-CA" i="1" dirty="0"/>
              <a:t>J Am </a:t>
            </a:r>
            <a:r>
              <a:rPr lang="en-CA" i="1" dirty="0" err="1"/>
              <a:t>Coll</a:t>
            </a:r>
            <a:r>
              <a:rPr lang="en-CA" i="1" dirty="0"/>
              <a:t> </a:t>
            </a:r>
            <a:r>
              <a:rPr lang="en-CA" i="1" dirty="0" err="1"/>
              <a:t>Cardiol</a:t>
            </a:r>
            <a:r>
              <a:rPr lang="en-CA" dirty="0"/>
              <a:t>. 2015;65:402-4; Fulcher J, et al. </a:t>
            </a:r>
            <a:r>
              <a:rPr lang="en-CA" i="1" dirty="0"/>
              <a:t>Lancet</a:t>
            </a:r>
            <a:r>
              <a:rPr lang="en-CA" dirty="0"/>
              <a:t>. 2015;385:1397-405; </a:t>
            </a:r>
            <a:r>
              <a:rPr lang="en-CA" dirty="0" err="1"/>
              <a:t>Erqou</a:t>
            </a:r>
            <a:r>
              <a:rPr lang="en-CA" dirty="0"/>
              <a:t> S, et al. </a:t>
            </a:r>
            <a:r>
              <a:rPr lang="en-CA" i="1" dirty="0" err="1"/>
              <a:t>Diabetologia</a:t>
            </a:r>
            <a:r>
              <a:rPr lang="en-CA" dirty="0"/>
              <a:t>. 2014;57:2444-52; Birnbaum Y, et al. </a:t>
            </a:r>
            <a:r>
              <a:rPr lang="en-CA" i="1" dirty="0" err="1"/>
              <a:t>Cardiovasc</a:t>
            </a:r>
            <a:r>
              <a:rPr lang="en-CA" i="1" dirty="0"/>
              <a:t> Drugs </a:t>
            </a:r>
            <a:r>
              <a:rPr lang="en-CA" i="1" dirty="0" err="1"/>
              <a:t>Ther</a:t>
            </a:r>
            <a:r>
              <a:rPr lang="en-CA" i="1" dirty="0"/>
              <a:t>. </a:t>
            </a:r>
            <a:r>
              <a:rPr lang="en-CA" dirty="0"/>
              <a:t>2014;28:447-57; </a:t>
            </a:r>
            <a:r>
              <a:rPr lang="en-CA" dirty="0" err="1"/>
              <a:t>Besseling</a:t>
            </a:r>
            <a:r>
              <a:rPr lang="en-CA" dirty="0"/>
              <a:t> J, et al. </a:t>
            </a:r>
            <a:r>
              <a:rPr lang="en-CA" i="1" dirty="0"/>
              <a:t>JAMA</a:t>
            </a:r>
            <a:r>
              <a:rPr lang="en-CA" dirty="0"/>
              <a:t>. 2015;313:1029-36; </a:t>
            </a:r>
            <a:r>
              <a:rPr lang="en-CA" dirty="0" err="1"/>
              <a:t>Frayling</a:t>
            </a:r>
            <a:r>
              <a:rPr lang="en-CA" dirty="0"/>
              <a:t> TM. </a:t>
            </a:r>
            <a:r>
              <a:rPr lang="en-CA" i="1" dirty="0"/>
              <a:t>Lancet</a:t>
            </a:r>
            <a:r>
              <a:rPr lang="en-CA" dirty="0"/>
              <a:t>. 2015;385:310-2.</a:t>
            </a:r>
          </a:p>
          <a:p>
            <a:endParaRPr lang="en-CA" dirty="0" smtClean="0"/>
          </a:p>
          <a:p>
            <a:r>
              <a:rPr lang="en-CA" dirty="0" smtClean="0"/>
              <a:t>Mancini </a:t>
            </a:r>
            <a:r>
              <a:rPr lang="en-CA" dirty="0"/>
              <a:t>et al, DOI: </a:t>
            </a:r>
            <a:r>
              <a:rPr lang="en-CA" dirty="0">
                <a:hlinkClick r:id="rId2"/>
              </a:rPr>
              <a:t>http://</a:t>
            </a:r>
            <a:r>
              <a:rPr lang="en-CA" dirty="0" smtClean="0">
                <a:hlinkClick r:id="rId2"/>
              </a:rPr>
              <a:t>dx.doi.org/10.1016/j.cjca.2016.01.003</a:t>
            </a:r>
            <a:endParaRPr lang="en-CA" dirty="0"/>
          </a:p>
        </p:txBody>
      </p:sp>
    </p:spTree>
    <p:extLst>
      <p:ext uri="{BB962C8B-B14F-4D97-AF65-F5344CB8AC3E}">
        <p14:creationId xmlns:p14="http://schemas.microsoft.com/office/powerpoint/2010/main" val="3566260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Statin</a:t>
            </a:r>
            <a:r>
              <a:rPr lang="en-US" dirty="0" smtClean="0"/>
              <a:t> Reluctance</a:t>
            </a:r>
            <a:endParaRPr lang="en-US" dirty="0"/>
          </a:p>
        </p:txBody>
      </p:sp>
      <p:sp>
        <p:nvSpPr>
          <p:cNvPr id="3" name="Content Placeholder 2"/>
          <p:cNvSpPr>
            <a:spLocks noGrp="1"/>
          </p:cNvSpPr>
          <p:nvPr>
            <p:ph idx="1"/>
          </p:nvPr>
        </p:nvSpPr>
        <p:spPr>
          <a:xfrm>
            <a:off x="369277" y="1392759"/>
            <a:ext cx="8484577" cy="4794251"/>
          </a:xfrm>
        </p:spPr>
        <p:txBody>
          <a:bodyPr/>
          <a:lstStyle/>
          <a:p>
            <a:r>
              <a:rPr lang="en-US" dirty="0" smtClean="0"/>
              <a:t>An attitudinal state characterized by a reluctance to use </a:t>
            </a:r>
            <a:r>
              <a:rPr lang="en-US" dirty="0" err="1" smtClean="0"/>
              <a:t>statins</a:t>
            </a:r>
            <a:r>
              <a:rPr lang="en-US" dirty="0" smtClean="0"/>
              <a:t> (“I hear that </a:t>
            </a:r>
            <a:r>
              <a:rPr lang="en-US" dirty="0" err="1" smtClean="0"/>
              <a:t>statins</a:t>
            </a:r>
            <a:r>
              <a:rPr lang="en-US" dirty="0" smtClean="0"/>
              <a:t> are bad, right?”)</a:t>
            </a:r>
          </a:p>
          <a:p>
            <a:r>
              <a:rPr lang="en-US" dirty="0" smtClean="0"/>
              <a:t>Often unwilling to accept other forms of prescription drug therapies (“I don’t like pills.”) but accepting of “natural” or “naturopathic” remedies and “health supplements”</a:t>
            </a:r>
          </a:p>
          <a:p>
            <a:r>
              <a:rPr lang="en-US" dirty="0" smtClean="0"/>
              <a:t>In spite of severity of dyslipidemia, level of CV risk and appropriate medical counselling, often feels that the problem can be addressed entirely through dieting, specific foods or exercise programs</a:t>
            </a:r>
          </a:p>
          <a:p>
            <a:r>
              <a:rPr lang="en-US" dirty="0" smtClean="0"/>
              <a:t>Highly susceptible to nocebo effects induced by media, internet sources, extensive “guidance” lists of side effects including those given at the time of prescription dispensation. </a:t>
            </a:r>
          </a:p>
          <a:p>
            <a:r>
              <a:rPr lang="en-US" b="1" dirty="0" smtClean="0"/>
              <a:t>May not be amenable to establishment of true Goal-inhibiting Statin Intolerance (GISI) or true Goal-inhibiting Statin Resistance (GISR)</a:t>
            </a:r>
            <a:endParaRPr 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p:txBody>
          <a:bodyPr/>
          <a:lstStyle/>
          <a:p>
            <a:r>
              <a:rPr lang="en-CA" dirty="0"/>
              <a:t>Mancini et al, DOI: </a:t>
            </a:r>
            <a:r>
              <a:rPr lang="en-CA" dirty="0">
                <a:hlinkClick r:id="rId2"/>
              </a:rPr>
              <a:t>http://</a:t>
            </a:r>
            <a:r>
              <a:rPr lang="en-CA" dirty="0" smtClean="0">
                <a:hlinkClick r:id="rId2"/>
              </a:rPr>
              <a:t>dx.doi.org/10.1016/j.cjca.2016.01.003</a:t>
            </a:r>
            <a:endParaRPr lang="en-CA" dirty="0"/>
          </a:p>
        </p:txBody>
      </p:sp>
      <p:grpSp>
        <p:nvGrpSpPr>
          <p:cNvPr id="21" name="Group 20"/>
          <p:cNvGrpSpPr/>
          <p:nvPr/>
        </p:nvGrpSpPr>
        <p:grpSpPr>
          <a:xfrm>
            <a:off x="-1" y="3439744"/>
            <a:ext cx="8853855" cy="952983"/>
            <a:chOff x="-1" y="2919044"/>
            <a:chExt cx="8853855" cy="952983"/>
          </a:xfrm>
        </p:grpSpPr>
        <p:sp>
          <p:nvSpPr>
            <p:cNvPr id="9" name="Rectangle 8"/>
            <p:cNvSpPr/>
            <p:nvPr/>
          </p:nvSpPr>
          <p:spPr>
            <a:xfrm>
              <a:off x="-1" y="2919044"/>
              <a:ext cx="8853489" cy="871687"/>
            </a:xfrm>
            <a:prstGeom prst="rect">
              <a:avLst/>
            </a:prstGeom>
            <a:ln w="57150">
              <a:noFill/>
            </a:ln>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CA"/>
            </a:p>
          </p:txBody>
        </p:sp>
        <p:sp>
          <p:nvSpPr>
            <p:cNvPr id="6" name="Content Placeholder 2"/>
            <p:cNvSpPr txBox="1">
              <a:spLocks/>
            </p:cNvSpPr>
            <p:nvPr/>
          </p:nvSpPr>
          <p:spPr>
            <a:xfrm>
              <a:off x="369277" y="2926214"/>
              <a:ext cx="8484577" cy="945813"/>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2400" kern="1200">
                  <a:solidFill>
                    <a:schemeClr val="bg2">
                      <a:lumMod val="10000"/>
                    </a:schemeClr>
                  </a:solidFill>
                  <a:latin typeface="+mn-lt"/>
                  <a:ea typeface="+mn-ea"/>
                  <a:cs typeface="+mn-cs"/>
                </a:defRPr>
              </a:lvl1pPr>
              <a:lvl2pPr marL="685800" indent="-228600" algn="l" defTabSz="914400" rtl="0" eaLnBrk="1" latinLnBrk="0" hangingPunct="1">
                <a:lnSpc>
                  <a:spcPct val="100000"/>
                </a:lnSpc>
                <a:spcBef>
                  <a:spcPts val="200"/>
                </a:spcBef>
                <a:spcAft>
                  <a:spcPts val="200"/>
                </a:spcAft>
                <a:buClr>
                  <a:schemeClr val="tx2"/>
                </a:buClr>
                <a:buFont typeface="Arial Narrow" panose="020B0606020202030204" pitchFamily="34" charset="0"/>
                <a:buChar char="−"/>
                <a:defRPr sz="2000" kern="1200">
                  <a:solidFill>
                    <a:schemeClr val="bg2">
                      <a:lumMod val="10000"/>
                    </a:schemeClr>
                  </a:solidFill>
                  <a:latin typeface="+mn-lt"/>
                  <a:ea typeface="+mn-ea"/>
                  <a:cs typeface="+mn-cs"/>
                </a:defRPr>
              </a:lvl2pPr>
              <a:lvl3pPr marL="11430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800" kern="1200">
                  <a:solidFill>
                    <a:schemeClr val="bg2">
                      <a:lumMod val="10000"/>
                    </a:schemeClr>
                  </a:solidFill>
                  <a:latin typeface="+mn-lt"/>
                  <a:ea typeface="+mn-ea"/>
                  <a:cs typeface="+mn-cs"/>
                </a:defRPr>
              </a:lvl3pPr>
              <a:lvl4pPr marL="16002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bg2">
                      <a:lumMod val="10000"/>
                    </a:schemeClr>
                  </a:solidFill>
                  <a:latin typeface="+mn-lt"/>
                  <a:ea typeface="+mn-ea"/>
                  <a:cs typeface="+mn-cs"/>
                </a:defRPr>
              </a:lvl4pPr>
              <a:lvl5pPr marL="20574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bg2">
                      <a:lumMod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spcAft>
                  <a:spcPts val="600"/>
                </a:spcAft>
              </a:pPr>
              <a:r>
                <a:rPr lang="en-CA" dirty="0" smtClean="0">
                  <a:solidFill>
                    <a:schemeClr val="bg1"/>
                  </a:solidFill>
                </a:rPr>
                <a:t>Guidelines undergo regular updating to insure that indications, targets and goals are current</a:t>
              </a:r>
            </a:p>
          </p:txBody>
        </p:sp>
      </p:grpSp>
      <p:grpSp>
        <p:nvGrpSpPr>
          <p:cNvPr id="20" name="Group 19"/>
          <p:cNvGrpSpPr/>
          <p:nvPr/>
        </p:nvGrpSpPr>
        <p:grpSpPr>
          <a:xfrm>
            <a:off x="0" y="2172167"/>
            <a:ext cx="8853854" cy="955012"/>
            <a:chOff x="0" y="1651467"/>
            <a:chExt cx="8853854" cy="955012"/>
          </a:xfrm>
        </p:grpSpPr>
        <p:sp>
          <p:nvSpPr>
            <p:cNvPr id="13" name="Rectangle 12"/>
            <p:cNvSpPr/>
            <p:nvPr/>
          </p:nvSpPr>
          <p:spPr>
            <a:xfrm>
              <a:off x="0" y="1651467"/>
              <a:ext cx="8853489" cy="871687"/>
            </a:xfrm>
            <a:prstGeom prst="rect">
              <a:avLst/>
            </a:prstGeom>
            <a:ln>
              <a:noFill/>
            </a:ln>
            <a:effectLst>
              <a:outerShdw blurRad="50800" dist="38100" dir="2700000">
                <a:srgbClr val="000000">
                  <a:alpha val="43000"/>
                </a:srgbClr>
              </a:outerShdw>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CA"/>
            </a:p>
          </p:txBody>
        </p:sp>
        <p:sp>
          <p:nvSpPr>
            <p:cNvPr id="14" name="Content Placeholder 2"/>
            <p:cNvSpPr txBox="1">
              <a:spLocks/>
            </p:cNvSpPr>
            <p:nvPr/>
          </p:nvSpPr>
          <p:spPr>
            <a:xfrm>
              <a:off x="369277" y="1660666"/>
              <a:ext cx="8484577" cy="945813"/>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2400" kern="1200">
                  <a:solidFill>
                    <a:schemeClr val="bg2">
                      <a:lumMod val="10000"/>
                    </a:schemeClr>
                  </a:solidFill>
                  <a:latin typeface="+mn-lt"/>
                  <a:ea typeface="+mn-ea"/>
                  <a:cs typeface="+mn-cs"/>
                </a:defRPr>
              </a:lvl1pPr>
              <a:lvl2pPr marL="685800" indent="-228600" algn="l" defTabSz="914400" rtl="0" eaLnBrk="1" latinLnBrk="0" hangingPunct="1">
                <a:lnSpc>
                  <a:spcPct val="100000"/>
                </a:lnSpc>
                <a:spcBef>
                  <a:spcPts val="200"/>
                </a:spcBef>
                <a:spcAft>
                  <a:spcPts val="200"/>
                </a:spcAft>
                <a:buClr>
                  <a:schemeClr val="tx2"/>
                </a:buClr>
                <a:buFont typeface="Arial Narrow" panose="020B0606020202030204" pitchFamily="34" charset="0"/>
                <a:buChar char="−"/>
                <a:defRPr sz="2000" kern="1200">
                  <a:solidFill>
                    <a:schemeClr val="bg2">
                      <a:lumMod val="10000"/>
                    </a:schemeClr>
                  </a:solidFill>
                  <a:latin typeface="+mn-lt"/>
                  <a:ea typeface="+mn-ea"/>
                  <a:cs typeface="+mn-cs"/>
                </a:defRPr>
              </a:lvl2pPr>
              <a:lvl3pPr marL="11430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800" kern="1200">
                  <a:solidFill>
                    <a:schemeClr val="bg2">
                      <a:lumMod val="10000"/>
                    </a:schemeClr>
                  </a:solidFill>
                  <a:latin typeface="+mn-lt"/>
                  <a:ea typeface="+mn-ea"/>
                  <a:cs typeface="+mn-cs"/>
                </a:defRPr>
              </a:lvl3pPr>
              <a:lvl4pPr marL="16002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bg2">
                      <a:lumMod val="10000"/>
                    </a:schemeClr>
                  </a:solidFill>
                  <a:latin typeface="+mn-lt"/>
                  <a:ea typeface="+mn-ea"/>
                  <a:cs typeface="+mn-cs"/>
                </a:defRPr>
              </a:lvl4pPr>
              <a:lvl5pPr marL="20574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bg2">
                      <a:lumMod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spcAft>
                  <a:spcPts val="600"/>
                </a:spcAft>
              </a:pPr>
              <a:r>
                <a:rPr lang="en-CA" dirty="0">
                  <a:solidFill>
                    <a:schemeClr val="bg1"/>
                  </a:solidFill>
                </a:rPr>
                <a:t>Adherence to evidence-based guidelines ensures that practice effort is justifiable to patients, peers, regulators and </a:t>
              </a:r>
              <a:r>
                <a:rPr lang="en-CA" dirty="0" smtClean="0">
                  <a:solidFill>
                    <a:schemeClr val="bg1"/>
                  </a:solidFill>
                </a:rPr>
                <a:t>payers</a:t>
              </a:r>
              <a:endParaRPr lang="en-CA" dirty="0">
                <a:solidFill>
                  <a:schemeClr val="bg1"/>
                </a:solidFill>
              </a:endParaRPr>
            </a:p>
          </p:txBody>
        </p:sp>
      </p:grpSp>
      <p:grpSp>
        <p:nvGrpSpPr>
          <p:cNvPr id="22" name="Group 21"/>
          <p:cNvGrpSpPr/>
          <p:nvPr/>
        </p:nvGrpSpPr>
        <p:grpSpPr>
          <a:xfrm>
            <a:off x="-1" y="4705291"/>
            <a:ext cx="8853855" cy="1034280"/>
            <a:chOff x="-1" y="4184591"/>
            <a:chExt cx="8853855" cy="1034280"/>
          </a:xfrm>
        </p:grpSpPr>
        <p:sp>
          <p:nvSpPr>
            <p:cNvPr id="10" name="Rectangle 9"/>
            <p:cNvSpPr/>
            <p:nvPr/>
          </p:nvSpPr>
          <p:spPr>
            <a:xfrm>
              <a:off x="-1" y="4184591"/>
              <a:ext cx="8853489" cy="871687"/>
            </a:xfrm>
            <a:prstGeom prst="rect">
              <a:avLst/>
            </a:prstGeom>
            <a:ln/>
            <a:effectLst>
              <a:outerShdw blurRad="50800" dist="38100" dir="2700000">
                <a:srgbClr val="000000">
                  <a:alpha val="43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CA"/>
            </a:p>
          </p:txBody>
        </p:sp>
        <p:sp>
          <p:nvSpPr>
            <p:cNvPr id="8" name="Content Placeholder 2"/>
            <p:cNvSpPr txBox="1">
              <a:spLocks/>
            </p:cNvSpPr>
            <p:nvPr/>
          </p:nvSpPr>
          <p:spPr>
            <a:xfrm>
              <a:off x="369277" y="4217506"/>
              <a:ext cx="8484577" cy="1001365"/>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2400" kern="1200">
                  <a:solidFill>
                    <a:schemeClr val="bg2">
                      <a:lumMod val="10000"/>
                    </a:schemeClr>
                  </a:solidFill>
                  <a:latin typeface="+mn-lt"/>
                  <a:ea typeface="+mn-ea"/>
                  <a:cs typeface="+mn-cs"/>
                </a:defRPr>
              </a:lvl1pPr>
              <a:lvl2pPr marL="685800" indent="-228600" algn="l" defTabSz="914400" rtl="0" eaLnBrk="1" latinLnBrk="0" hangingPunct="1">
                <a:lnSpc>
                  <a:spcPct val="100000"/>
                </a:lnSpc>
                <a:spcBef>
                  <a:spcPts val="200"/>
                </a:spcBef>
                <a:spcAft>
                  <a:spcPts val="200"/>
                </a:spcAft>
                <a:buClr>
                  <a:schemeClr val="tx2"/>
                </a:buClr>
                <a:buFont typeface="Arial Narrow" panose="020B0606020202030204" pitchFamily="34" charset="0"/>
                <a:buChar char="−"/>
                <a:defRPr sz="2000" kern="1200">
                  <a:solidFill>
                    <a:schemeClr val="bg2">
                      <a:lumMod val="10000"/>
                    </a:schemeClr>
                  </a:solidFill>
                  <a:latin typeface="+mn-lt"/>
                  <a:ea typeface="+mn-ea"/>
                  <a:cs typeface="+mn-cs"/>
                </a:defRPr>
              </a:lvl2pPr>
              <a:lvl3pPr marL="11430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800" kern="1200">
                  <a:solidFill>
                    <a:schemeClr val="bg2">
                      <a:lumMod val="10000"/>
                    </a:schemeClr>
                  </a:solidFill>
                  <a:latin typeface="+mn-lt"/>
                  <a:ea typeface="+mn-ea"/>
                  <a:cs typeface="+mn-cs"/>
                </a:defRPr>
              </a:lvl3pPr>
              <a:lvl4pPr marL="16002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bg2">
                      <a:lumMod val="10000"/>
                    </a:schemeClr>
                  </a:solidFill>
                  <a:latin typeface="+mn-lt"/>
                  <a:ea typeface="+mn-ea"/>
                  <a:cs typeface="+mn-cs"/>
                </a:defRPr>
              </a:lvl4pPr>
              <a:lvl5pPr marL="2057400" indent="-228600" algn="l" defTabSz="914400" rtl="0" eaLnBrk="1" latinLnBrk="0" hangingPunct="1">
                <a:lnSpc>
                  <a:spcPct val="100000"/>
                </a:lnSpc>
                <a:spcBef>
                  <a:spcPts val="200"/>
                </a:spcBef>
                <a:spcAft>
                  <a:spcPts val="200"/>
                </a:spcAft>
                <a:buClr>
                  <a:schemeClr val="tx2"/>
                </a:buClr>
                <a:buFont typeface="Arial" panose="020B0604020202020204" pitchFamily="34" charset="0"/>
                <a:buChar char="•"/>
                <a:defRPr sz="1600" kern="1200">
                  <a:solidFill>
                    <a:schemeClr val="bg2">
                      <a:lumMod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spcAft>
                  <a:spcPts val="600"/>
                </a:spcAft>
              </a:pPr>
              <a:r>
                <a:rPr lang="en-CA" dirty="0" smtClean="0">
                  <a:solidFill>
                    <a:schemeClr val="bg1"/>
                  </a:solidFill>
                </a:rPr>
                <a:t>Adherence to national guidelines will not affect the concept and intention of the pragmatic definitions of GISI (or GISR)</a:t>
              </a:r>
              <a:endParaRPr lang="en-CA" dirty="0">
                <a:solidFill>
                  <a:schemeClr val="bg1"/>
                </a:solidFill>
              </a:endParaRPr>
            </a:p>
          </p:txBody>
        </p:sp>
      </p:grpSp>
      <p:sp>
        <p:nvSpPr>
          <p:cNvPr id="23" name="Rectangle 22"/>
          <p:cNvSpPr/>
          <p:nvPr/>
        </p:nvSpPr>
        <p:spPr>
          <a:xfrm>
            <a:off x="369277" y="1248509"/>
            <a:ext cx="8484211" cy="2627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p:nvPr>
        </p:nvSpPr>
        <p:spPr>
          <a:xfrm>
            <a:off x="369277" y="980396"/>
            <a:ext cx="8484577" cy="883382"/>
          </a:xfrm>
        </p:spPr>
        <p:txBody>
          <a:bodyPr/>
          <a:lstStyle/>
          <a:p>
            <a:r>
              <a:rPr lang="en-CA" dirty="0"/>
              <a:t>Importance of National Dyslipidemia Treatment Guidelines when Approaching GISI</a:t>
            </a:r>
          </a:p>
        </p:txBody>
      </p:sp>
      <p:cxnSp>
        <p:nvCxnSpPr>
          <p:cNvPr id="24" name="Straight Connector 23"/>
          <p:cNvCxnSpPr/>
          <p:nvPr/>
        </p:nvCxnSpPr>
        <p:spPr>
          <a:xfrm>
            <a:off x="506890" y="1971773"/>
            <a:ext cx="7659210" cy="0"/>
          </a:xfrm>
          <a:prstGeom prst="line">
            <a:avLst/>
          </a:prstGeom>
          <a:ln w="76200">
            <a:gradFill flip="none" rotWithShape="1">
              <a:gsLst>
                <a:gs pos="0">
                  <a:schemeClr val="bg1"/>
                </a:gs>
                <a:gs pos="74000">
                  <a:schemeClr val="accent2"/>
                </a:gs>
                <a:gs pos="83000">
                  <a:schemeClr val="accent2"/>
                </a:gs>
                <a:gs pos="100000">
                  <a:schemeClr val="accent2"/>
                </a:gs>
              </a:gsLst>
              <a:lin ang="1080000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1602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wipe(left)">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wipe(left)">
                                      <p:cBhvr>
                                        <p:cTn id="1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CWG">
      <a:dk1>
        <a:sysClr val="windowText" lastClr="000000"/>
      </a:dk1>
      <a:lt1>
        <a:sysClr val="window" lastClr="FFFFFF"/>
      </a:lt1>
      <a:dk2>
        <a:srgbClr val="376092"/>
      </a:dk2>
      <a:lt2>
        <a:srgbClr val="E7E6E6"/>
      </a:lt2>
      <a:accent1>
        <a:srgbClr val="376092"/>
      </a:accent1>
      <a:accent2>
        <a:srgbClr val="F17800"/>
      </a:accent2>
      <a:accent3>
        <a:srgbClr val="18A713"/>
      </a:accent3>
      <a:accent4>
        <a:srgbClr val="2F3960"/>
      </a:accent4>
      <a:accent5>
        <a:srgbClr val="FF200A"/>
      </a:accent5>
      <a:accent6>
        <a:srgbClr val="282928"/>
      </a:accent6>
      <a:hlink>
        <a:srgbClr val="0563C1"/>
      </a:hlink>
      <a:folHlink>
        <a:srgbClr val="954F72"/>
      </a:folHlink>
    </a:clrScheme>
    <a:fontScheme name="Custom 4">
      <a:majorFont>
        <a:latin typeface="Arial Narrow"/>
        <a:ea typeface=""/>
        <a:cs typeface=""/>
      </a:majorFont>
      <a:minorFont>
        <a:latin typeface="Arial Narrow"/>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1528</TotalTime>
  <Words>7580</Words>
  <Application>Microsoft Office PowerPoint</Application>
  <PresentationFormat>On-screen Show (4:3)</PresentationFormat>
  <Paragraphs>1332</Paragraphs>
  <Slides>70</Slides>
  <Notes>3</Notes>
  <HiddenSlides>0</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Office Theme</vt:lpstr>
      <vt:lpstr>Diagnosis, Prevention and Management of Statin Adverse Effects and Intolerance:  Canadian Consensus  Working Group Update (2016)</vt:lpstr>
      <vt:lpstr>Background</vt:lpstr>
      <vt:lpstr>CCWG Participants</vt:lpstr>
      <vt:lpstr>Introduction </vt:lpstr>
      <vt:lpstr>Clinical Experience vs Randomized Clinical Trials: The Elephant in the Room regarding Goal-Inhibiting Statin Intolerance (GISI)</vt:lpstr>
      <vt:lpstr>GOAL-INHIBITING CONCEPT:  Intolerance vs Resistance</vt:lpstr>
      <vt:lpstr>Principles of Management of GISI</vt:lpstr>
      <vt:lpstr>Statin Reluctance</vt:lpstr>
      <vt:lpstr>Importance of National Dyslipidemia Treatment Guidelines when Approaching GISI</vt:lpstr>
      <vt:lpstr>Predisposing Factors for Statin-Associated Adverse Effects: Endogenous Factors (1)</vt:lpstr>
      <vt:lpstr>Predisposing Factors for Statin-Associated Adverse Effects: Endogenous Factors (2)</vt:lpstr>
      <vt:lpstr>Predisposing Factors for Statin-Associated Adverse Effects: Exogenous Factors</vt:lpstr>
      <vt:lpstr>Genetic Risk for Goal-inhibiting Statin Intolerance</vt:lpstr>
      <vt:lpstr>Patient Counselling: Avoid Nocebo Effects</vt:lpstr>
      <vt:lpstr>Silver Bullets that Don’t Yet Hit the Target!</vt:lpstr>
      <vt:lpstr>Challenge/De-challenge/Re-challenge:  A Cornerstone for Documenting GISI</vt:lpstr>
      <vt:lpstr>Getting to Goal Pragmatically</vt:lpstr>
      <vt:lpstr>When Statins Don’t Allow Goal Attainment:  What are the Options?</vt:lpstr>
      <vt:lpstr>PowerPoint Presentation</vt:lpstr>
      <vt:lpstr>PowerPoint Presentation</vt:lpstr>
      <vt:lpstr>PowerPoint Presentation</vt:lpstr>
      <vt:lpstr>PowerPoint Presentation</vt:lpstr>
      <vt:lpstr>Management of Symptoms of Myalgia and/or HyperCKemia</vt:lpstr>
      <vt:lpstr>After de novo initiation of a statin that is associated with a patient complaint of adverse effects, when is re-challenge/de-challenge with the same statin inappropriate or futile?</vt:lpstr>
      <vt:lpstr>Ezetimibe: Logical Next Choice in GISI within 20% of Goal</vt:lpstr>
      <vt:lpstr>PCSK9 Inhibitors: Logical Next Choice in GISI When LDL-C Goal is Beyond 20%</vt:lpstr>
      <vt:lpstr>Goal Achievement after Utilizing an Anti-PCSK9 Antibody in Statin-Intolerant Subjects (GAUSS): Results from a Randomized, Double-blind, Placebo and Ezetimibe Controlled Study</vt:lpstr>
      <vt:lpstr> Baseline Criteria: JAMA. 2012;308:2497-2506 </vt:lpstr>
      <vt:lpstr>GAUSS: Safety and Tolerability: JAMA. 2012;308:2497-2506</vt:lpstr>
      <vt:lpstr>ODYSSEY ALTERNATIVE:  Efficacy and safety of alirocumab versus ezetimibe, in patients with statin intolerance defined by placebo run-in and statin rechallenge arm </vt:lpstr>
      <vt:lpstr>ALTERNATIVE: Alirocumab Maintained  LDL-C Reductions Week 4-23</vt:lpstr>
      <vt:lpstr>ALTERNATIVE: Safety Analysis  </vt:lpstr>
      <vt:lpstr>ALTERNATIVE: Fewer Skeletal Muscle AEs with Alirocumab than with Atorvastatin</vt:lpstr>
      <vt:lpstr>Conclusions and Summary</vt:lpstr>
      <vt:lpstr>Summary: Principles of Management of GISI</vt:lpstr>
      <vt:lpstr>Clinical Experience vs Randomized Clinical Trials: The Elephant in the Room regarding Goal-Inhibiting Statin Intolerance (GISI)</vt:lpstr>
      <vt:lpstr>Supplementary Slides</vt:lpstr>
      <vt:lpstr>Challenging Scenarios and Issues</vt:lpstr>
      <vt:lpstr>Starting Off on the Wrong Foot</vt:lpstr>
      <vt:lpstr>Blood Testing at Time of Initial Statin Prescription:</vt:lpstr>
      <vt:lpstr>Scheme of Drug Metabolizing Enzymes and Transporters involved in Statin Disposition</vt:lpstr>
      <vt:lpstr>Clinically Significant Drug Interactions with Statins and Dosing Recommendations (1)</vt:lpstr>
      <vt:lpstr>Clinically Significant Drug Interactions with Statins and Dosing Recommendations (2)</vt:lpstr>
      <vt:lpstr>Clinically Significant Drug Interactions with Statins and Dosing Recommendations (3)</vt:lpstr>
      <vt:lpstr>Effects of Statins in Chronic Liver Diseases </vt:lpstr>
      <vt:lpstr>Effects of Statins in Chronic Liver Diseases  and GI Tract  </vt:lpstr>
      <vt:lpstr>Statins and Suspected Liver Disease</vt:lpstr>
      <vt:lpstr>Statins and Rheumatic Conditions</vt:lpstr>
      <vt:lpstr>Statins and Intracerebral Hemorrhage</vt:lpstr>
      <vt:lpstr>Statins and Elderly </vt:lpstr>
      <vt:lpstr>Statins and Pregnancy</vt:lpstr>
      <vt:lpstr>Statins and Lactation</vt:lpstr>
      <vt:lpstr>Statins and Children </vt:lpstr>
      <vt:lpstr>CCWG Terminology for Myopathic Syndromes and HyperCKemia </vt:lpstr>
      <vt:lpstr>Continuous vs. Discrete Statin-Associated Adverse Effects </vt:lpstr>
      <vt:lpstr>Definition of Muscle Side-effects</vt:lpstr>
      <vt:lpstr>Distribution of Creatine Kinase in the General Population: Implications for Statin Therapy </vt:lpstr>
      <vt:lpstr>Assessment of CK elevation in relation to ethnicity and sex</vt:lpstr>
      <vt:lpstr>Causes of Asymptomatic or Minimally Symptomatic HyperCKemia</vt:lpstr>
      <vt:lpstr>CCWG Modification of Statin Associated Muscle Symptom (SAMS) Score</vt:lpstr>
      <vt:lpstr>Immune-mediated Necrotizing Myopathy</vt:lpstr>
      <vt:lpstr>Toxic vs Autoimmune Myopathy</vt:lpstr>
      <vt:lpstr>PowerPoint Presentation</vt:lpstr>
      <vt:lpstr>HMGCR Ab seropositivity in necrotizing myopathies (NM), established by histopathology</vt:lpstr>
      <vt:lpstr>Myositis-specific AutoAbs</vt:lpstr>
      <vt:lpstr>Syndromes in the Myositis Spectrum</vt:lpstr>
      <vt:lpstr>Consider a Muscle Biopsy When:</vt:lpstr>
      <vt:lpstr>Cognitive Adverse Effects</vt:lpstr>
      <vt:lpstr>Statins and New-Onset Diabetes:  Mechanisms </vt:lpstr>
      <vt:lpstr>Statins and New-Onset Diabetes: Clinical Implications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Diagnosis, Prevention and Management of Statin Adverse Effects and Intolerance:  Canadian Consensus  Working Group Update (2016)</dc:title>
  <dc:creator>adam</dc:creator>
  <cp:lastModifiedBy>Arnold</cp:lastModifiedBy>
  <cp:revision>206</cp:revision>
  <cp:lastPrinted>2016-03-24T15:12:41Z</cp:lastPrinted>
  <dcterms:created xsi:type="dcterms:W3CDTF">2016-02-29T17:49:51Z</dcterms:created>
  <dcterms:modified xsi:type="dcterms:W3CDTF">2016-04-28T21:04:31Z</dcterms:modified>
</cp:coreProperties>
</file>